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0" r:id="rId2"/>
    <p:sldId id="268" r:id="rId3"/>
    <p:sldId id="266" r:id="rId4"/>
    <p:sldId id="297" r:id="rId5"/>
    <p:sldId id="285" r:id="rId6"/>
    <p:sldId id="276" r:id="rId7"/>
    <p:sldId id="277" r:id="rId8"/>
    <p:sldId id="278" r:id="rId9"/>
    <p:sldId id="290" r:id="rId10"/>
    <p:sldId id="270" r:id="rId11"/>
    <p:sldId id="298" r:id="rId12"/>
    <p:sldId id="299" r:id="rId13"/>
    <p:sldId id="300" r:id="rId14"/>
    <p:sldId id="301" r:id="rId15"/>
    <p:sldId id="302" r:id="rId16"/>
    <p:sldId id="303" r:id="rId17"/>
    <p:sldId id="304" r:id="rId18"/>
    <p:sldId id="305" r:id="rId19"/>
    <p:sldId id="306" r:id="rId20"/>
    <p:sldId id="307" r:id="rId21"/>
    <p:sldId id="308" r:id="rId22"/>
    <p:sldId id="286" r:id="rId23"/>
    <p:sldId id="287" r:id="rId24"/>
    <p:sldId id="275" r:id="rId25"/>
    <p:sldId id="292" r:id="rId26"/>
    <p:sldId id="293" r:id="rId27"/>
    <p:sldId id="294" r:id="rId28"/>
    <p:sldId id="289" r:id="rId29"/>
    <p:sldId id="284" r:id="rId30"/>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2C9"/>
    <a:srgbClr val="E8EEF8"/>
    <a:srgbClr val="FCE53E"/>
    <a:srgbClr val="F99F1B"/>
    <a:srgbClr val="E87824"/>
    <a:srgbClr val="F9EA77"/>
    <a:srgbClr val="FEF8B0"/>
    <a:srgbClr val="FDF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35" autoAdjust="0"/>
    <p:restoredTop sz="94660"/>
  </p:normalViewPr>
  <p:slideViewPr>
    <p:cSldViewPr snapToGrid="0">
      <p:cViewPr varScale="1">
        <p:scale>
          <a:sx n="72" d="100"/>
          <a:sy n="72" d="100"/>
        </p:scale>
        <p:origin x="936" y="72"/>
      </p:cViewPr>
      <p:guideLst>
        <p:guide orient="horz" pos="2160"/>
        <p:guide pos="3840"/>
      </p:guideLst>
    </p:cSldViewPr>
  </p:slideViewPr>
  <p:notesTextViewPr>
    <p:cViewPr>
      <p:scale>
        <a:sx n="1" d="1"/>
        <a:sy n="1" d="1"/>
      </p:scale>
      <p:origin x="0" y="0"/>
    </p:cViewPr>
  </p:notesTextViewPr>
  <p:sorterViewPr>
    <p:cViewPr>
      <p:scale>
        <a:sx n="100" d="100"/>
        <a:sy n="100" d="100"/>
      </p:scale>
      <p:origin x="0" y="-40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Don't know</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Authoritative leadership</c:v>
                </c:pt>
                <c:pt idx="1">
                  <c:v>Fear of conflict</c:v>
                </c:pt>
                <c:pt idx="2">
                  <c:v>Micro-management</c:v>
                </c:pt>
                <c:pt idx="3">
                  <c:v>Consensus-based decision making</c:v>
                </c:pt>
                <c:pt idx="4">
                  <c:v>Democracy</c:v>
                </c:pt>
                <c:pt idx="5">
                  <c:v>Diversity/inclusiveness</c:v>
                </c:pt>
                <c:pt idx="6">
                  <c:v>Flat organisation </c:v>
                </c:pt>
                <c:pt idx="7">
                  <c:v>Quick decisions</c:v>
                </c:pt>
                <c:pt idx="8">
                  <c:v>Anchoring of decisions amongst employees</c:v>
                </c:pt>
                <c:pt idx="9">
                  <c:v>Equality</c:v>
                </c:pt>
                <c:pt idx="10">
                  <c:v>Security</c:v>
                </c:pt>
                <c:pt idx="11">
                  <c:v>Informal leadership</c:v>
                </c:pt>
                <c:pt idx="12">
                  <c:v>Employee initiatives encouraged</c:v>
                </c:pt>
                <c:pt idx="13">
                  <c:v>Goal and value driven environment</c:v>
                </c:pt>
                <c:pt idx="14">
                  <c:v>Focus on wellbeing and job satisfaction</c:v>
                </c:pt>
                <c:pt idx="15">
                  <c:v>Dialogue</c:v>
                </c:pt>
                <c:pt idx="16">
                  <c:v>Permissiveness</c:v>
                </c:pt>
                <c:pt idx="17">
                  <c:v>Short distances between employees and bosses</c:v>
                </c:pt>
                <c:pt idx="18">
                  <c:v> </c:v>
                </c:pt>
              </c:strCache>
            </c:strRef>
          </c:cat>
          <c:val>
            <c:numRef>
              <c:f>Sheet1!$B$2:$B$20</c:f>
              <c:numCache>
                <c:formatCode>0%</c:formatCode>
                <c:ptCount val="19"/>
                <c:pt idx="0">
                  <c:v>0.01</c:v>
                </c:pt>
                <c:pt idx="1">
                  <c:v>0.02</c:v>
                </c:pt>
                <c:pt idx="2">
                  <c:v>0.03</c:v>
                </c:pt>
                <c:pt idx="3">
                  <c:v>7.0000000000000007E-2</c:v>
                </c:pt>
                <c:pt idx="4">
                  <c:v>0.01</c:v>
                </c:pt>
                <c:pt idx="5">
                  <c:v>0.01</c:v>
                </c:pt>
                <c:pt idx="6">
                  <c:v>0.02</c:v>
                </c:pt>
                <c:pt idx="7">
                  <c:v>0.02</c:v>
                </c:pt>
                <c:pt idx="8">
                  <c:v>0.02</c:v>
                </c:pt>
                <c:pt idx="9">
                  <c:v>0.04</c:v>
                </c:pt>
                <c:pt idx="11">
                  <c:v>0.02</c:v>
                </c:pt>
                <c:pt idx="12">
                  <c:v>0.01</c:v>
                </c:pt>
                <c:pt idx="14" formatCode="General">
                  <c:v>0</c:v>
                </c:pt>
                <c:pt idx="15" formatCode="General">
                  <c:v>0</c:v>
                </c:pt>
                <c:pt idx="16">
                  <c:v>0.01</c:v>
                </c:pt>
                <c:pt idx="17">
                  <c:v>0.01</c:v>
                </c:pt>
              </c:numCache>
            </c:numRef>
          </c:val>
          <c:extLst>
            <c:ext xmlns:c16="http://schemas.microsoft.com/office/drawing/2014/chart" uri="{C3380CC4-5D6E-409C-BE32-E72D297353CC}">
              <c16:uniqueId val="{00000000-FE87-48E3-A90D-BC01CA29B126}"/>
            </c:ext>
          </c:extLst>
        </c:ser>
        <c:ser>
          <c:idx val="1"/>
          <c:order val="1"/>
          <c:tx>
            <c:strRef>
              <c:f>Sheet1!$C$1</c:f>
              <c:strCache>
                <c:ptCount val="1"/>
                <c:pt idx="0">
                  <c:v>Not at all typical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Authoritative leadership</c:v>
                </c:pt>
                <c:pt idx="1">
                  <c:v>Fear of conflict</c:v>
                </c:pt>
                <c:pt idx="2">
                  <c:v>Micro-management</c:v>
                </c:pt>
                <c:pt idx="3">
                  <c:v>Consensus-based decision making</c:v>
                </c:pt>
                <c:pt idx="4">
                  <c:v>Democracy</c:v>
                </c:pt>
                <c:pt idx="5">
                  <c:v>Diversity/inclusiveness</c:v>
                </c:pt>
                <c:pt idx="6">
                  <c:v>Flat organisation </c:v>
                </c:pt>
                <c:pt idx="7">
                  <c:v>Quick decisions</c:v>
                </c:pt>
                <c:pt idx="8">
                  <c:v>Anchoring of decisions amongst employees</c:v>
                </c:pt>
                <c:pt idx="9">
                  <c:v>Equality</c:v>
                </c:pt>
                <c:pt idx="10">
                  <c:v>Security</c:v>
                </c:pt>
                <c:pt idx="11">
                  <c:v>Informal leadership</c:v>
                </c:pt>
                <c:pt idx="12">
                  <c:v>Employee initiatives encouraged</c:v>
                </c:pt>
                <c:pt idx="13">
                  <c:v>Goal and value driven environment</c:v>
                </c:pt>
                <c:pt idx="14">
                  <c:v>Focus on wellbeing and job satisfaction</c:v>
                </c:pt>
                <c:pt idx="15">
                  <c:v>Dialogue</c:v>
                </c:pt>
                <c:pt idx="16">
                  <c:v>Permissiveness</c:v>
                </c:pt>
                <c:pt idx="17">
                  <c:v>Short distances between employees and bosses</c:v>
                </c:pt>
                <c:pt idx="18">
                  <c:v> </c:v>
                </c:pt>
              </c:strCache>
            </c:strRef>
          </c:cat>
          <c:val>
            <c:numRef>
              <c:f>Sheet1!$C$2:$C$20</c:f>
              <c:numCache>
                <c:formatCode>0%</c:formatCode>
                <c:ptCount val="19"/>
                <c:pt idx="0">
                  <c:v>0.39</c:v>
                </c:pt>
                <c:pt idx="1">
                  <c:v>0.25</c:v>
                </c:pt>
                <c:pt idx="2">
                  <c:v>0.12</c:v>
                </c:pt>
                <c:pt idx="3">
                  <c:v>0.08</c:v>
                </c:pt>
                <c:pt idx="4">
                  <c:v>0.08</c:v>
                </c:pt>
                <c:pt idx="5">
                  <c:v>0.05</c:v>
                </c:pt>
                <c:pt idx="6">
                  <c:v>0.1</c:v>
                </c:pt>
                <c:pt idx="7">
                  <c:v>0.04</c:v>
                </c:pt>
                <c:pt idx="8">
                  <c:v>0.04</c:v>
                </c:pt>
                <c:pt idx="9">
                  <c:v>7.0000000000000007E-2</c:v>
                </c:pt>
                <c:pt idx="10">
                  <c:v>0.06</c:v>
                </c:pt>
                <c:pt idx="11">
                  <c:v>0.05</c:v>
                </c:pt>
                <c:pt idx="12">
                  <c:v>0.03</c:v>
                </c:pt>
                <c:pt idx="13">
                  <c:v>0.03</c:v>
                </c:pt>
                <c:pt idx="14">
                  <c:v>0.04</c:v>
                </c:pt>
                <c:pt idx="15">
                  <c:v>0.02</c:v>
                </c:pt>
                <c:pt idx="16">
                  <c:v>0.03</c:v>
                </c:pt>
                <c:pt idx="17">
                  <c:v>0.03</c:v>
                </c:pt>
              </c:numCache>
            </c:numRef>
          </c:val>
          <c:extLst>
            <c:ext xmlns:c16="http://schemas.microsoft.com/office/drawing/2014/chart" uri="{C3380CC4-5D6E-409C-BE32-E72D297353CC}">
              <c16:uniqueId val="{00000001-FE87-48E3-A90D-BC01CA29B126}"/>
            </c:ext>
          </c:extLst>
        </c:ser>
        <c:ser>
          <c:idx val="2"/>
          <c:order val="2"/>
          <c:tx>
            <c:strRef>
              <c:f>Sheet1!$D$1</c:f>
              <c:strCache>
                <c:ptCount val="1"/>
                <c:pt idx="0">
                  <c:v>Typical to a lesser extent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Authoritative leadership</c:v>
                </c:pt>
                <c:pt idx="1">
                  <c:v>Fear of conflict</c:v>
                </c:pt>
                <c:pt idx="2">
                  <c:v>Micro-management</c:v>
                </c:pt>
                <c:pt idx="3">
                  <c:v>Consensus-based decision making</c:v>
                </c:pt>
                <c:pt idx="4">
                  <c:v>Democracy</c:v>
                </c:pt>
                <c:pt idx="5">
                  <c:v>Diversity/inclusiveness</c:v>
                </c:pt>
                <c:pt idx="6">
                  <c:v>Flat organisation </c:v>
                </c:pt>
                <c:pt idx="7">
                  <c:v>Quick decisions</c:v>
                </c:pt>
                <c:pt idx="8">
                  <c:v>Anchoring of decisions amongst employees</c:v>
                </c:pt>
                <c:pt idx="9">
                  <c:v>Equality</c:v>
                </c:pt>
                <c:pt idx="10">
                  <c:v>Security</c:v>
                </c:pt>
                <c:pt idx="11">
                  <c:v>Informal leadership</c:v>
                </c:pt>
                <c:pt idx="12">
                  <c:v>Employee initiatives encouraged</c:v>
                </c:pt>
                <c:pt idx="13">
                  <c:v>Goal and value driven environment</c:v>
                </c:pt>
                <c:pt idx="14">
                  <c:v>Focus on wellbeing and job satisfaction</c:v>
                </c:pt>
                <c:pt idx="15">
                  <c:v>Dialogue</c:v>
                </c:pt>
                <c:pt idx="16">
                  <c:v>Permissiveness</c:v>
                </c:pt>
                <c:pt idx="17">
                  <c:v>Short distances between employees and bosses</c:v>
                </c:pt>
                <c:pt idx="18">
                  <c:v> </c:v>
                </c:pt>
              </c:strCache>
            </c:strRef>
          </c:cat>
          <c:val>
            <c:numRef>
              <c:f>Sheet1!$D$2:$D$20</c:f>
              <c:numCache>
                <c:formatCode>0%</c:formatCode>
                <c:ptCount val="19"/>
                <c:pt idx="0">
                  <c:v>0.41</c:v>
                </c:pt>
                <c:pt idx="1">
                  <c:v>0.51</c:v>
                </c:pt>
                <c:pt idx="2">
                  <c:v>0.5</c:v>
                </c:pt>
                <c:pt idx="3">
                  <c:v>0.45</c:v>
                </c:pt>
                <c:pt idx="4">
                  <c:v>0.42</c:v>
                </c:pt>
                <c:pt idx="5">
                  <c:v>0.35</c:v>
                </c:pt>
                <c:pt idx="6">
                  <c:v>0.28000000000000003</c:v>
                </c:pt>
                <c:pt idx="7">
                  <c:v>0.34</c:v>
                </c:pt>
                <c:pt idx="8">
                  <c:v>0.33</c:v>
                </c:pt>
                <c:pt idx="9">
                  <c:v>0.27</c:v>
                </c:pt>
                <c:pt idx="10">
                  <c:v>0.28999999999999998</c:v>
                </c:pt>
                <c:pt idx="11">
                  <c:v>0.28000000000000003</c:v>
                </c:pt>
                <c:pt idx="12">
                  <c:v>0.23</c:v>
                </c:pt>
                <c:pt idx="13">
                  <c:v>0.22</c:v>
                </c:pt>
                <c:pt idx="14">
                  <c:v>0.2</c:v>
                </c:pt>
                <c:pt idx="15">
                  <c:v>0.19</c:v>
                </c:pt>
                <c:pt idx="16">
                  <c:v>0.15</c:v>
                </c:pt>
                <c:pt idx="17">
                  <c:v>0.1</c:v>
                </c:pt>
              </c:numCache>
            </c:numRef>
          </c:val>
          <c:extLst>
            <c:ext xmlns:c16="http://schemas.microsoft.com/office/drawing/2014/chart" uri="{C3380CC4-5D6E-409C-BE32-E72D297353CC}">
              <c16:uniqueId val="{00000002-FE87-48E3-A90D-BC01CA29B126}"/>
            </c:ext>
          </c:extLst>
        </c:ser>
        <c:ser>
          <c:idx val="3"/>
          <c:order val="3"/>
          <c:tx>
            <c:strRef>
              <c:f>Sheet1!$E$1</c:f>
              <c:strCache>
                <c:ptCount val="1"/>
                <c:pt idx="0">
                  <c:v>Largely typical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Authoritative leadership</c:v>
                </c:pt>
                <c:pt idx="1">
                  <c:v>Fear of conflict</c:v>
                </c:pt>
                <c:pt idx="2">
                  <c:v>Micro-management</c:v>
                </c:pt>
                <c:pt idx="3">
                  <c:v>Consensus-based decision making</c:v>
                </c:pt>
                <c:pt idx="4">
                  <c:v>Democracy</c:v>
                </c:pt>
                <c:pt idx="5">
                  <c:v>Diversity/inclusiveness</c:v>
                </c:pt>
                <c:pt idx="6">
                  <c:v>Flat organisation </c:v>
                </c:pt>
                <c:pt idx="7">
                  <c:v>Quick decisions</c:v>
                </c:pt>
                <c:pt idx="8">
                  <c:v>Anchoring of decisions amongst employees</c:v>
                </c:pt>
                <c:pt idx="9">
                  <c:v>Equality</c:v>
                </c:pt>
                <c:pt idx="10">
                  <c:v>Security</c:v>
                </c:pt>
                <c:pt idx="11">
                  <c:v>Informal leadership</c:v>
                </c:pt>
                <c:pt idx="12">
                  <c:v>Employee initiatives encouraged</c:v>
                </c:pt>
                <c:pt idx="13">
                  <c:v>Goal and value driven environment</c:v>
                </c:pt>
                <c:pt idx="14">
                  <c:v>Focus on wellbeing and job satisfaction</c:v>
                </c:pt>
                <c:pt idx="15">
                  <c:v>Dialogue</c:v>
                </c:pt>
                <c:pt idx="16">
                  <c:v>Permissiveness</c:v>
                </c:pt>
                <c:pt idx="17">
                  <c:v>Short distances between employees and bosses</c:v>
                </c:pt>
                <c:pt idx="18">
                  <c:v> </c:v>
                </c:pt>
              </c:strCache>
            </c:strRef>
          </c:cat>
          <c:val>
            <c:numRef>
              <c:f>Sheet1!$E$2:$E$20</c:f>
              <c:numCache>
                <c:formatCode>0%</c:formatCode>
                <c:ptCount val="19"/>
                <c:pt idx="0">
                  <c:v>0.14000000000000001</c:v>
                </c:pt>
                <c:pt idx="1">
                  <c:v>0.18</c:v>
                </c:pt>
                <c:pt idx="2">
                  <c:v>0.28000000000000003</c:v>
                </c:pt>
                <c:pt idx="3">
                  <c:v>0.36</c:v>
                </c:pt>
                <c:pt idx="4">
                  <c:v>0.41</c:v>
                </c:pt>
                <c:pt idx="5">
                  <c:v>0.46</c:v>
                </c:pt>
                <c:pt idx="6">
                  <c:v>0.39</c:v>
                </c:pt>
                <c:pt idx="7">
                  <c:v>0.43</c:v>
                </c:pt>
                <c:pt idx="8">
                  <c:v>0.51</c:v>
                </c:pt>
                <c:pt idx="9">
                  <c:v>0.41</c:v>
                </c:pt>
                <c:pt idx="10">
                  <c:v>0.49</c:v>
                </c:pt>
                <c:pt idx="11">
                  <c:v>0.46</c:v>
                </c:pt>
                <c:pt idx="12">
                  <c:v>0.53</c:v>
                </c:pt>
                <c:pt idx="13">
                  <c:v>0.51</c:v>
                </c:pt>
                <c:pt idx="14">
                  <c:v>0.53</c:v>
                </c:pt>
                <c:pt idx="15">
                  <c:v>0.56000000000000005</c:v>
                </c:pt>
                <c:pt idx="16">
                  <c:v>0.56999999999999995</c:v>
                </c:pt>
                <c:pt idx="17">
                  <c:v>0.49</c:v>
                </c:pt>
              </c:numCache>
            </c:numRef>
          </c:val>
          <c:extLst>
            <c:ext xmlns:c16="http://schemas.microsoft.com/office/drawing/2014/chart" uri="{C3380CC4-5D6E-409C-BE32-E72D297353CC}">
              <c16:uniqueId val="{00000003-FE87-48E3-A90D-BC01CA29B126}"/>
            </c:ext>
          </c:extLst>
        </c:ser>
        <c:ser>
          <c:idx val="4"/>
          <c:order val="4"/>
          <c:tx>
            <c:strRef>
              <c:f>Sheet1!$F$1</c:f>
              <c:strCache>
                <c:ptCount val="1"/>
                <c:pt idx="0">
                  <c:v>Entirely typical</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Authoritative leadership</c:v>
                </c:pt>
                <c:pt idx="1">
                  <c:v>Fear of conflict</c:v>
                </c:pt>
                <c:pt idx="2">
                  <c:v>Micro-management</c:v>
                </c:pt>
                <c:pt idx="3">
                  <c:v>Consensus-based decision making</c:v>
                </c:pt>
                <c:pt idx="4">
                  <c:v>Democracy</c:v>
                </c:pt>
                <c:pt idx="5">
                  <c:v>Diversity/inclusiveness</c:v>
                </c:pt>
                <c:pt idx="6">
                  <c:v>Flat organisation </c:v>
                </c:pt>
                <c:pt idx="7">
                  <c:v>Quick decisions</c:v>
                </c:pt>
                <c:pt idx="8">
                  <c:v>Anchoring of decisions amongst employees</c:v>
                </c:pt>
                <c:pt idx="9">
                  <c:v>Equality</c:v>
                </c:pt>
                <c:pt idx="10">
                  <c:v>Security</c:v>
                </c:pt>
                <c:pt idx="11">
                  <c:v>Informal leadership</c:v>
                </c:pt>
                <c:pt idx="12">
                  <c:v>Employee initiatives encouraged</c:v>
                </c:pt>
                <c:pt idx="13">
                  <c:v>Goal and value driven environment</c:v>
                </c:pt>
                <c:pt idx="14">
                  <c:v>Focus on wellbeing and job satisfaction</c:v>
                </c:pt>
                <c:pt idx="15">
                  <c:v>Dialogue</c:v>
                </c:pt>
                <c:pt idx="16">
                  <c:v>Permissiveness</c:v>
                </c:pt>
                <c:pt idx="17">
                  <c:v>Short distances between employees and bosses</c:v>
                </c:pt>
                <c:pt idx="18">
                  <c:v> </c:v>
                </c:pt>
              </c:strCache>
            </c:strRef>
          </c:cat>
          <c:val>
            <c:numRef>
              <c:f>Sheet1!$F$2:$F$20</c:f>
              <c:numCache>
                <c:formatCode>0%</c:formatCode>
                <c:ptCount val="19"/>
                <c:pt idx="0">
                  <c:v>0.05</c:v>
                </c:pt>
                <c:pt idx="1">
                  <c:v>0.04</c:v>
                </c:pt>
                <c:pt idx="2">
                  <c:v>7.0000000000000007E-2</c:v>
                </c:pt>
                <c:pt idx="3">
                  <c:v>0.04</c:v>
                </c:pt>
                <c:pt idx="4">
                  <c:v>0.08</c:v>
                </c:pt>
                <c:pt idx="5">
                  <c:v>0.13</c:v>
                </c:pt>
                <c:pt idx="6">
                  <c:v>0.21</c:v>
                </c:pt>
                <c:pt idx="7">
                  <c:v>0.17</c:v>
                </c:pt>
                <c:pt idx="8">
                  <c:v>0.1</c:v>
                </c:pt>
                <c:pt idx="9">
                  <c:v>0.21</c:v>
                </c:pt>
                <c:pt idx="10">
                  <c:v>0.16</c:v>
                </c:pt>
                <c:pt idx="11">
                  <c:v>0.19</c:v>
                </c:pt>
                <c:pt idx="12">
                  <c:v>0.2</c:v>
                </c:pt>
                <c:pt idx="13">
                  <c:v>0.24</c:v>
                </c:pt>
                <c:pt idx="14">
                  <c:v>0.23</c:v>
                </c:pt>
                <c:pt idx="15">
                  <c:v>0.23</c:v>
                </c:pt>
                <c:pt idx="16">
                  <c:v>0.24</c:v>
                </c:pt>
                <c:pt idx="17">
                  <c:v>0.37</c:v>
                </c:pt>
              </c:numCache>
            </c:numRef>
          </c:val>
          <c:extLst>
            <c:ext xmlns:c16="http://schemas.microsoft.com/office/drawing/2014/chart" uri="{C3380CC4-5D6E-409C-BE32-E72D297353CC}">
              <c16:uniqueId val="{00000004-FE87-48E3-A90D-BC01CA29B126}"/>
            </c:ext>
          </c:extLst>
        </c:ser>
        <c:dLbls>
          <c:showLegendKey val="0"/>
          <c:showVal val="1"/>
          <c:showCatName val="0"/>
          <c:showSerName val="0"/>
          <c:showPercent val="0"/>
          <c:showBubbleSize val="0"/>
        </c:dLbls>
        <c:gapWidth val="48"/>
        <c:overlap val="100"/>
        <c:axId val="99590912"/>
        <c:axId val="99592448"/>
      </c:barChart>
      <c:catAx>
        <c:axId val="995909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sv-SE"/>
          </a:p>
        </c:txPr>
        <c:crossAx val="99592448"/>
        <c:crosses val="autoZero"/>
        <c:auto val="1"/>
        <c:lblAlgn val="ctr"/>
        <c:lblOffset val="100"/>
        <c:noMultiLvlLbl val="0"/>
      </c:catAx>
      <c:valAx>
        <c:axId val="99592448"/>
        <c:scaling>
          <c:orientation val="minMax"/>
          <c:max val="1"/>
        </c:scaling>
        <c:delete val="1"/>
        <c:axPos val="b"/>
        <c:numFmt formatCode="0%" sourceLinked="1"/>
        <c:majorTickMark val="none"/>
        <c:minorTickMark val="none"/>
        <c:tickLblPos val="none"/>
        <c:crossAx val="99590912"/>
        <c:crosses val="autoZero"/>
        <c:crossBetween val="between"/>
      </c:valAx>
      <c:spPr>
        <a:noFill/>
        <a:ln>
          <a:noFill/>
        </a:ln>
        <a:effectLst/>
      </c:spPr>
    </c:plotArea>
    <c:legend>
      <c:legendPos val="b"/>
      <c:layout>
        <c:manualLayout>
          <c:xMode val="edge"/>
          <c:yMode val="edge"/>
          <c:x val="0.27416135540108572"/>
          <c:y val="0.93375739529301238"/>
          <c:w val="0.63784825845582871"/>
          <c:h val="4.422933627203084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000"/>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934-405A-977A-77B873F539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934-405A-977A-77B873F539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934-405A-977A-77B873F5399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DK</c:v>
                </c:pt>
                <c:pt idx="1">
                  <c:v>NO</c:v>
                </c:pt>
                <c:pt idx="2">
                  <c:v>SE</c:v>
                </c:pt>
              </c:strCache>
            </c:strRef>
          </c:cat>
          <c:val>
            <c:numRef>
              <c:f>Sheet1!$B$2:$B$4</c:f>
              <c:numCache>
                <c:formatCode>0%</c:formatCode>
                <c:ptCount val="3"/>
                <c:pt idx="0">
                  <c:v>0.44800000000000001</c:v>
                </c:pt>
                <c:pt idx="1">
                  <c:v>0.34499999999999997</c:v>
                </c:pt>
                <c:pt idx="2">
                  <c:v>0.20699999999999999</c:v>
                </c:pt>
              </c:numCache>
            </c:numRef>
          </c:val>
          <c:extLst>
            <c:ext xmlns:c16="http://schemas.microsoft.com/office/drawing/2014/chart" uri="{C3380CC4-5D6E-409C-BE32-E72D297353CC}">
              <c16:uniqueId val="{00000006-3934-405A-977A-77B873F5399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2A-490B-8C84-22061778F9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22A-490B-8C84-22061778F9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22A-490B-8C84-22061778F94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DK</c:v>
                </c:pt>
                <c:pt idx="1">
                  <c:v>NO</c:v>
                </c:pt>
                <c:pt idx="2">
                  <c:v>SE</c:v>
                </c:pt>
              </c:strCache>
            </c:strRef>
          </c:cat>
          <c:val>
            <c:numRef>
              <c:f>Sheet1!$B$2:$B$4</c:f>
              <c:numCache>
                <c:formatCode>0%</c:formatCode>
                <c:ptCount val="3"/>
                <c:pt idx="0">
                  <c:v>0.318</c:v>
                </c:pt>
                <c:pt idx="1">
                  <c:v>0.20399999999999999</c:v>
                </c:pt>
                <c:pt idx="2">
                  <c:v>0.47799999999999998</c:v>
                </c:pt>
              </c:numCache>
            </c:numRef>
          </c:val>
          <c:extLst>
            <c:ext xmlns:c16="http://schemas.microsoft.com/office/drawing/2014/chart" uri="{C3380CC4-5D6E-409C-BE32-E72D297353CC}">
              <c16:uniqueId val="{00000006-D22A-490B-8C84-22061778F94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47315557593813"/>
          <c:y val="0.11066668865051425"/>
          <c:w val="0.84092790354330715"/>
          <c:h val="0.83851397400873673"/>
        </c:manualLayout>
      </c:layout>
      <c:barChart>
        <c:barDir val="bar"/>
        <c:grouping val="clustered"/>
        <c:varyColors val="0"/>
        <c:ser>
          <c:idx val="0"/>
          <c:order val="0"/>
          <c:tx>
            <c:strRef>
              <c:f>Sheet1!$B$1</c:f>
              <c:strCache>
                <c:ptCount val="1"/>
                <c:pt idx="0">
                  <c:v>Denmark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Development of own competencies</c:v>
                </c:pt>
                <c:pt idx="2">
                  <c:v>Strategic matters</c:v>
                </c:pt>
                <c:pt idx="3">
                  <c:v>Employee development</c:v>
                </c:pt>
                <c:pt idx="4">
                  <c:v>Dealing with unexpected events</c:v>
                </c:pt>
                <c:pt idx="5">
                  <c:v>Administration</c:v>
                </c:pt>
                <c:pt idx="6">
                  <c:v>Operational matters</c:v>
                </c:pt>
              </c:strCache>
            </c:strRef>
          </c:cat>
          <c:val>
            <c:numRef>
              <c:f>Sheet1!$B$2:$B$8</c:f>
              <c:numCache>
                <c:formatCode>0%</c:formatCode>
                <c:ptCount val="7"/>
                <c:pt idx="0">
                  <c:v>0.04</c:v>
                </c:pt>
                <c:pt idx="1">
                  <c:v>7.0000000000000007E-2</c:v>
                </c:pt>
                <c:pt idx="2">
                  <c:v>0.13</c:v>
                </c:pt>
                <c:pt idx="3">
                  <c:v>0.15</c:v>
                </c:pt>
                <c:pt idx="4">
                  <c:v>0.17</c:v>
                </c:pt>
                <c:pt idx="5">
                  <c:v>0.2</c:v>
                </c:pt>
                <c:pt idx="6">
                  <c:v>0.24</c:v>
                </c:pt>
              </c:numCache>
            </c:numRef>
          </c:val>
          <c:extLst>
            <c:ext xmlns:c16="http://schemas.microsoft.com/office/drawing/2014/chart" uri="{C3380CC4-5D6E-409C-BE32-E72D297353CC}">
              <c16:uniqueId val="{00000000-7E50-4976-96E0-30741956181D}"/>
            </c:ext>
          </c:extLst>
        </c:ser>
        <c:ser>
          <c:idx val="1"/>
          <c:order val="1"/>
          <c:tx>
            <c:strRef>
              <c:f>Sheet1!$C$1</c:f>
              <c:strCache>
                <c:ptCount val="1"/>
                <c:pt idx="0">
                  <c:v>Norway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Development of own competencies</c:v>
                </c:pt>
                <c:pt idx="2">
                  <c:v>Strategic matters</c:v>
                </c:pt>
                <c:pt idx="3">
                  <c:v>Employee development</c:v>
                </c:pt>
                <c:pt idx="4">
                  <c:v>Dealing with unexpected events</c:v>
                </c:pt>
                <c:pt idx="5">
                  <c:v>Administration</c:v>
                </c:pt>
                <c:pt idx="6">
                  <c:v>Operational matters</c:v>
                </c:pt>
              </c:strCache>
            </c:strRef>
          </c:cat>
          <c:val>
            <c:numRef>
              <c:f>Sheet1!$C$2:$C$8</c:f>
              <c:numCache>
                <c:formatCode>0%</c:formatCode>
                <c:ptCount val="7"/>
                <c:pt idx="0">
                  <c:v>0.03</c:v>
                </c:pt>
                <c:pt idx="1">
                  <c:v>0.06</c:v>
                </c:pt>
                <c:pt idx="2">
                  <c:v>0.1</c:v>
                </c:pt>
                <c:pt idx="3">
                  <c:v>0.14000000000000001</c:v>
                </c:pt>
                <c:pt idx="4">
                  <c:v>0.14000000000000001</c:v>
                </c:pt>
                <c:pt idx="5">
                  <c:v>0.22</c:v>
                </c:pt>
                <c:pt idx="6">
                  <c:v>0.3</c:v>
                </c:pt>
              </c:numCache>
            </c:numRef>
          </c:val>
          <c:extLst>
            <c:ext xmlns:c16="http://schemas.microsoft.com/office/drawing/2014/chart" uri="{C3380CC4-5D6E-409C-BE32-E72D297353CC}">
              <c16:uniqueId val="{00000001-7E50-4976-96E0-30741956181D}"/>
            </c:ext>
          </c:extLst>
        </c:ser>
        <c:ser>
          <c:idx val="2"/>
          <c:order val="2"/>
          <c:tx>
            <c:strRef>
              <c:f>Sheet1!$D$1</c:f>
              <c:strCache>
                <c:ptCount val="1"/>
                <c:pt idx="0">
                  <c:v>Sweden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Development of own competencies</c:v>
                </c:pt>
                <c:pt idx="2">
                  <c:v>Strategic matters</c:v>
                </c:pt>
                <c:pt idx="3">
                  <c:v>Employee development</c:v>
                </c:pt>
                <c:pt idx="4">
                  <c:v>Dealing with unexpected events</c:v>
                </c:pt>
                <c:pt idx="5">
                  <c:v>Administration</c:v>
                </c:pt>
                <c:pt idx="6">
                  <c:v>Operational matters</c:v>
                </c:pt>
              </c:strCache>
            </c:strRef>
          </c:cat>
          <c:val>
            <c:numRef>
              <c:f>Sheet1!$D$2:$D$8</c:f>
              <c:numCache>
                <c:formatCode>0%</c:formatCode>
                <c:ptCount val="7"/>
                <c:pt idx="0">
                  <c:v>0.04</c:v>
                </c:pt>
                <c:pt idx="1">
                  <c:v>0.06</c:v>
                </c:pt>
                <c:pt idx="2">
                  <c:v>0.14000000000000001</c:v>
                </c:pt>
                <c:pt idx="3">
                  <c:v>0.13</c:v>
                </c:pt>
                <c:pt idx="4">
                  <c:v>0.15</c:v>
                </c:pt>
                <c:pt idx="5">
                  <c:v>0.22</c:v>
                </c:pt>
                <c:pt idx="6">
                  <c:v>0.28000000000000003</c:v>
                </c:pt>
              </c:numCache>
            </c:numRef>
          </c:val>
          <c:extLst>
            <c:ext xmlns:c16="http://schemas.microsoft.com/office/drawing/2014/chart" uri="{C3380CC4-5D6E-409C-BE32-E72D297353CC}">
              <c16:uniqueId val="{00000002-7E50-4976-96E0-30741956181D}"/>
            </c:ext>
          </c:extLst>
        </c:ser>
        <c:dLbls>
          <c:showLegendKey val="0"/>
          <c:showVal val="1"/>
          <c:showCatName val="0"/>
          <c:showSerName val="0"/>
          <c:showPercent val="0"/>
          <c:showBubbleSize val="0"/>
        </c:dLbls>
        <c:gapWidth val="182"/>
        <c:axId val="105454208"/>
        <c:axId val="105468288"/>
      </c:barChart>
      <c:catAx>
        <c:axId val="10545420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05468288"/>
        <c:crosses val="autoZero"/>
        <c:auto val="1"/>
        <c:lblAlgn val="ctr"/>
        <c:lblOffset val="100"/>
        <c:noMultiLvlLbl val="0"/>
      </c:catAx>
      <c:valAx>
        <c:axId val="105468288"/>
        <c:scaling>
          <c:orientation val="minMax"/>
        </c:scaling>
        <c:delete val="1"/>
        <c:axPos val="b"/>
        <c:numFmt formatCode="0%" sourceLinked="1"/>
        <c:majorTickMark val="none"/>
        <c:minorTickMark val="none"/>
        <c:tickLblPos val="none"/>
        <c:crossAx val="105454208"/>
        <c:crosses val="autoZero"/>
        <c:crossBetween val="between"/>
      </c:valAx>
      <c:spPr>
        <a:noFill/>
        <a:ln>
          <a:noFill/>
        </a:ln>
        <a:effectLst/>
      </c:spPr>
    </c:plotArea>
    <c:legend>
      <c:legendPos val="b"/>
      <c:layout>
        <c:manualLayout>
          <c:xMode val="edge"/>
          <c:yMode val="edge"/>
          <c:x val="0.64632714074803155"/>
          <c:y val="0.68250641716865068"/>
          <c:w val="0.2365382276345333"/>
          <c:h val="4.749509135273986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000"/>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tester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E79-4A2C-99D2-0FE73DC9BD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E79-4A2C-99D2-0FE73DC9BD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E79-4A2C-99D2-0FE73DC9BD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E79-4A2C-99D2-0FE73DC9BDD3}"/>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Ja</c:v>
                </c:pt>
                <c:pt idx="1">
                  <c:v>Nej</c:v>
                </c:pt>
                <c:pt idx="2">
                  <c:v>Vet inte/kommer inte ihåg</c:v>
                </c:pt>
              </c:strCache>
            </c:strRef>
          </c:cat>
          <c:val>
            <c:numRef>
              <c:f>Sheet1!$B$2:$B$5</c:f>
              <c:numCache>
                <c:formatCode>0%</c:formatCode>
                <c:ptCount val="4"/>
                <c:pt idx="0">
                  <c:v>0.26</c:v>
                </c:pt>
                <c:pt idx="1">
                  <c:v>0.72000000000000008</c:v>
                </c:pt>
                <c:pt idx="2">
                  <c:v>3.0000000000000002E-2</c:v>
                </c:pt>
              </c:numCache>
            </c:numRef>
          </c:val>
          <c:extLst>
            <c:ext xmlns:c16="http://schemas.microsoft.com/office/drawing/2014/chart" uri="{C3380CC4-5D6E-409C-BE32-E72D297353CC}">
              <c16:uniqueId val="{00000008-6E79-4A2C-99D2-0FE73DC9BDD3}"/>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tester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425-4128-A891-F410B09E16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425-4128-A891-F410B09E168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425-4128-A891-F410B09E1682}"/>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Vet inte/kommer inte ihåg</c:v>
                </c:pt>
              </c:strCache>
            </c:strRef>
          </c:cat>
          <c:val>
            <c:numRef>
              <c:f>Sheet1!$B$2:$B$4</c:f>
              <c:numCache>
                <c:formatCode>0%</c:formatCode>
                <c:ptCount val="3"/>
                <c:pt idx="0">
                  <c:v>0.45</c:v>
                </c:pt>
                <c:pt idx="1">
                  <c:v>0.51</c:v>
                </c:pt>
                <c:pt idx="2">
                  <c:v>4.0000000000000008E-2</c:v>
                </c:pt>
              </c:numCache>
            </c:numRef>
          </c:val>
          <c:extLst>
            <c:ext xmlns:c16="http://schemas.microsoft.com/office/drawing/2014/chart" uri="{C3380CC4-5D6E-409C-BE32-E72D297353CC}">
              <c16:uniqueId val="{00000008-4425-4128-A891-F410B09E1682}"/>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typ</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0B-42F3-9057-6FD5159CA44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20B-42F3-9057-6FD5159CA44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20B-42F3-9057-6FD5159CA44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20B-42F3-9057-6FD5159CA44E}"/>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Personlighetstest</c:v>
                </c:pt>
                <c:pt idx="1">
                  <c:v>Annan typ</c:v>
                </c:pt>
                <c:pt idx="2">
                  <c:v>Båda av ovanstående</c:v>
                </c:pt>
              </c:strCache>
            </c:strRef>
          </c:cat>
          <c:val>
            <c:numRef>
              <c:f>Sheet1!$B$2:$B$5</c:f>
              <c:numCache>
                <c:formatCode>0%</c:formatCode>
                <c:ptCount val="4"/>
                <c:pt idx="0">
                  <c:v>0.45</c:v>
                </c:pt>
                <c:pt idx="1">
                  <c:v>0.15000000000000002</c:v>
                </c:pt>
                <c:pt idx="2">
                  <c:v>0.4</c:v>
                </c:pt>
              </c:numCache>
            </c:numRef>
          </c:val>
          <c:extLst>
            <c:ext xmlns:c16="http://schemas.microsoft.com/office/drawing/2014/chart" uri="{C3380CC4-5D6E-409C-BE32-E72D297353CC}">
              <c16:uniqueId val="{00000008-C20B-42F3-9057-6FD5159CA44E}"/>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typ</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71-49D0-97B9-B326C989684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F71-49D0-97B9-B326C989684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F71-49D0-97B9-B326C989684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F71-49D0-97B9-B326C9896842}"/>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Personlighetstest</c:v>
                </c:pt>
                <c:pt idx="1">
                  <c:v>Annan typ</c:v>
                </c:pt>
                <c:pt idx="2">
                  <c:v>Båda av ovanstående</c:v>
                </c:pt>
              </c:strCache>
            </c:strRef>
          </c:cat>
          <c:val>
            <c:numRef>
              <c:f>Sheet1!$B$2:$B$5</c:f>
              <c:numCache>
                <c:formatCode>0%</c:formatCode>
                <c:ptCount val="4"/>
                <c:pt idx="0">
                  <c:v>0.38000000000000006</c:v>
                </c:pt>
                <c:pt idx="1">
                  <c:v>6.0000000000000005E-2</c:v>
                </c:pt>
                <c:pt idx="2">
                  <c:v>0.56000000000000005</c:v>
                </c:pt>
              </c:numCache>
            </c:numRef>
          </c:val>
          <c:extLst>
            <c:ext xmlns:c16="http://schemas.microsoft.com/office/drawing/2014/chart" uri="{C3380CC4-5D6E-409C-BE32-E72D297353CC}">
              <c16:uniqueId val="{00000008-BF71-49D0-97B9-B326C9896842}"/>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022496565208545E-2"/>
          <c:y val="7.530781327457348E-3"/>
          <c:w val="0.92810033837102757"/>
          <c:h val="0.69309842434707558"/>
        </c:manualLayout>
      </c:layout>
      <c:barChart>
        <c:barDir val="bar"/>
        <c:grouping val="stacked"/>
        <c:varyColors val="0"/>
        <c:ser>
          <c:idx val="0"/>
          <c:order val="0"/>
          <c:tx>
            <c:strRef>
              <c:f>Sheet1!$B$1</c:f>
              <c:strCache>
                <c:ptCount val="1"/>
                <c:pt idx="0">
                  <c:v>I applied for a vacant position in the business I was already in/at the workplace I was employed at as an employee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Sweden</c:v>
                </c:pt>
                <c:pt idx="1">
                  <c:v>Norway</c:v>
                </c:pt>
                <c:pt idx="2">
                  <c:v>Danmark</c:v>
                </c:pt>
              </c:strCache>
            </c:strRef>
          </c:cat>
          <c:val>
            <c:numRef>
              <c:f>Sheet1!$B$2:$B$5</c:f>
              <c:numCache>
                <c:formatCode>0%</c:formatCode>
                <c:ptCount val="4"/>
                <c:pt idx="0">
                  <c:v>0.12</c:v>
                </c:pt>
                <c:pt idx="1">
                  <c:v>0.17</c:v>
                </c:pt>
                <c:pt idx="2">
                  <c:v>0.09</c:v>
                </c:pt>
              </c:numCache>
            </c:numRef>
          </c:val>
          <c:extLst>
            <c:ext xmlns:c16="http://schemas.microsoft.com/office/drawing/2014/chart" uri="{C3380CC4-5D6E-409C-BE32-E72D297353CC}">
              <c16:uniqueId val="{00000000-FB21-42AA-9470-CACDA8EBC9AE}"/>
            </c:ext>
          </c:extLst>
        </c:ser>
        <c:ser>
          <c:idx val="1"/>
          <c:order val="1"/>
          <c:tx>
            <c:strRef>
              <c:f>Sheet1!$C$1</c:f>
              <c:strCache>
                <c:ptCount val="1"/>
                <c:pt idx="0">
                  <c:v>I applied for a vacant position in another business/at another workplace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Sweden</c:v>
                </c:pt>
                <c:pt idx="1">
                  <c:v>Norway</c:v>
                </c:pt>
                <c:pt idx="2">
                  <c:v>Danmark</c:v>
                </c:pt>
              </c:strCache>
            </c:strRef>
          </c:cat>
          <c:val>
            <c:numRef>
              <c:f>Sheet1!$C$2:$C$5</c:f>
              <c:numCache>
                <c:formatCode>0%</c:formatCode>
                <c:ptCount val="4"/>
                <c:pt idx="0">
                  <c:v>0.11</c:v>
                </c:pt>
                <c:pt idx="1">
                  <c:v>0.24</c:v>
                </c:pt>
                <c:pt idx="2">
                  <c:v>0.17</c:v>
                </c:pt>
              </c:numCache>
            </c:numRef>
          </c:val>
          <c:extLst>
            <c:ext xmlns:c16="http://schemas.microsoft.com/office/drawing/2014/chart" uri="{C3380CC4-5D6E-409C-BE32-E72D297353CC}">
              <c16:uniqueId val="{00000001-FB21-42AA-9470-CACDA8EBC9AE}"/>
            </c:ext>
          </c:extLst>
        </c:ser>
        <c:ser>
          <c:idx val="2"/>
          <c:order val="2"/>
          <c:tx>
            <c:strRef>
              <c:f>Sheet1!$D$1</c:f>
              <c:strCache>
                <c:ptCount val="1"/>
                <c:pt idx="0">
                  <c:v>I was offered/encouraged to apply for a job in the business/at the workplace I was employed at as an employee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Sweden</c:v>
                </c:pt>
                <c:pt idx="1">
                  <c:v>Norway</c:v>
                </c:pt>
                <c:pt idx="2">
                  <c:v>Danmark</c:v>
                </c:pt>
              </c:strCache>
            </c:strRef>
          </c:cat>
          <c:val>
            <c:numRef>
              <c:f>Sheet1!$D$2:$D$5</c:f>
              <c:numCache>
                <c:formatCode>0%</c:formatCode>
                <c:ptCount val="4"/>
                <c:pt idx="0">
                  <c:v>0.56999999999999995</c:v>
                </c:pt>
                <c:pt idx="1">
                  <c:v>0.42</c:v>
                </c:pt>
                <c:pt idx="2">
                  <c:v>0.56999999999999995</c:v>
                </c:pt>
              </c:numCache>
            </c:numRef>
          </c:val>
          <c:extLst>
            <c:ext xmlns:c16="http://schemas.microsoft.com/office/drawing/2014/chart" uri="{C3380CC4-5D6E-409C-BE32-E72D297353CC}">
              <c16:uniqueId val="{00000002-FB21-42AA-9470-CACDA8EBC9AE}"/>
            </c:ext>
          </c:extLst>
        </c:ser>
        <c:ser>
          <c:idx val="3"/>
          <c:order val="3"/>
          <c:tx>
            <c:strRef>
              <c:f>Sheet1!$E$1</c:f>
              <c:strCache>
                <c:ptCount val="1"/>
                <c:pt idx="0">
                  <c:v>I was offered/encouraged to apply for a job in another business/at another workplace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Sweden</c:v>
                </c:pt>
                <c:pt idx="1">
                  <c:v>Norway</c:v>
                </c:pt>
                <c:pt idx="2">
                  <c:v>Danmark</c:v>
                </c:pt>
              </c:strCache>
            </c:strRef>
          </c:cat>
          <c:val>
            <c:numRef>
              <c:f>Sheet1!$E$2:$E$5</c:f>
              <c:numCache>
                <c:formatCode>0%</c:formatCode>
                <c:ptCount val="4"/>
                <c:pt idx="0">
                  <c:v>0.12</c:v>
                </c:pt>
                <c:pt idx="1">
                  <c:v>0.12</c:v>
                </c:pt>
                <c:pt idx="2">
                  <c:v>0.1</c:v>
                </c:pt>
              </c:numCache>
            </c:numRef>
          </c:val>
          <c:extLst>
            <c:ext xmlns:c16="http://schemas.microsoft.com/office/drawing/2014/chart" uri="{C3380CC4-5D6E-409C-BE32-E72D297353CC}">
              <c16:uniqueId val="{00000003-FB21-42AA-9470-CACDA8EBC9AE}"/>
            </c:ext>
          </c:extLst>
        </c:ser>
        <c:ser>
          <c:idx val="4"/>
          <c:order val="4"/>
          <c:tx>
            <c:strRef>
              <c:f>Sheet1!$F$1</c:f>
              <c:strCache>
                <c:ptCount val="1"/>
                <c:pt idx="0">
                  <c:v>Another way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Sweden</c:v>
                </c:pt>
                <c:pt idx="1">
                  <c:v>Norway</c:v>
                </c:pt>
                <c:pt idx="2">
                  <c:v>Danmark</c:v>
                </c:pt>
              </c:strCache>
            </c:strRef>
          </c:cat>
          <c:val>
            <c:numRef>
              <c:f>Sheet1!$F$2:$F$5</c:f>
              <c:numCache>
                <c:formatCode>0%</c:formatCode>
                <c:ptCount val="4"/>
                <c:pt idx="0">
                  <c:v>0.08</c:v>
                </c:pt>
                <c:pt idx="1">
                  <c:v>0.05</c:v>
                </c:pt>
                <c:pt idx="2">
                  <c:v>7.0000000000000007E-2</c:v>
                </c:pt>
              </c:numCache>
            </c:numRef>
          </c:val>
          <c:extLst>
            <c:ext xmlns:c16="http://schemas.microsoft.com/office/drawing/2014/chart" uri="{C3380CC4-5D6E-409C-BE32-E72D297353CC}">
              <c16:uniqueId val="{00000004-FB21-42AA-9470-CACDA8EBC9AE}"/>
            </c:ext>
          </c:extLst>
        </c:ser>
        <c:dLbls>
          <c:showLegendKey val="0"/>
          <c:showVal val="1"/>
          <c:showCatName val="0"/>
          <c:showSerName val="0"/>
          <c:showPercent val="0"/>
          <c:showBubbleSize val="0"/>
        </c:dLbls>
        <c:gapWidth val="150"/>
        <c:overlap val="100"/>
        <c:axId val="106029824"/>
        <c:axId val="106031360"/>
      </c:barChart>
      <c:catAx>
        <c:axId val="106029824"/>
        <c:scaling>
          <c:orientation val="minMax"/>
        </c:scaling>
        <c:delete val="1"/>
        <c:axPos val="l"/>
        <c:numFmt formatCode="General" sourceLinked="1"/>
        <c:majorTickMark val="none"/>
        <c:minorTickMark val="none"/>
        <c:tickLblPos val="none"/>
        <c:crossAx val="106031360"/>
        <c:crosses val="autoZero"/>
        <c:auto val="1"/>
        <c:lblAlgn val="ctr"/>
        <c:lblOffset val="100"/>
        <c:noMultiLvlLbl val="0"/>
      </c:catAx>
      <c:valAx>
        <c:axId val="106031360"/>
        <c:scaling>
          <c:orientation val="minMax"/>
          <c:max val="1"/>
        </c:scaling>
        <c:delete val="1"/>
        <c:axPos val="b"/>
        <c:numFmt formatCode="0%" sourceLinked="1"/>
        <c:majorTickMark val="none"/>
        <c:minorTickMark val="none"/>
        <c:tickLblPos val="none"/>
        <c:crossAx val="106029824"/>
        <c:crosses val="autoZero"/>
        <c:crossBetween val="between"/>
      </c:valAx>
      <c:spPr>
        <a:noFill/>
        <a:ln>
          <a:noFill/>
        </a:ln>
        <a:effectLst/>
      </c:spPr>
    </c:plotArea>
    <c:legend>
      <c:legendPos val="b"/>
      <c:layout>
        <c:manualLayout>
          <c:xMode val="edge"/>
          <c:yMode val="edge"/>
          <c:x val="4.9410301826750658E-2"/>
          <c:y val="0.67427147102843221"/>
          <c:w val="0.89464280613519775"/>
          <c:h val="0.3257285289715681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sv-SE"/>
        </a:p>
      </c:txPr>
    </c:legend>
    <c:plotVisOnly val="1"/>
    <c:dispBlanksAs val="gap"/>
    <c:showDLblsOverMax val="0"/>
  </c:chart>
  <c:spPr>
    <a:noFill/>
    <a:ln>
      <a:noFill/>
    </a:ln>
    <a:effectLst/>
  </c:spPr>
  <c:txPr>
    <a:bodyPr/>
    <a:lstStyle/>
    <a:p>
      <a:pPr>
        <a:defRPr sz="1000">
          <a:solidFill>
            <a:schemeClr val="bg1"/>
          </a:solidFill>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10200540619522"/>
          <c:y val="5.1371557631718461E-2"/>
          <c:w val="0.83028664097506322"/>
          <c:h val="0.93690851735016301"/>
        </c:manualLayout>
      </c:layout>
      <c:barChart>
        <c:barDir val="bar"/>
        <c:grouping val="stacked"/>
        <c:varyColors val="0"/>
        <c:ser>
          <c:idx val="0"/>
          <c:order val="0"/>
          <c:tx>
            <c:strRef>
              <c:f>Sheet1!$B$1</c:f>
              <c:strCache>
                <c:ptCount val="1"/>
                <c:pt idx="0">
                  <c:v>Most senior manager/Exective post</c:v>
                </c:pt>
              </c:strCache>
            </c:strRef>
          </c:tx>
          <c:spPr>
            <a:solidFill>
              <a:schemeClr val="bg1"/>
            </a:solidFill>
            <a:ln w="33244">
              <a:noFill/>
            </a:ln>
          </c:spPr>
          <c:invertIfNegative val="0"/>
          <c:dLbls>
            <c:dLbl>
              <c:idx val="0"/>
              <c:layout>
                <c:manualLayout>
                  <c:x val="2.6331521457425535E-2"/>
                  <c:y val="4.219560617152938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C6-4B56-AF0B-55685B36A8D9}"/>
                </c:ext>
              </c:extLst>
            </c:dLbl>
            <c:dLbl>
              <c:idx val="1"/>
              <c:layout>
                <c:manualLayout>
                  <c:x val="4.388586909570920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C6-4B56-AF0B-55685B36A8D9}"/>
                </c:ext>
              </c:extLst>
            </c:dLbl>
            <c:dLbl>
              <c:idx val="2"/>
              <c:layout>
                <c:manualLayout>
                  <c:x val="1.755434763828368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C6-4B56-AF0B-55685B36A8D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Denmark</c:v>
                </c:pt>
                <c:pt idx="1">
                  <c:v>Norway</c:v>
                </c:pt>
                <c:pt idx="2">
                  <c:v>Sweden</c:v>
                </c:pt>
              </c:strCache>
            </c:strRef>
          </c:cat>
          <c:val>
            <c:numRef>
              <c:f>Sheet1!$B$2:$B$4</c:f>
              <c:numCache>
                <c:formatCode>0%</c:formatCode>
                <c:ptCount val="3"/>
                <c:pt idx="0">
                  <c:v>0.12</c:v>
                </c:pt>
                <c:pt idx="1">
                  <c:v>0.17</c:v>
                </c:pt>
                <c:pt idx="2">
                  <c:v>0.11</c:v>
                </c:pt>
              </c:numCache>
            </c:numRef>
          </c:val>
          <c:extLst>
            <c:ext xmlns:c16="http://schemas.microsoft.com/office/drawing/2014/chart" uri="{C3380CC4-5D6E-409C-BE32-E72D297353CC}">
              <c16:uniqueId val="{00000003-31C6-4B56-AF0B-55685B36A8D9}"/>
            </c:ext>
          </c:extLst>
        </c:ser>
        <c:ser>
          <c:idx val="1"/>
          <c:order val="1"/>
          <c:tx>
            <c:strRef>
              <c:f>Sheet1!$C$1</c:f>
              <c:strCache>
                <c:ptCount val="1"/>
                <c:pt idx="0">
                  <c:v>Middle manager – have managers above and below me</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Denmark</c:v>
                </c:pt>
                <c:pt idx="1">
                  <c:v>Norway</c:v>
                </c:pt>
                <c:pt idx="2">
                  <c:v>Sweden</c:v>
                </c:pt>
              </c:strCache>
            </c:strRef>
          </c:cat>
          <c:val>
            <c:numRef>
              <c:f>Sheet1!$C$2:$C$4</c:f>
              <c:numCache>
                <c:formatCode>0%</c:formatCode>
                <c:ptCount val="3"/>
                <c:pt idx="0">
                  <c:v>0.35</c:v>
                </c:pt>
                <c:pt idx="1">
                  <c:v>0.48</c:v>
                </c:pt>
                <c:pt idx="2">
                  <c:v>0.37</c:v>
                </c:pt>
              </c:numCache>
            </c:numRef>
          </c:val>
          <c:extLst>
            <c:ext xmlns:c16="http://schemas.microsoft.com/office/drawing/2014/chart" uri="{C3380CC4-5D6E-409C-BE32-E72D297353CC}">
              <c16:uniqueId val="{00000004-31C6-4B56-AF0B-55685B36A8D9}"/>
            </c:ext>
          </c:extLst>
        </c:ser>
        <c:ser>
          <c:idx val="2"/>
          <c:order val="2"/>
          <c:tx>
            <c:strRef>
              <c:f>Sheet1!$D$1</c:f>
              <c:strCache>
                <c:ptCount val="1"/>
                <c:pt idx="0">
                  <c:v>Unit manager/First line manager/Group leader/Supervisor</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Denmark</c:v>
                </c:pt>
                <c:pt idx="1">
                  <c:v>Norway</c:v>
                </c:pt>
                <c:pt idx="2">
                  <c:v>Sweden</c:v>
                </c:pt>
              </c:strCache>
            </c:strRef>
          </c:cat>
          <c:val>
            <c:numRef>
              <c:f>Sheet1!$D$2:$D$4</c:f>
              <c:numCache>
                <c:formatCode>0%</c:formatCode>
                <c:ptCount val="3"/>
                <c:pt idx="0">
                  <c:v>0.54</c:v>
                </c:pt>
                <c:pt idx="1">
                  <c:v>0.35</c:v>
                </c:pt>
                <c:pt idx="2">
                  <c:v>0.52</c:v>
                </c:pt>
              </c:numCache>
            </c:numRef>
          </c:val>
          <c:extLst>
            <c:ext xmlns:c16="http://schemas.microsoft.com/office/drawing/2014/chart" uri="{C3380CC4-5D6E-409C-BE32-E72D297353CC}">
              <c16:uniqueId val="{00000005-31C6-4B56-AF0B-55685B36A8D9}"/>
            </c:ext>
          </c:extLst>
        </c:ser>
        <c:dLbls>
          <c:showLegendKey val="0"/>
          <c:showVal val="1"/>
          <c:showCatName val="0"/>
          <c:showSerName val="0"/>
          <c:showPercent val="0"/>
          <c:showBubbleSize val="0"/>
        </c:dLbls>
        <c:gapWidth val="150"/>
        <c:overlap val="100"/>
        <c:axId val="5843584"/>
        <c:axId val="5853568"/>
      </c:barChart>
      <c:catAx>
        <c:axId val="5843584"/>
        <c:scaling>
          <c:orientation val="maxMin"/>
        </c:scaling>
        <c:delete val="1"/>
        <c:axPos val="l"/>
        <c:numFmt formatCode="General" sourceLinked="1"/>
        <c:majorTickMark val="out"/>
        <c:minorTickMark val="none"/>
        <c:tickLblPos val="none"/>
        <c:crossAx val="5853568"/>
        <c:crosses val="autoZero"/>
        <c:auto val="1"/>
        <c:lblAlgn val="ctr"/>
        <c:lblOffset val="100"/>
        <c:noMultiLvlLbl val="0"/>
      </c:catAx>
      <c:valAx>
        <c:axId val="5853568"/>
        <c:scaling>
          <c:orientation val="minMax"/>
        </c:scaling>
        <c:delete val="1"/>
        <c:axPos val="t"/>
        <c:numFmt formatCode="0%" sourceLinked="1"/>
        <c:majorTickMark val="out"/>
        <c:minorTickMark val="none"/>
        <c:tickLblPos val="none"/>
        <c:crossAx val="5843584"/>
        <c:crosses val="autoZero"/>
        <c:crossBetween val="between"/>
      </c:valAx>
      <c:spPr>
        <a:noFill/>
        <a:ln w="33244">
          <a:noFill/>
        </a:ln>
      </c:spPr>
    </c:plotArea>
    <c:legend>
      <c:legendPos val="r"/>
      <c:layout>
        <c:manualLayout>
          <c:xMode val="edge"/>
          <c:yMode val="edge"/>
          <c:x val="0.70269880817037411"/>
          <c:y val="9.0445437916549742E-2"/>
          <c:w val="0.27535825728177155"/>
          <c:h val="0.85350243302276063"/>
        </c:manualLayout>
      </c:layout>
      <c:overlay val="0"/>
      <c:txPr>
        <a:bodyPr/>
        <a:lstStyle/>
        <a:p>
          <a:pPr>
            <a:defRPr>
              <a:solidFill>
                <a:schemeClr val="bg1"/>
              </a:solidFill>
            </a:defRPr>
          </a:pPr>
          <a:endParaRPr lang="sv-SE"/>
        </a:p>
      </c:txPr>
    </c:legend>
    <c:plotVisOnly val="1"/>
    <c:dispBlanksAs val="gap"/>
    <c:showDLblsOverMax val="0"/>
  </c:chart>
  <c:spPr>
    <a:noFill/>
    <a:ln>
      <a:noFill/>
    </a:ln>
  </c:spPr>
  <c:txPr>
    <a:bodyPr/>
    <a:lstStyle/>
    <a:p>
      <a:pPr>
        <a:defRPr sz="1000" b="0" i="0" u="none" strike="noStrike" baseline="0">
          <a:solidFill>
            <a:schemeClr val="tx1"/>
          </a:solidFill>
          <a:latin typeface="+mn-lt"/>
          <a:ea typeface="Arial"/>
          <a:cs typeface="Arial"/>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tester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B5-4C9B-B3D4-552D040278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9B5-4C9B-B3D4-552D040278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9B5-4C9B-B3D4-552D040278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9B5-4C9B-B3D4-552D04027809}"/>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Ja</c:v>
                </c:pt>
                <c:pt idx="1">
                  <c:v>Nej</c:v>
                </c:pt>
                <c:pt idx="2">
                  <c:v>Vet inte/kommer inte ihåg</c:v>
                </c:pt>
              </c:strCache>
            </c:strRef>
          </c:cat>
          <c:val>
            <c:numRef>
              <c:f>Sheet1!$B$2:$B$5</c:f>
              <c:numCache>
                <c:formatCode>0%</c:formatCode>
                <c:ptCount val="4"/>
                <c:pt idx="0">
                  <c:v>0.46</c:v>
                </c:pt>
                <c:pt idx="1">
                  <c:v>0.53</c:v>
                </c:pt>
                <c:pt idx="2">
                  <c:v>1.0000000000000002E-2</c:v>
                </c:pt>
              </c:numCache>
            </c:numRef>
          </c:val>
          <c:extLst>
            <c:ext xmlns:c16="http://schemas.microsoft.com/office/drawing/2014/chart" uri="{C3380CC4-5D6E-409C-BE32-E72D297353CC}">
              <c16:uniqueId val="{00000008-F9B5-4C9B-B3D4-552D04027809}"/>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Don't know</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Authoritative leadership</c:v>
                </c:pt>
                <c:pt idx="1">
                  <c:v>Micro-management</c:v>
                </c:pt>
                <c:pt idx="2">
                  <c:v>Fear of conflict</c:v>
                </c:pt>
                <c:pt idx="3">
                  <c:v>Consensus-based decision making</c:v>
                </c:pt>
                <c:pt idx="4">
                  <c:v>Flat organisation </c:v>
                </c:pt>
                <c:pt idx="5">
                  <c:v>Informal leadership</c:v>
                </c:pt>
                <c:pt idx="6">
                  <c:v>Quick decisions</c:v>
                </c:pt>
                <c:pt idx="7">
                  <c:v>Anchoring of decisions amongst employees</c:v>
                </c:pt>
                <c:pt idx="8">
                  <c:v>Democracy</c:v>
                </c:pt>
                <c:pt idx="9">
                  <c:v>Permissiveness</c:v>
                </c:pt>
                <c:pt idx="10">
                  <c:v>Equality</c:v>
                </c:pt>
                <c:pt idx="11">
                  <c:v>Security</c:v>
                </c:pt>
                <c:pt idx="12">
                  <c:v>Employee initiatives encouraged</c:v>
                </c:pt>
                <c:pt idx="13">
                  <c:v>Diversity/inclusiveness</c:v>
                </c:pt>
                <c:pt idx="14">
                  <c:v>Focus on wellbeing and job satisfaction</c:v>
                </c:pt>
                <c:pt idx="15">
                  <c:v>Dialogue</c:v>
                </c:pt>
                <c:pt idx="16">
                  <c:v>Goal and value driven environment</c:v>
                </c:pt>
                <c:pt idx="17">
                  <c:v>Short distances between employees and bosses</c:v>
                </c:pt>
              </c:strCache>
            </c:strRef>
          </c:cat>
          <c:val>
            <c:numRef>
              <c:f>Sheet1!$B$2:$B$19</c:f>
              <c:numCache>
                <c:formatCode>0%</c:formatCode>
                <c:ptCount val="18"/>
                <c:pt idx="0">
                  <c:v>0.01</c:v>
                </c:pt>
                <c:pt idx="1">
                  <c:v>0.01</c:v>
                </c:pt>
                <c:pt idx="2">
                  <c:v>0.02</c:v>
                </c:pt>
                <c:pt idx="3">
                  <c:v>0.17</c:v>
                </c:pt>
                <c:pt idx="4">
                  <c:v>0.05</c:v>
                </c:pt>
                <c:pt idx="5">
                  <c:v>0.01</c:v>
                </c:pt>
                <c:pt idx="6">
                  <c:v>0.02</c:v>
                </c:pt>
                <c:pt idx="7">
                  <c:v>0.01</c:v>
                </c:pt>
                <c:pt idx="8">
                  <c:v>0</c:v>
                </c:pt>
                <c:pt idx="9">
                  <c:v>0.08</c:v>
                </c:pt>
                <c:pt idx="10">
                  <c:v>0.04</c:v>
                </c:pt>
                <c:pt idx="11">
                  <c:v>0.01</c:v>
                </c:pt>
                <c:pt idx="12">
                  <c:v>0.01</c:v>
                </c:pt>
                <c:pt idx="13">
                  <c:v>0.01</c:v>
                </c:pt>
                <c:pt idx="14" formatCode="General">
                  <c:v>0</c:v>
                </c:pt>
                <c:pt idx="15">
                  <c:v>0.01</c:v>
                </c:pt>
                <c:pt idx="16">
                  <c:v>0.02</c:v>
                </c:pt>
                <c:pt idx="17">
                  <c:v>0.01</c:v>
                </c:pt>
              </c:numCache>
            </c:numRef>
          </c:val>
          <c:extLst>
            <c:ext xmlns:c16="http://schemas.microsoft.com/office/drawing/2014/chart" uri="{C3380CC4-5D6E-409C-BE32-E72D297353CC}">
              <c16:uniqueId val="{00000000-9CF7-4E0B-8629-2C53AEAD99D7}"/>
            </c:ext>
          </c:extLst>
        </c:ser>
        <c:ser>
          <c:idx val="1"/>
          <c:order val="1"/>
          <c:tx>
            <c:strRef>
              <c:f>Sheet1!$C$1</c:f>
              <c:strCache>
                <c:ptCount val="1"/>
                <c:pt idx="0">
                  <c:v>Not at all typical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Authoritative leadership</c:v>
                </c:pt>
                <c:pt idx="1">
                  <c:v>Micro-management</c:v>
                </c:pt>
                <c:pt idx="2">
                  <c:v>Fear of conflict</c:v>
                </c:pt>
                <c:pt idx="3">
                  <c:v>Consensus-based decision making</c:v>
                </c:pt>
                <c:pt idx="4">
                  <c:v>Flat organisation </c:v>
                </c:pt>
                <c:pt idx="5">
                  <c:v>Informal leadership</c:v>
                </c:pt>
                <c:pt idx="6">
                  <c:v>Quick decisions</c:v>
                </c:pt>
                <c:pt idx="7">
                  <c:v>Anchoring of decisions amongst employees</c:v>
                </c:pt>
                <c:pt idx="8">
                  <c:v>Democracy</c:v>
                </c:pt>
                <c:pt idx="9">
                  <c:v>Permissiveness</c:v>
                </c:pt>
                <c:pt idx="10">
                  <c:v>Equality</c:v>
                </c:pt>
                <c:pt idx="11">
                  <c:v>Security</c:v>
                </c:pt>
                <c:pt idx="12">
                  <c:v>Employee initiatives encouraged</c:v>
                </c:pt>
                <c:pt idx="13">
                  <c:v>Diversity/inclusiveness</c:v>
                </c:pt>
                <c:pt idx="14">
                  <c:v>Focus on wellbeing and job satisfaction</c:v>
                </c:pt>
                <c:pt idx="15">
                  <c:v>Dialogue</c:v>
                </c:pt>
                <c:pt idx="16">
                  <c:v>Goal and value driven environment</c:v>
                </c:pt>
                <c:pt idx="17">
                  <c:v>Short distances between employees and bosses</c:v>
                </c:pt>
              </c:strCache>
            </c:strRef>
          </c:cat>
          <c:val>
            <c:numRef>
              <c:f>Sheet1!$C$2:$C$19</c:f>
              <c:numCache>
                <c:formatCode>0%</c:formatCode>
                <c:ptCount val="18"/>
                <c:pt idx="0">
                  <c:v>0.28999999999999998</c:v>
                </c:pt>
                <c:pt idx="1">
                  <c:v>0.12</c:v>
                </c:pt>
                <c:pt idx="2">
                  <c:v>0.17</c:v>
                </c:pt>
                <c:pt idx="3">
                  <c:v>0.08</c:v>
                </c:pt>
                <c:pt idx="4">
                  <c:v>0.12</c:v>
                </c:pt>
                <c:pt idx="5">
                  <c:v>0.08</c:v>
                </c:pt>
                <c:pt idx="6">
                  <c:v>0.06</c:v>
                </c:pt>
                <c:pt idx="7">
                  <c:v>7.0000000000000007E-2</c:v>
                </c:pt>
                <c:pt idx="8">
                  <c:v>7.0000000000000007E-2</c:v>
                </c:pt>
                <c:pt idx="9">
                  <c:v>0.05</c:v>
                </c:pt>
                <c:pt idx="10">
                  <c:v>0.05</c:v>
                </c:pt>
                <c:pt idx="11">
                  <c:v>0.06</c:v>
                </c:pt>
                <c:pt idx="12">
                  <c:v>0.04</c:v>
                </c:pt>
                <c:pt idx="13">
                  <c:v>0.04</c:v>
                </c:pt>
                <c:pt idx="14">
                  <c:v>0.05</c:v>
                </c:pt>
                <c:pt idx="15">
                  <c:v>0.04</c:v>
                </c:pt>
                <c:pt idx="16">
                  <c:v>0.03</c:v>
                </c:pt>
                <c:pt idx="17">
                  <c:v>0.05</c:v>
                </c:pt>
              </c:numCache>
            </c:numRef>
          </c:val>
          <c:extLst>
            <c:ext xmlns:c16="http://schemas.microsoft.com/office/drawing/2014/chart" uri="{C3380CC4-5D6E-409C-BE32-E72D297353CC}">
              <c16:uniqueId val="{00000001-9CF7-4E0B-8629-2C53AEAD99D7}"/>
            </c:ext>
          </c:extLst>
        </c:ser>
        <c:ser>
          <c:idx val="2"/>
          <c:order val="2"/>
          <c:tx>
            <c:strRef>
              <c:f>Sheet1!$D$1</c:f>
              <c:strCache>
                <c:ptCount val="1"/>
                <c:pt idx="0">
                  <c:v>Typical to a lesser extent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Authoritative leadership</c:v>
                </c:pt>
                <c:pt idx="1">
                  <c:v>Micro-management</c:v>
                </c:pt>
                <c:pt idx="2">
                  <c:v>Fear of conflict</c:v>
                </c:pt>
                <c:pt idx="3">
                  <c:v>Consensus-based decision making</c:v>
                </c:pt>
                <c:pt idx="4">
                  <c:v>Flat organisation </c:v>
                </c:pt>
                <c:pt idx="5">
                  <c:v>Informal leadership</c:v>
                </c:pt>
                <c:pt idx="6">
                  <c:v>Quick decisions</c:v>
                </c:pt>
                <c:pt idx="7">
                  <c:v>Anchoring of decisions amongst employees</c:v>
                </c:pt>
                <c:pt idx="8">
                  <c:v>Democracy</c:v>
                </c:pt>
                <c:pt idx="9">
                  <c:v>Permissiveness</c:v>
                </c:pt>
                <c:pt idx="10">
                  <c:v>Equality</c:v>
                </c:pt>
                <c:pt idx="11">
                  <c:v>Security</c:v>
                </c:pt>
                <c:pt idx="12">
                  <c:v>Employee initiatives encouraged</c:v>
                </c:pt>
                <c:pt idx="13">
                  <c:v>Diversity/inclusiveness</c:v>
                </c:pt>
                <c:pt idx="14">
                  <c:v>Focus on wellbeing and job satisfaction</c:v>
                </c:pt>
                <c:pt idx="15">
                  <c:v>Dialogue</c:v>
                </c:pt>
                <c:pt idx="16">
                  <c:v>Goal and value driven environment</c:v>
                </c:pt>
                <c:pt idx="17">
                  <c:v>Short distances between employees and bosses</c:v>
                </c:pt>
              </c:strCache>
            </c:strRef>
          </c:cat>
          <c:val>
            <c:numRef>
              <c:f>Sheet1!$D$2:$D$19</c:f>
              <c:numCache>
                <c:formatCode>0%</c:formatCode>
                <c:ptCount val="18"/>
                <c:pt idx="0">
                  <c:v>0.48</c:v>
                </c:pt>
                <c:pt idx="1">
                  <c:v>0.59</c:v>
                </c:pt>
                <c:pt idx="2">
                  <c:v>0.51</c:v>
                </c:pt>
                <c:pt idx="3">
                  <c:v>0.37</c:v>
                </c:pt>
                <c:pt idx="4">
                  <c:v>0.35</c:v>
                </c:pt>
                <c:pt idx="5">
                  <c:v>0.34</c:v>
                </c:pt>
                <c:pt idx="6">
                  <c:v>0.34</c:v>
                </c:pt>
                <c:pt idx="7">
                  <c:v>0.33</c:v>
                </c:pt>
                <c:pt idx="8">
                  <c:v>0.33</c:v>
                </c:pt>
                <c:pt idx="9">
                  <c:v>0.27</c:v>
                </c:pt>
                <c:pt idx="10">
                  <c:v>0.21</c:v>
                </c:pt>
                <c:pt idx="11">
                  <c:v>0.21</c:v>
                </c:pt>
                <c:pt idx="12">
                  <c:v>0.22</c:v>
                </c:pt>
                <c:pt idx="13">
                  <c:v>0.22</c:v>
                </c:pt>
                <c:pt idx="14">
                  <c:v>0.22</c:v>
                </c:pt>
                <c:pt idx="15">
                  <c:v>0.2</c:v>
                </c:pt>
                <c:pt idx="16">
                  <c:v>0.19</c:v>
                </c:pt>
                <c:pt idx="17">
                  <c:v>0.13</c:v>
                </c:pt>
              </c:numCache>
            </c:numRef>
          </c:val>
          <c:extLst>
            <c:ext xmlns:c16="http://schemas.microsoft.com/office/drawing/2014/chart" uri="{C3380CC4-5D6E-409C-BE32-E72D297353CC}">
              <c16:uniqueId val="{00000002-9CF7-4E0B-8629-2C53AEAD99D7}"/>
            </c:ext>
          </c:extLst>
        </c:ser>
        <c:ser>
          <c:idx val="3"/>
          <c:order val="3"/>
          <c:tx>
            <c:strRef>
              <c:f>Sheet1!$E$1</c:f>
              <c:strCache>
                <c:ptCount val="1"/>
                <c:pt idx="0">
                  <c:v>Largely typical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Authoritative leadership</c:v>
                </c:pt>
                <c:pt idx="1">
                  <c:v>Micro-management</c:v>
                </c:pt>
                <c:pt idx="2">
                  <c:v>Fear of conflict</c:v>
                </c:pt>
                <c:pt idx="3">
                  <c:v>Consensus-based decision making</c:v>
                </c:pt>
                <c:pt idx="4">
                  <c:v>Flat organisation </c:v>
                </c:pt>
                <c:pt idx="5">
                  <c:v>Informal leadership</c:v>
                </c:pt>
                <c:pt idx="6">
                  <c:v>Quick decisions</c:v>
                </c:pt>
                <c:pt idx="7">
                  <c:v>Anchoring of decisions amongst employees</c:v>
                </c:pt>
                <c:pt idx="8">
                  <c:v>Democracy</c:v>
                </c:pt>
                <c:pt idx="9">
                  <c:v>Permissiveness</c:v>
                </c:pt>
                <c:pt idx="10">
                  <c:v>Equality</c:v>
                </c:pt>
                <c:pt idx="11">
                  <c:v>Security</c:v>
                </c:pt>
                <c:pt idx="12">
                  <c:v>Employee initiatives encouraged</c:v>
                </c:pt>
                <c:pt idx="13">
                  <c:v>Diversity/inclusiveness</c:v>
                </c:pt>
                <c:pt idx="14">
                  <c:v>Focus on wellbeing and job satisfaction</c:v>
                </c:pt>
                <c:pt idx="15">
                  <c:v>Dialogue</c:v>
                </c:pt>
                <c:pt idx="16">
                  <c:v>Goal and value driven environment</c:v>
                </c:pt>
                <c:pt idx="17">
                  <c:v>Short distances between employees and bosses</c:v>
                </c:pt>
              </c:strCache>
            </c:strRef>
          </c:cat>
          <c:val>
            <c:numRef>
              <c:f>Sheet1!$E$2:$E$19</c:f>
              <c:numCache>
                <c:formatCode>0%</c:formatCode>
                <c:ptCount val="18"/>
                <c:pt idx="0">
                  <c:v>0.16</c:v>
                </c:pt>
                <c:pt idx="1">
                  <c:v>0.23</c:v>
                </c:pt>
                <c:pt idx="2">
                  <c:v>0.25</c:v>
                </c:pt>
                <c:pt idx="3">
                  <c:v>0.33</c:v>
                </c:pt>
                <c:pt idx="4">
                  <c:v>0.39</c:v>
                </c:pt>
                <c:pt idx="5">
                  <c:v>0.44</c:v>
                </c:pt>
                <c:pt idx="6">
                  <c:v>0.48</c:v>
                </c:pt>
                <c:pt idx="7">
                  <c:v>0.51</c:v>
                </c:pt>
                <c:pt idx="8">
                  <c:v>0.51</c:v>
                </c:pt>
                <c:pt idx="9">
                  <c:v>0.54</c:v>
                </c:pt>
                <c:pt idx="10">
                  <c:v>0.5</c:v>
                </c:pt>
                <c:pt idx="11">
                  <c:v>0.55000000000000004</c:v>
                </c:pt>
                <c:pt idx="12">
                  <c:v>0.55000000000000004</c:v>
                </c:pt>
                <c:pt idx="13">
                  <c:v>0.56999999999999995</c:v>
                </c:pt>
                <c:pt idx="14">
                  <c:v>0.52</c:v>
                </c:pt>
                <c:pt idx="15">
                  <c:v>0.57999999999999996</c:v>
                </c:pt>
                <c:pt idx="16">
                  <c:v>0.53</c:v>
                </c:pt>
                <c:pt idx="17">
                  <c:v>0.54</c:v>
                </c:pt>
              </c:numCache>
            </c:numRef>
          </c:val>
          <c:extLst>
            <c:ext xmlns:c16="http://schemas.microsoft.com/office/drawing/2014/chart" uri="{C3380CC4-5D6E-409C-BE32-E72D297353CC}">
              <c16:uniqueId val="{00000003-9CF7-4E0B-8629-2C53AEAD99D7}"/>
            </c:ext>
          </c:extLst>
        </c:ser>
        <c:ser>
          <c:idx val="4"/>
          <c:order val="4"/>
          <c:tx>
            <c:strRef>
              <c:f>Sheet1!$F$1</c:f>
              <c:strCache>
                <c:ptCount val="1"/>
                <c:pt idx="0">
                  <c:v>Entirely typical</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Authoritative leadership</c:v>
                </c:pt>
                <c:pt idx="1">
                  <c:v>Micro-management</c:v>
                </c:pt>
                <c:pt idx="2">
                  <c:v>Fear of conflict</c:v>
                </c:pt>
                <c:pt idx="3">
                  <c:v>Consensus-based decision making</c:v>
                </c:pt>
                <c:pt idx="4">
                  <c:v>Flat organisation </c:v>
                </c:pt>
                <c:pt idx="5">
                  <c:v>Informal leadership</c:v>
                </c:pt>
                <c:pt idx="6">
                  <c:v>Quick decisions</c:v>
                </c:pt>
                <c:pt idx="7">
                  <c:v>Anchoring of decisions amongst employees</c:v>
                </c:pt>
                <c:pt idx="8">
                  <c:v>Democracy</c:v>
                </c:pt>
                <c:pt idx="9">
                  <c:v>Permissiveness</c:v>
                </c:pt>
                <c:pt idx="10">
                  <c:v>Equality</c:v>
                </c:pt>
                <c:pt idx="11">
                  <c:v>Security</c:v>
                </c:pt>
                <c:pt idx="12">
                  <c:v>Employee initiatives encouraged</c:v>
                </c:pt>
                <c:pt idx="13">
                  <c:v>Diversity/inclusiveness</c:v>
                </c:pt>
                <c:pt idx="14">
                  <c:v>Focus on wellbeing and job satisfaction</c:v>
                </c:pt>
                <c:pt idx="15">
                  <c:v>Dialogue</c:v>
                </c:pt>
                <c:pt idx="16">
                  <c:v>Goal and value driven environment</c:v>
                </c:pt>
                <c:pt idx="17">
                  <c:v>Short distances between employees and bosses</c:v>
                </c:pt>
              </c:strCache>
            </c:strRef>
          </c:cat>
          <c:val>
            <c:numRef>
              <c:f>Sheet1!$F$2:$F$19</c:f>
              <c:numCache>
                <c:formatCode>0%</c:formatCode>
                <c:ptCount val="18"/>
                <c:pt idx="0">
                  <c:v>0.06</c:v>
                </c:pt>
                <c:pt idx="1">
                  <c:v>0.05</c:v>
                </c:pt>
                <c:pt idx="2">
                  <c:v>0.05</c:v>
                </c:pt>
                <c:pt idx="3">
                  <c:v>0.05</c:v>
                </c:pt>
                <c:pt idx="4">
                  <c:v>0.09</c:v>
                </c:pt>
                <c:pt idx="5">
                  <c:v>0.13</c:v>
                </c:pt>
                <c:pt idx="6">
                  <c:v>0.1</c:v>
                </c:pt>
                <c:pt idx="7">
                  <c:v>0.08</c:v>
                </c:pt>
                <c:pt idx="8">
                  <c:v>0.09</c:v>
                </c:pt>
                <c:pt idx="9">
                  <c:v>0.06</c:v>
                </c:pt>
                <c:pt idx="10">
                  <c:v>0.2</c:v>
                </c:pt>
                <c:pt idx="11">
                  <c:v>0.17</c:v>
                </c:pt>
                <c:pt idx="12">
                  <c:v>0.18</c:v>
                </c:pt>
                <c:pt idx="13">
                  <c:v>0.16</c:v>
                </c:pt>
                <c:pt idx="14">
                  <c:v>0.21</c:v>
                </c:pt>
                <c:pt idx="15">
                  <c:v>0.17</c:v>
                </c:pt>
                <c:pt idx="16">
                  <c:v>0.23</c:v>
                </c:pt>
                <c:pt idx="17">
                  <c:v>0.27</c:v>
                </c:pt>
              </c:numCache>
            </c:numRef>
          </c:val>
          <c:extLst>
            <c:ext xmlns:c16="http://schemas.microsoft.com/office/drawing/2014/chart" uri="{C3380CC4-5D6E-409C-BE32-E72D297353CC}">
              <c16:uniqueId val="{00000004-9CF7-4E0B-8629-2C53AEAD99D7}"/>
            </c:ext>
          </c:extLst>
        </c:ser>
        <c:dLbls>
          <c:showLegendKey val="0"/>
          <c:showVal val="1"/>
          <c:showCatName val="0"/>
          <c:showSerName val="0"/>
          <c:showPercent val="0"/>
          <c:showBubbleSize val="0"/>
        </c:dLbls>
        <c:gapWidth val="50"/>
        <c:overlap val="100"/>
        <c:axId val="102582528"/>
        <c:axId val="102604800"/>
      </c:barChart>
      <c:catAx>
        <c:axId val="10258252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sv-SE"/>
          </a:p>
        </c:txPr>
        <c:crossAx val="102604800"/>
        <c:crosses val="autoZero"/>
        <c:auto val="1"/>
        <c:lblAlgn val="ctr"/>
        <c:lblOffset val="100"/>
        <c:noMultiLvlLbl val="0"/>
      </c:catAx>
      <c:valAx>
        <c:axId val="102604800"/>
        <c:scaling>
          <c:orientation val="minMax"/>
          <c:max val="1"/>
        </c:scaling>
        <c:delete val="1"/>
        <c:axPos val="b"/>
        <c:numFmt formatCode="0%" sourceLinked="1"/>
        <c:majorTickMark val="none"/>
        <c:minorTickMark val="none"/>
        <c:tickLblPos val="none"/>
        <c:crossAx val="102582528"/>
        <c:crosses val="autoZero"/>
        <c:crossBetween val="between"/>
      </c:valAx>
      <c:spPr>
        <a:noFill/>
        <a:ln>
          <a:noFill/>
        </a:ln>
        <a:effectLst/>
      </c:spPr>
    </c:plotArea>
    <c:legend>
      <c:legendPos val="b"/>
      <c:layout>
        <c:manualLayout>
          <c:xMode val="edge"/>
          <c:yMode val="edge"/>
          <c:x val="0.21328668815244992"/>
          <c:y val="0.92618141846758661"/>
          <c:w val="0.78671333628730467"/>
          <c:h val="5.127009340558318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000"/>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typ</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70-4CE8-B92F-B8F70A14E5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70-4CE8-B92F-B8F70A14E5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70-4CE8-B92F-B8F70A14E5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C70-4CE8-B92F-B8F70A14E5FF}"/>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Personlighetstest</c:v>
                </c:pt>
                <c:pt idx="1">
                  <c:v>Annan typ</c:v>
                </c:pt>
                <c:pt idx="2">
                  <c:v>Båda av ovanstående</c:v>
                </c:pt>
              </c:strCache>
            </c:strRef>
          </c:cat>
          <c:val>
            <c:numRef>
              <c:f>Sheet1!$B$2:$B$5</c:f>
              <c:numCache>
                <c:formatCode>0%</c:formatCode>
                <c:ptCount val="4"/>
                <c:pt idx="0">
                  <c:v>0.5</c:v>
                </c:pt>
                <c:pt idx="1">
                  <c:v>3.0000000000000002E-2</c:v>
                </c:pt>
                <c:pt idx="2">
                  <c:v>0.48000000000000004</c:v>
                </c:pt>
              </c:numCache>
            </c:numRef>
          </c:val>
          <c:extLst>
            <c:ext xmlns:c16="http://schemas.microsoft.com/office/drawing/2014/chart" uri="{C3380CC4-5D6E-409C-BE32-E72D297353CC}">
              <c16:uniqueId val="{00000008-EC70-4CE8-B92F-B8F70A14E5FF}"/>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solidFill>
            <a:schemeClr val="bg1"/>
          </a:solidFill>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Don't know</c:v>
                </c:pt>
              </c:strCache>
            </c:strRef>
          </c:tx>
          <c:invertIfNegative val="0"/>
          <c:dLbls>
            <c:spPr>
              <a:noFill/>
              <a:ln>
                <a:noFill/>
              </a:ln>
              <a:effectLst/>
            </c:spPr>
            <c:txPr>
              <a:bodyPr rot="0" vert="horz"/>
              <a:lstStyle/>
              <a:p>
                <a:pPr>
                  <a:defRPr sz="800">
                    <a:solidFill>
                      <a:schemeClr val="bg1"/>
                    </a:solidFill>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Authoritative leadership</c:v>
                </c:pt>
                <c:pt idx="1">
                  <c:v>Fear of conflict</c:v>
                </c:pt>
                <c:pt idx="2">
                  <c:v>Micro-management</c:v>
                </c:pt>
                <c:pt idx="3">
                  <c:v>Informal leadership</c:v>
                </c:pt>
                <c:pt idx="4">
                  <c:v>Consensus-based decision making</c:v>
                </c:pt>
                <c:pt idx="5">
                  <c:v>Flat organisation </c:v>
                </c:pt>
                <c:pt idx="6">
                  <c:v>Quick decisions</c:v>
                </c:pt>
                <c:pt idx="7">
                  <c:v>Democracy</c:v>
                </c:pt>
                <c:pt idx="8">
                  <c:v>Anchoring of decisions amongst employees</c:v>
                </c:pt>
                <c:pt idx="9">
                  <c:v>Diversity/inclusiveness</c:v>
                </c:pt>
                <c:pt idx="10">
                  <c:v>Focus on wellbeing and job satisfaction</c:v>
                </c:pt>
                <c:pt idx="11">
                  <c:v>Permissiveness</c:v>
                </c:pt>
                <c:pt idx="12">
                  <c:v>Equality</c:v>
                </c:pt>
                <c:pt idx="13">
                  <c:v>Security</c:v>
                </c:pt>
                <c:pt idx="14">
                  <c:v>Dialogue</c:v>
                </c:pt>
                <c:pt idx="15">
                  <c:v>Employee initiatives encouraged</c:v>
                </c:pt>
                <c:pt idx="16">
                  <c:v>Goal and value driven environment</c:v>
                </c:pt>
                <c:pt idx="17">
                  <c:v>Short distances between employees and bosses</c:v>
                </c:pt>
                <c:pt idx="18">
                  <c:v> </c:v>
                </c:pt>
              </c:strCache>
            </c:strRef>
          </c:cat>
          <c:val>
            <c:numRef>
              <c:f>Sheet1!$B$2:$B$20</c:f>
              <c:numCache>
                <c:formatCode>0%</c:formatCode>
                <c:ptCount val="19"/>
                <c:pt idx="0">
                  <c:v>0.02</c:v>
                </c:pt>
                <c:pt idx="1">
                  <c:v>0.02</c:v>
                </c:pt>
                <c:pt idx="2">
                  <c:v>0.01</c:v>
                </c:pt>
                <c:pt idx="3">
                  <c:v>0.01</c:v>
                </c:pt>
                <c:pt idx="4">
                  <c:v>0.08</c:v>
                </c:pt>
                <c:pt idx="5">
                  <c:v>0.05</c:v>
                </c:pt>
                <c:pt idx="6">
                  <c:v>0.01</c:v>
                </c:pt>
                <c:pt idx="7">
                  <c:v>0.03</c:v>
                </c:pt>
                <c:pt idx="9">
                  <c:v>0.02</c:v>
                </c:pt>
                <c:pt idx="10">
                  <c:v>0.01</c:v>
                </c:pt>
                <c:pt idx="11">
                  <c:v>0.01</c:v>
                </c:pt>
                <c:pt idx="12">
                  <c:v>0.03</c:v>
                </c:pt>
                <c:pt idx="13">
                  <c:v>0.01</c:v>
                </c:pt>
                <c:pt idx="14">
                  <c:v>0.01</c:v>
                </c:pt>
                <c:pt idx="15">
                  <c:v>0.02</c:v>
                </c:pt>
                <c:pt idx="16">
                  <c:v>0.01</c:v>
                </c:pt>
                <c:pt idx="17">
                  <c:v>0.02</c:v>
                </c:pt>
              </c:numCache>
            </c:numRef>
          </c:val>
          <c:extLst>
            <c:ext xmlns:c16="http://schemas.microsoft.com/office/drawing/2014/chart" uri="{C3380CC4-5D6E-409C-BE32-E72D297353CC}">
              <c16:uniqueId val="{00000000-91FD-41B2-AE23-42F729D9439D}"/>
            </c:ext>
          </c:extLst>
        </c:ser>
        <c:ser>
          <c:idx val="1"/>
          <c:order val="1"/>
          <c:tx>
            <c:strRef>
              <c:f>Sheet1!$C$1</c:f>
              <c:strCache>
                <c:ptCount val="1"/>
                <c:pt idx="0">
                  <c:v>Not typical at all</c:v>
                </c:pt>
              </c:strCache>
            </c:strRef>
          </c:tx>
          <c:invertIfNegative val="0"/>
          <c:dLbls>
            <c:spPr>
              <a:noFill/>
              <a:ln>
                <a:noFill/>
              </a:ln>
              <a:effectLst/>
            </c:spPr>
            <c:txPr>
              <a:bodyPr rot="0" vert="horz"/>
              <a:lstStyle/>
              <a:p>
                <a:pPr>
                  <a:defRPr sz="800">
                    <a:solidFill>
                      <a:schemeClr val="bg1"/>
                    </a:solidFill>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Authoritative leadership</c:v>
                </c:pt>
                <c:pt idx="1">
                  <c:v>Fear of conflict</c:v>
                </c:pt>
                <c:pt idx="2">
                  <c:v>Micro-management</c:v>
                </c:pt>
                <c:pt idx="3">
                  <c:v>Informal leadership</c:v>
                </c:pt>
                <c:pt idx="4">
                  <c:v>Consensus-based decision making</c:v>
                </c:pt>
                <c:pt idx="5">
                  <c:v>Flat organisation </c:v>
                </c:pt>
                <c:pt idx="6">
                  <c:v>Quick decisions</c:v>
                </c:pt>
                <c:pt idx="7">
                  <c:v>Democracy</c:v>
                </c:pt>
                <c:pt idx="8">
                  <c:v>Anchoring of decisions amongst employees</c:v>
                </c:pt>
                <c:pt idx="9">
                  <c:v>Diversity/inclusiveness</c:v>
                </c:pt>
                <c:pt idx="10">
                  <c:v>Focus on wellbeing and job satisfaction</c:v>
                </c:pt>
                <c:pt idx="11">
                  <c:v>Permissiveness</c:v>
                </c:pt>
                <c:pt idx="12">
                  <c:v>Equality</c:v>
                </c:pt>
                <c:pt idx="13">
                  <c:v>Security</c:v>
                </c:pt>
                <c:pt idx="14">
                  <c:v>Dialogue</c:v>
                </c:pt>
                <c:pt idx="15">
                  <c:v>Employee initiatives encouraged</c:v>
                </c:pt>
                <c:pt idx="16">
                  <c:v>Goal and value driven environment</c:v>
                </c:pt>
                <c:pt idx="17">
                  <c:v>Short distances between employees and bosses</c:v>
                </c:pt>
                <c:pt idx="18">
                  <c:v> </c:v>
                </c:pt>
              </c:strCache>
            </c:strRef>
          </c:cat>
          <c:val>
            <c:numRef>
              <c:f>Sheet1!$C$2:$C$20</c:f>
              <c:numCache>
                <c:formatCode>0%</c:formatCode>
                <c:ptCount val="19"/>
                <c:pt idx="0">
                  <c:v>0.31</c:v>
                </c:pt>
                <c:pt idx="1">
                  <c:v>0.18</c:v>
                </c:pt>
                <c:pt idx="2">
                  <c:v>0.15</c:v>
                </c:pt>
                <c:pt idx="3">
                  <c:v>0.13</c:v>
                </c:pt>
                <c:pt idx="4">
                  <c:v>0.1</c:v>
                </c:pt>
                <c:pt idx="5">
                  <c:v>0.1</c:v>
                </c:pt>
                <c:pt idx="6">
                  <c:v>0.09</c:v>
                </c:pt>
                <c:pt idx="7">
                  <c:v>7.0000000000000007E-2</c:v>
                </c:pt>
                <c:pt idx="8">
                  <c:v>0.04</c:v>
                </c:pt>
                <c:pt idx="9">
                  <c:v>0.06</c:v>
                </c:pt>
                <c:pt idx="10">
                  <c:v>0.03</c:v>
                </c:pt>
                <c:pt idx="11">
                  <c:v>0.03</c:v>
                </c:pt>
                <c:pt idx="12">
                  <c:v>0.03</c:v>
                </c:pt>
                <c:pt idx="13">
                  <c:v>0.04</c:v>
                </c:pt>
                <c:pt idx="14">
                  <c:v>0.02</c:v>
                </c:pt>
                <c:pt idx="15">
                  <c:v>0.02</c:v>
                </c:pt>
                <c:pt idx="16">
                  <c:v>0.03</c:v>
                </c:pt>
                <c:pt idx="17">
                  <c:v>0.02</c:v>
                </c:pt>
              </c:numCache>
            </c:numRef>
          </c:val>
          <c:extLst>
            <c:ext xmlns:c16="http://schemas.microsoft.com/office/drawing/2014/chart" uri="{C3380CC4-5D6E-409C-BE32-E72D297353CC}">
              <c16:uniqueId val="{00000001-91FD-41B2-AE23-42F729D9439D}"/>
            </c:ext>
          </c:extLst>
        </c:ser>
        <c:ser>
          <c:idx val="2"/>
          <c:order val="2"/>
          <c:tx>
            <c:strRef>
              <c:f>Sheet1!$D$1</c:f>
              <c:strCache>
                <c:ptCount val="1"/>
                <c:pt idx="0">
                  <c:v>Typical to a lesser extent</c:v>
                </c:pt>
              </c:strCache>
            </c:strRef>
          </c:tx>
          <c:invertIfNegative val="0"/>
          <c:dLbls>
            <c:spPr>
              <a:noFill/>
              <a:ln>
                <a:noFill/>
              </a:ln>
              <a:effectLst/>
            </c:spPr>
            <c:txPr>
              <a:bodyPr rot="0" vert="horz"/>
              <a:lstStyle/>
              <a:p>
                <a:pPr>
                  <a:defRPr sz="800">
                    <a:solidFill>
                      <a:schemeClr val="bg1"/>
                    </a:solidFill>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Authoritative leadership</c:v>
                </c:pt>
                <c:pt idx="1">
                  <c:v>Fear of conflict</c:v>
                </c:pt>
                <c:pt idx="2">
                  <c:v>Micro-management</c:v>
                </c:pt>
                <c:pt idx="3">
                  <c:v>Informal leadership</c:v>
                </c:pt>
                <c:pt idx="4">
                  <c:v>Consensus-based decision making</c:v>
                </c:pt>
                <c:pt idx="5">
                  <c:v>Flat organisation </c:v>
                </c:pt>
                <c:pt idx="6">
                  <c:v>Quick decisions</c:v>
                </c:pt>
                <c:pt idx="7">
                  <c:v>Democracy</c:v>
                </c:pt>
                <c:pt idx="8">
                  <c:v>Anchoring of decisions amongst employees</c:v>
                </c:pt>
                <c:pt idx="9">
                  <c:v>Diversity/inclusiveness</c:v>
                </c:pt>
                <c:pt idx="10">
                  <c:v>Focus on wellbeing and job satisfaction</c:v>
                </c:pt>
                <c:pt idx="11">
                  <c:v>Permissiveness</c:v>
                </c:pt>
                <c:pt idx="12">
                  <c:v>Equality</c:v>
                </c:pt>
                <c:pt idx="13">
                  <c:v>Security</c:v>
                </c:pt>
                <c:pt idx="14">
                  <c:v>Dialogue</c:v>
                </c:pt>
                <c:pt idx="15">
                  <c:v>Employee initiatives encouraged</c:v>
                </c:pt>
                <c:pt idx="16">
                  <c:v>Goal and value driven environment</c:v>
                </c:pt>
                <c:pt idx="17">
                  <c:v>Short distances between employees and bosses</c:v>
                </c:pt>
                <c:pt idx="18">
                  <c:v> </c:v>
                </c:pt>
              </c:strCache>
            </c:strRef>
          </c:cat>
          <c:val>
            <c:numRef>
              <c:f>Sheet1!$D$2:$D$20</c:f>
              <c:numCache>
                <c:formatCode>0%</c:formatCode>
                <c:ptCount val="19"/>
                <c:pt idx="0">
                  <c:v>0.44</c:v>
                </c:pt>
                <c:pt idx="1">
                  <c:v>0.52</c:v>
                </c:pt>
                <c:pt idx="2">
                  <c:v>0.51</c:v>
                </c:pt>
                <c:pt idx="3">
                  <c:v>0.45</c:v>
                </c:pt>
                <c:pt idx="4">
                  <c:v>0.39</c:v>
                </c:pt>
                <c:pt idx="5">
                  <c:v>0.34</c:v>
                </c:pt>
                <c:pt idx="6">
                  <c:v>0.33</c:v>
                </c:pt>
                <c:pt idx="7">
                  <c:v>0.27</c:v>
                </c:pt>
                <c:pt idx="8">
                  <c:v>0.3</c:v>
                </c:pt>
                <c:pt idx="9">
                  <c:v>0.24</c:v>
                </c:pt>
                <c:pt idx="10">
                  <c:v>0.26</c:v>
                </c:pt>
                <c:pt idx="11">
                  <c:v>0.22</c:v>
                </c:pt>
                <c:pt idx="12">
                  <c:v>0.17</c:v>
                </c:pt>
                <c:pt idx="13">
                  <c:v>0.17</c:v>
                </c:pt>
                <c:pt idx="14">
                  <c:v>0.18</c:v>
                </c:pt>
                <c:pt idx="15">
                  <c:v>0.16</c:v>
                </c:pt>
                <c:pt idx="16">
                  <c:v>0.16</c:v>
                </c:pt>
                <c:pt idx="17">
                  <c:v>0.12</c:v>
                </c:pt>
              </c:numCache>
            </c:numRef>
          </c:val>
          <c:extLst>
            <c:ext xmlns:c16="http://schemas.microsoft.com/office/drawing/2014/chart" uri="{C3380CC4-5D6E-409C-BE32-E72D297353CC}">
              <c16:uniqueId val="{00000002-91FD-41B2-AE23-42F729D9439D}"/>
            </c:ext>
          </c:extLst>
        </c:ser>
        <c:ser>
          <c:idx val="3"/>
          <c:order val="3"/>
          <c:tx>
            <c:strRef>
              <c:f>Sheet1!$E$1</c:f>
              <c:strCache>
                <c:ptCount val="1"/>
                <c:pt idx="0">
                  <c:v>Largely typical</c:v>
                </c:pt>
              </c:strCache>
            </c:strRef>
          </c:tx>
          <c:invertIfNegative val="0"/>
          <c:dLbls>
            <c:spPr>
              <a:noFill/>
              <a:ln>
                <a:noFill/>
              </a:ln>
              <a:effectLst/>
            </c:spPr>
            <c:txPr>
              <a:bodyPr rot="0" vert="horz"/>
              <a:lstStyle/>
              <a:p>
                <a:pPr>
                  <a:defRPr sz="800">
                    <a:solidFill>
                      <a:schemeClr val="bg1"/>
                    </a:solidFill>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Authoritative leadership</c:v>
                </c:pt>
                <c:pt idx="1">
                  <c:v>Fear of conflict</c:v>
                </c:pt>
                <c:pt idx="2">
                  <c:v>Micro-management</c:v>
                </c:pt>
                <c:pt idx="3">
                  <c:v>Informal leadership</c:v>
                </c:pt>
                <c:pt idx="4">
                  <c:v>Consensus-based decision making</c:v>
                </c:pt>
                <c:pt idx="5">
                  <c:v>Flat organisation </c:v>
                </c:pt>
                <c:pt idx="6">
                  <c:v>Quick decisions</c:v>
                </c:pt>
                <c:pt idx="7">
                  <c:v>Democracy</c:v>
                </c:pt>
                <c:pt idx="8">
                  <c:v>Anchoring of decisions amongst employees</c:v>
                </c:pt>
                <c:pt idx="9">
                  <c:v>Diversity/inclusiveness</c:v>
                </c:pt>
                <c:pt idx="10">
                  <c:v>Focus on wellbeing and job satisfaction</c:v>
                </c:pt>
                <c:pt idx="11">
                  <c:v>Permissiveness</c:v>
                </c:pt>
                <c:pt idx="12">
                  <c:v>Equality</c:v>
                </c:pt>
                <c:pt idx="13">
                  <c:v>Security</c:v>
                </c:pt>
                <c:pt idx="14">
                  <c:v>Dialogue</c:v>
                </c:pt>
                <c:pt idx="15">
                  <c:v>Employee initiatives encouraged</c:v>
                </c:pt>
                <c:pt idx="16">
                  <c:v>Goal and value driven environment</c:v>
                </c:pt>
                <c:pt idx="17">
                  <c:v>Short distances between employees and bosses</c:v>
                </c:pt>
                <c:pt idx="18">
                  <c:v> </c:v>
                </c:pt>
              </c:strCache>
            </c:strRef>
          </c:cat>
          <c:val>
            <c:numRef>
              <c:f>Sheet1!$E$2:$E$20</c:f>
              <c:numCache>
                <c:formatCode>0%</c:formatCode>
                <c:ptCount val="19"/>
                <c:pt idx="0">
                  <c:v>0.17</c:v>
                </c:pt>
                <c:pt idx="1">
                  <c:v>0.21</c:v>
                </c:pt>
                <c:pt idx="2">
                  <c:v>0.24</c:v>
                </c:pt>
                <c:pt idx="3">
                  <c:v>0.34</c:v>
                </c:pt>
                <c:pt idx="4">
                  <c:v>0.4</c:v>
                </c:pt>
                <c:pt idx="5">
                  <c:v>0.41</c:v>
                </c:pt>
                <c:pt idx="6">
                  <c:v>0.42</c:v>
                </c:pt>
                <c:pt idx="7">
                  <c:v>0.5</c:v>
                </c:pt>
                <c:pt idx="8">
                  <c:v>0.56000000000000005</c:v>
                </c:pt>
                <c:pt idx="9">
                  <c:v>0.5</c:v>
                </c:pt>
                <c:pt idx="10">
                  <c:v>0.49</c:v>
                </c:pt>
                <c:pt idx="11">
                  <c:v>0.56999999999999995</c:v>
                </c:pt>
                <c:pt idx="12">
                  <c:v>0.48</c:v>
                </c:pt>
                <c:pt idx="13">
                  <c:v>0.56999999999999995</c:v>
                </c:pt>
                <c:pt idx="14">
                  <c:v>0.56000000000000005</c:v>
                </c:pt>
                <c:pt idx="15">
                  <c:v>0.52</c:v>
                </c:pt>
                <c:pt idx="16">
                  <c:v>0.51</c:v>
                </c:pt>
                <c:pt idx="17">
                  <c:v>0.47</c:v>
                </c:pt>
              </c:numCache>
            </c:numRef>
          </c:val>
          <c:extLst>
            <c:ext xmlns:c16="http://schemas.microsoft.com/office/drawing/2014/chart" uri="{C3380CC4-5D6E-409C-BE32-E72D297353CC}">
              <c16:uniqueId val="{00000003-91FD-41B2-AE23-42F729D9439D}"/>
            </c:ext>
          </c:extLst>
        </c:ser>
        <c:ser>
          <c:idx val="4"/>
          <c:order val="4"/>
          <c:tx>
            <c:strRef>
              <c:f>Sheet1!$F$1</c:f>
              <c:strCache>
                <c:ptCount val="1"/>
                <c:pt idx="0">
                  <c:v>Entirely typical</c:v>
                </c:pt>
              </c:strCache>
            </c:strRef>
          </c:tx>
          <c:invertIfNegative val="0"/>
          <c:dLbls>
            <c:spPr>
              <a:noFill/>
              <a:ln>
                <a:noFill/>
              </a:ln>
              <a:effectLst/>
            </c:spPr>
            <c:txPr>
              <a:bodyPr rot="0" vert="horz"/>
              <a:lstStyle/>
              <a:p>
                <a:pPr>
                  <a:defRPr sz="800">
                    <a:solidFill>
                      <a:schemeClr val="bg1"/>
                    </a:solidFill>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Authoritative leadership</c:v>
                </c:pt>
                <c:pt idx="1">
                  <c:v>Fear of conflict</c:v>
                </c:pt>
                <c:pt idx="2">
                  <c:v>Micro-management</c:v>
                </c:pt>
                <c:pt idx="3">
                  <c:v>Informal leadership</c:v>
                </c:pt>
                <c:pt idx="4">
                  <c:v>Consensus-based decision making</c:v>
                </c:pt>
                <c:pt idx="5">
                  <c:v>Flat organisation </c:v>
                </c:pt>
                <c:pt idx="6">
                  <c:v>Quick decisions</c:v>
                </c:pt>
                <c:pt idx="7">
                  <c:v>Democracy</c:v>
                </c:pt>
                <c:pt idx="8">
                  <c:v>Anchoring of decisions amongst employees</c:v>
                </c:pt>
                <c:pt idx="9">
                  <c:v>Diversity/inclusiveness</c:v>
                </c:pt>
                <c:pt idx="10">
                  <c:v>Focus on wellbeing and job satisfaction</c:v>
                </c:pt>
                <c:pt idx="11">
                  <c:v>Permissiveness</c:v>
                </c:pt>
                <c:pt idx="12">
                  <c:v>Equality</c:v>
                </c:pt>
                <c:pt idx="13">
                  <c:v>Security</c:v>
                </c:pt>
                <c:pt idx="14">
                  <c:v>Dialogue</c:v>
                </c:pt>
                <c:pt idx="15">
                  <c:v>Employee initiatives encouraged</c:v>
                </c:pt>
                <c:pt idx="16">
                  <c:v>Goal and value driven environment</c:v>
                </c:pt>
                <c:pt idx="17">
                  <c:v>Short distances between employees and bosses</c:v>
                </c:pt>
                <c:pt idx="18">
                  <c:v> </c:v>
                </c:pt>
              </c:strCache>
            </c:strRef>
          </c:cat>
          <c:val>
            <c:numRef>
              <c:f>Sheet1!$F$2:$F$20</c:f>
              <c:numCache>
                <c:formatCode>0%</c:formatCode>
                <c:ptCount val="19"/>
                <c:pt idx="0">
                  <c:v>0.06</c:v>
                </c:pt>
                <c:pt idx="1">
                  <c:v>7.0000000000000007E-2</c:v>
                </c:pt>
                <c:pt idx="2">
                  <c:v>0.09</c:v>
                </c:pt>
                <c:pt idx="3">
                  <c:v>7.0000000000000007E-2</c:v>
                </c:pt>
                <c:pt idx="4">
                  <c:v>0.03</c:v>
                </c:pt>
                <c:pt idx="5">
                  <c:v>0.1</c:v>
                </c:pt>
                <c:pt idx="6">
                  <c:v>0.15</c:v>
                </c:pt>
                <c:pt idx="7">
                  <c:v>0.13</c:v>
                </c:pt>
                <c:pt idx="8">
                  <c:v>0.1</c:v>
                </c:pt>
                <c:pt idx="9">
                  <c:v>0.18</c:v>
                </c:pt>
                <c:pt idx="10">
                  <c:v>0.21</c:v>
                </c:pt>
                <c:pt idx="11">
                  <c:v>0.17</c:v>
                </c:pt>
                <c:pt idx="12">
                  <c:v>0.28999999999999998</c:v>
                </c:pt>
                <c:pt idx="13">
                  <c:v>0.21</c:v>
                </c:pt>
                <c:pt idx="14">
                  <c:v>0.23</c:v>
                </c:pt>
                <c:pt idx="15">
                  <c:v>0.28000000000000003</c:v>
                </c:pt>
                <c:pt idx="16">
                  <c:v>0.28999999999999998</c:v>
                </c:pt>
                <c:pt idx="17">
                  <c:v>0.37</c:v>
                </c:pt>
              </c:numCache>
            </c:numRef>
          </c:val>
          <c:extLst>
            <c:ext xmlns:c16="http://schemas.microsoft.com/office/drawing/2014/chart" uri="{C3380CC4-5D6E-409C-BE32-E72D297353CC}">
              <c16:uniqueId val="{00000004-91FD-41B2-AE23-42F729D9439D}"/>
            </c:ext>
          </c:extLst>
        </c:ser>
        <c:dLbls>
          <c:showLegendKey val="0"/>
          <c:showVal val="1"/>
          <c:showCatName val="0"/>
          <c:showSerName val="0"/>
          <c:showPercent val="0"/>
          <c:showBubbleSize val="0"/>
        </c:dLbls>
        <c:gapWidth val="50"/>
        <c:overlap val="100"/>
        <c:axId val="102695296"/>
        <c:axId val="102696832"/>
      </c:barChart>
      <c:catAx>
        <c:axId val="102695296"/>
        <c:scaling>
          <c:orientation val="minMax"/>
        </c:scaling>
        <c:delete val="0"/>
        <c:axPos val="l"/>
        <c:numFmt formatCode="General" sourceLinked="1"/>
        <c:majorTickMark val="none"/>
        <c:minorTickMark val="none"/>
        <c:tickLblPos val="nextTo"/>
        <c:spPr>
          <a:ln>
            <a:noFill/>
          </a:ln>
        </c:spPr>
        <c:txPr>
          <a:bodyPr rot="-60000000" vert="horz"/>
          <a:lstStyle/>
          <a:p>
            <a:pPr>
              <a:defRPr>
                <a:solidFill>
                  <a:schemeClr val="bg2"/>
                </a:solidFill>
              </a:defRPr>
            </a:pPr>
            <a:endParaRPr lang="sv-SE"/>
          </a:p>
        </c:txPr>
        <c:crossAx val="102696832"/>
        <c:crosses val="autoZero"/>
        <c:auto val="1"/>
        <c:lblAlgn val="ctr"/>
        <c:lblOffset val="100"/>
        <c:noMultiLvlLbl val="0"/>
      </c:catAx>
      <c:valAx>
        <c:axId val="102696832"/>
        <c:scaling>
          <c:orientation val="minMax"/>
          <c:max val="1"/>
        </c:scaling>
        <c:delete val="1"/>
        <c:axPos val="b"/>
        <c:numFmt formatCode="0%" sourceLinked="1"/>
        <c:majorTickMark val="none"/>
        <c:minorTickMark val="none"/>
        <c:tickLblPos val="none"/>
        <c:crossAx val="102695296"/>
        <c:crosses val="autoZero"/>
        <c:crossBetween val="between"/>
      </c:valAx>
    </c:plotArea>
    <c:legend>
      <c:legendPos val="b"/>
      <c:layout>
        <c:manualLayout>
          <c:xMode val="edge"/>
          <c:yMode val="edge"/>
          <c:x val="0.23707280273460243"/>
          <c:y val="0.93374799146156873"/>
          <c:w val="0.55965754159742753"/>
          <c:h val="4.4235615089492884E-2"/>
        </c:manualLayout>
      </c:layout>
      <c:overlay val="0"/>
      <c:txPr>
        <a:bodyPr rot="0" vert="horz"/>
        <a:lstStyle/>
        <a:p>
          <a:pPr>
            <a:defRPr/>
          </a:pPr>
          <a:endParaRPr lang="sv-SE"/>
        </a:p>
      </c:txPr>
    </c:legend>
    <c:plotVisOnly val="1"/>
    <c:dispBlanksAs val="gap"/>
    <c:showDLblsOverMax val="0"/>
  </c:chart>
  <c:txPr>
    <a:bodyPr/>
    <a:lstStyle/>
    <a:p>
      <a:pPr>
        <a:defRPr sz="10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DK</c:v>
                </c:pt>
              </c:strCache>
            </c:strRef>
          </c:tx>
          <c:invertIfNegative val="0"/>
          <c:cat>
            <c:strRef>
              <c:f>Sheet1!$A$2:$A$19</c:f>
              <c:strCache>
                <c:ptCount val="18"/>
                <c:pt idx="0">
                  <c:v>Authoritative leadership</c:v>
                </c:pt>
                <c:pt idx="1">
                  <c:v>Fear of conflict</c:v>
                </c:pt>
                <c:pt idx="2">
                  <c:v>Micro-management</c:v>
                </c:pt>
                <c:pt idx="3">
                  <c:v>Informal leadership</c:v>
                </c:pt>
                <c:pt idx="4">
                  <c:v>Consensus-based decision making</c:v>
                </c:pt>
                <c:pt idx="5">
                  <c:v>Flat organisation</c:v>
                </c:pt>
                <c:pt idx="6">
                  <c:v>Quick decisions</c:v>
                </c:pt>
                <c:pt idx="7">
                  <c:v>Democracy</c:v>
                </c:pt>
                <c:pt idx="8">
                  <c:v>Anchoring of decisions</c:v>
                </c:pt>
                <c:pt idx="9">
                  <c:v>Diversity/inclusiveness</c:v>
                </c:pt>
                <c:pt idx="10">
                  <c:v>Focus on wellbeing and job satisfaction</c:v>
                </c:pt>
                <c:pt idx="11">
                  <c:v>Permissiveness</c:v>
                </c:pt>
                <c:pt idx="12">
                  <c:v>Equality</c:v>
                </c:pt>
                <c:pt idx="13">
                  <c:v>Security</c:v>
                </c:pt>
                <c:pt idx="14">
                  <c:v>Dialogue</c:v>
                </c:pt>
                <c:pt idx="15">
                  <c:v>Employee initiatives encouraged</c:v>
                </c:pt>
                <c:pt idx="16">
                  <c:v>Goal- and value-driven environment</c:v>
                </c:pt>
                <c:pt idx="17">
                  <c:v>Short distances between employees and manager</c:v>
                </c:pt>
              </c:strCache>
            </c:strRef>
          </c:cat>
          <c:val>
            <c:numRef>
              <c:f>Sheet1!$B$2:$B$19</c:f>
              <c:numCache>
                <c:formatCode>0%</c:formatCode>
                <c:ptCount val="18"/>
                <c:pt idx="0">
                  <c:v>0.19</c:v>
                </c:pt>
                <c:pt idx="1">
                  <c:v>0.23</c:v>
                </c:pt>
                <c:pt idx="2">
                  <c:v>0.35</c:v>
                </c:pt>
                <c:pt idx="3">
                  <c:v>0.65</c:v>
                </c:pt>
                <c:pt idx="4">
                  <c:v>0.41</c:v>
                </c:pt>
                <c:pt idx="5">
                  <c:v>0.6</c:v>
                </c:pt>
                <c:pt idx="6">
                  <c:v>0.6</c:v>
                </c:pt>
                <c:pt idx="7">
                  <c:v>0.48</c:v>
                </c:pt>
                <c:pt idx="8">
                  <c:v>0.61</c:v>
                </c:pt>
                <c:pt idx="9">
                  <c:v>0.57999999999999996</c:v>
                </c:pt>
                <c:pt idx="10">
                  <c:v>0.76</c:v>
                </c:pt>
                <c:pt idx="11">
                  <c:v>0.81</c:v>
                </c:pt>
                <c:pt idx="12">
                  <c:v>0.61</c:v>
                </c:pt>
                <c:pt idx="13">
                  <c:v>0.65</c:v>
                </c:pt>
                <c:pt idx="14">
                  <c:v>0.79</c:v>
                </c:pt>
                <c:pt idx="15">
                  <c:v>0.73</c:v>
                </c:pt>
                <c:pt idx="16">
                  <c:v>0.75</c:v>
                </c:pt>
                <c:pt idx="17">
                  <c:v>0.86</c:v>
                </c:pt>
              </c:numCache>
            </c:numRef>
          </c:val>
          <c:extLst>
            <c:ext xmlns:c16="http://schemas.microsoft.com/office/drawing/2014/chart" uri="{C3380CC4-5D6E-409C-BE32-E72D297353CC}">
              <c16:uniqueId val="{00000000-BD34-4CAB-B00F-CDF7610290F3}"/>
            </c:ext>
          </c:extLst>
        </c:ser>
        <c:ser>
          <c:idx val="1"/>
          <c:order val="1"/>
          <c:tx>
            <c:strRef>
              <c:f>Sheet1!$C$1</c:f>
              <c:strCache>
                <c:ptCount val="1"/>
                <c:pt idx="0">
                  <c:v>NO</c:v>
                </c:pt>
              </c:strCache>
            </c:strRef>
          </c:tx>
          <c:invertIfNegative val="0"/>
          <c:cat>
            <c:strRef>
              <c:f>Sheet1!$A$2:$A$19</c:f>
              <c:strCache>
                <c:ptCount val="18"/>
                <c:pt idx="0">
                  <c:v>Authoritative leadership</c:v>
                </c:pt>
                <c:pt idx="1">
                  <c:v>Fear of conflict</c:v>
                </c:pt>
                <c:pt idx="2">
                  <c:v>Micro-management</c:v>
                </c:pt>
                <c:pt idx="3">
                  <c:v>Informal leadership</c:v>
                </c:pt>
                <c:pt idx="4">
                  <c:v>Consensus-based decision making</c:v>
                </c:pt>
                <c:pt idx="5">
                  <c:v>Flat organisation</c:v>
                </c:pt>
                <c:pt idx="6">
                  <c:v>Quick decisions</c:v>
                </c:pt>
                <c:pt idx="7">
                  <c:v>Democracy</c:v>
                </c:pt>
                <c:pt idx="8">
                  <c:v>Anchoring of decisions</c:v>
                </c:pt>
                <c:pt idx="9">
                  <c:v>Diversity/inclusiveness</c:v>
                </c:pt>
                <c:pt idx="10">
                  <c:v>Focus on wellbeing and job satisfaction</c:v>
                </c:pt>
                <c:pt idx="11">
                  <c:v>Permissiveness</c:v>
                </c:pt>
                <c:pt idx="12">
                  <c:v>Equality</c:v>
                </c:pt>
                <c:pt idx="13">
                  <c:v>Security</c:v>
                </c:pt>
                <c:pt idx="14">
                  <c:v>Dialogue</c:v>
                </c:pt>
                <c:pt idx="15">
                  <c:v>Employee initiatives encouraged</c:v>
                </c:pt>
                <c:pt idx="16">
                  <c:v>Goal- and value-driven environment</c:v>
                </c:pt>
                <c:pt idx="17">
                  <c:v>Short distances between employees and manager</c:v>
                </c:pt>
              </c:strCache>
            </c:strRef>
          </c:cat>
          <c:val>
            <c:numRef>
              <c:f>Sheet1!$C$2:$C$19</c:f>
              <c:numCache>
                <c:formatCode>0%</c:formatCode>
                <c:ptCount val="18"/>
                <c:pt idx="0">
                  <c:v>0.22</c:v>
                </c:pt>
                <c:pt idx="1">
                  <c:v>0.31</c:v>
                </c:pt>
                <c:pt idx="2">
                  <c:v>0.28000000000000003</c:v>
                </c:pt>
                <c:pt idx="3">
                  <c:v>0.56999999999999995</c:v>
                </c:pt>
                <c:pt idx="4">
                  <c:v>0.39</c:v>
                </c:pt>
                <c:pt idx="5">
                  <c:v>0.48</c:v>
                </c:pt>
                <c:pt idx="6">
                  <c:v>0.57999999999999996</c:v>
                </c:pt>
                <c:pt idx="7">
                  <c:v>0.59</c:v>
                </c:pt>
                <c:pt idx="8">
                  <c:v>0.59</c:v>
                </c:pt>
                <c:pt idx="9">
                  <c:v>0.73</c:v>
                </c:pt>
                <c:pt idx="10">
                  <c:v>0.73</c:v>
                </c:pt>
                <c:pt idx="11">
                  <c:v>0.6</c:v>
                </c:pt>
                <c:pt idx="12">
                  <c:v>0.7</c:v>
                </c:pt>
                <c:pt idx="13">
                  <c:v>0.71</c:v>
                </c:pt>
                <c:pt idx="14">
                  <c:v>0.75</c:v>
                </c:pt>
                <c:pt idx="15">
                  <c:v>0.72</c:v>
                </c:pt>
                <c:pt idx="16">
                  <c:v>0.76</c:v>
                </c:pt>
                <c:pt idx="17">
                  <c:v>0.82</c:v>
                </c:pt>
              </c:numCache>
            </c:numRef>
          </c:val>
          <c:extLst>
            <c:ext xmlns:c16="http://schemas.microsoft.com/office/drawing/2014/chart" uri="{C3380CC4-5D6E-409C-BE32-E72D297353CC}">
              <c16:uniqueId val="{00000001-BD34-4CAB-B00F-CDF7610290F3}"/>
            </c:ext>
          </c:extLst>
        </c:ser>
        <c:ser>
          <c:idx val="2"/>
          <c:order val="2"/>
          <c:tx>
            <c:strRef>
              <c:f>Sheet1!$D$1</c:f>
              <c:strCache>
                <c:ptCount val="1"/>
                <c:pt idx="0">
                  <c:v>SE</c:v>
                </c:pt>
              </c:strCache>
            </c:strRef>
          </c:tx>
          <c:invertIfNegative val="0"/>
          <c:cat>
            <c:strRef>
              <c:f>Sheet1!$A$2:$A$19</c:f>
              <c:strCache>
                <c:ptCount val="18"/>
                <c:pt idx="0">
                  <c:v>Authoritative leadership</c:v>
                </c:pt>
                <c:pt idx="1">
                  <c:v>Fear of conflict</c:v>
                </c:pt>
                <c:pt idx="2">
                  <c:v>Micro-management</c:v>
                </c:pt>
                <c:pt idx="3">
                  <c:v>Informal leadership</c:v>
                </c:pt>
                <c:pt idx="4">
                  <c:v>Consensus-based decision making</c:v>
                </c:pt>
                <c:pt idx="5">
                  <c:v>Flat organisation</c:v>
                </c:pt>
                <c:pt idx="6">
                  <c:v>Quick decisions</c:v>
                </c:pt>
                <c:pt idx="7">
                  <c:v>Democracy</c:v>
                </c:pt>
                <c:pt idx="8">
                  <c:v>Anchoring of decisions</c:v>
                </c:pt>
                <c:pt idx="9">
                  <c:v>Diversity/inclusiveness</c:v>
                </c:pt>
                <c:pt idx="10">
                  <c:v>Focus on wellbeing and job satisfaction</c:v>
                </c:pt>
                <c:pt idx="11">
                  <c:v>Permissiveness</c:v>
                </c:pt>
                <c:pt idx="12">
                  <c:v>Equality</c:v>
                </c:pt>
                <c:pt idx="13">
                  <c:v>Security</c:v>
                </c:pt>
                <c:pt idx="14">
                  <c:v>Dialogue</c:v>
                </c:pt>
                <c:pt idx="15">
                  <c:v>Employee initiatives encouraged</c:v>
                </c:pt>
                <c:pt idx="16">
                  <c:v>Goal- and value-driven environment</c:v>
                </c:pt>
                <c:pt idx="17">
                  <c:v>Short distances between employees and manager</c:v>
                </c:pt>
              </c:strCache>
            </c:strRef>
          </c:cat>
          <c:val>
            <c:numRef>
              <c:f>Sheet1!$D$2:$D$19</c:f>
              <c:numCache>
                <c:formatCode>0%</c:formatCode>
                <c:ptCount val="18"/>
                <c:pt idx="0">
                  <c:v>0.23</c:v>
                </c:pt>
                <c:pt idx="1">
                  <c:v>0.28000000000000003</c:v>
                </c:pt>
                <c:pt idx="2">
                  <c:v>0.33</c:v>
                </c:pt>
                <c:pt idx="3">
                  <c:v>0.4</c:v>
                </c:pt>
                <c:pt idx="4">
                  <c:v>0.43</c:v>
                </c:pt>
                <c:pt idx="5">
                  <c:v>0.51</c:v>
                </c:pt>
                <c:pt idx="6">
                  <c:v>0.56999999999999995</c:v>
                </c:pt>
                <c:pt idx="7">
                  <c:v>0.64</c:v>
                </c:pt>
                <c:pt idx="8">
                  <c:v>0.66</c:v>
                </c:pt>
                <c:pt idx="9">
                  <c:v>0.68</c:v>
                </c:pt>
                <c:pt idx="10">
                  <c:v>0.7</c:v>
                </c:pt>
                <c:pt idx="11">
                  <c:v>0.74</c:v>
                </c:pt>
                <c:pt idx="12">
                  <c:v>0.77</c:v>
                </c:pt>
                <c:pt idx="13">
                  <c:v>0.78</c:v>
                </c:pt>
                <c:pt idx="14">
                  <c:v>0.79</c:v>
                </c:pt>
                <c:pt idx="15">
                  <c:v>0.8</c:v>
                </c:pt>
                <c:pt idx="16">
                  <c:v>0.8</c:v>
                </c:pt>
                <c:pt idx="17">
                  <c:v>0.84</c:v>
                </c:pt>
              </c:numCache>
            </c:numRef>
          </c:val>
          <c:extLst>
            <c:ext xmlns:c16="http://schemas.microsoft.com/office/drawing/2014/chart" uri="{C3380CC4-5D6E-409C-BE32-E72D297353CC}">
              <c16:uniqueId val="{00000002-BD34-4CAB-B00F-CDF7610290F3}"/>
            </c:ext>
          </c:extLst>
        </c:ser>
        <c:dLbls>
          <c:showLegendKey val="0"/>
          <c:showVal val="0"/>
          <c:showCatName val="0"/>
          <c:showSerName val="0"/>
          <c:showPercent val="0"/>
          <c:showBubbleSize val="0"/>
        </c:dLbls>
        <c:gapWidth val="182"/>
        <c:axId val="103044608"/>
        <c:axId val="103046144"/>
      </c:barChart>
      <c:catAx>
        <c:axId val="103044608"/>
        <c:scaling>
          <c:orientation val="minMax"/>
        </c:scaling>
        <c:delete val="0"/>
        <c:axPos val="l"/>
        <c:numFmt formatCode="General" sourceLinked="1"/>
        <c:majorTickMark val="none"/>
        <c:minorTickMark val="none"/>
        <c:tickLblPos val="nextTo"/>
        <c:spPr>
          <a:ln>
            <a:noFill/>
          </a:ln>
        </c:spPr>
        <c:txPr>
          <a:bodyPr rot="-60000000" vert="horz"/>
          <a:lstStyle/>
          <a:p>
            <a:pPr>
              <a:defRPr/>
            </a:pPr>
            <a:endParaRPr lang="sv-SE"/>
          </a:p>
        </c:txPr>
        <c:crossAx val="103046144"/>
        <c:crosses val="autoZero"/>
        <c:auto val="1"/>
        <c:lblAlgn val="ctr"/>
        <c:lblOffset val="100"/>
        <c:noMultiLvlLbl val="0"/>
      </c:catAx>
      <c:valAx>
        <c:axId val="103046144"/>
        <c:scaling>
          <c:orientation val="minMax"/>
        </c:scaling>
        <c:delete val="0"/>
        <c:axPos val="b"/>
        <c:numFmt formatCode="0%" sourceLinked="1"/>
        <c:majorTickMark val="none"/>
        <c:minorTickMark val="none"/>
        <c:tickLblPos val="nextTo"/>
        <c:spPr>
          <a:ln>
            <a:noFill/>
          </a:ln>
        </c:spPr>
        <c:txPr>
          <a:bodyPr rot="-60000000" vert="horz"/>
          <a:lstStyle/>
          <a:p>
            <a:pPr>
              <a:defRPr/>
            </a:pPr>
            <a:endParaRPr lang="sv-SE"/>
          </a:p>
        </c:txPr>
        <c:crossAx val="103044608"/>
        <c:crosses val="autoZero"/>
        <c:crossBetween val="between"/>
      </c:valAx>
    </c:plotArea>
    <c:legend>
      <c:legendPos val="b"/>
      <c:overlay val="0"/>
      <c:txPr>
        <a:bodyPr rot="0" vert="horz"/>
        <a:lstStyle/>
        <a:p>
          <a:pPr>
            <a:defRPr/>
          </a:pPr>
          <a:endParaRPr lang="sv-SE"/>
        </a:p>
      </c:txPr>
    </c:legend>
    <c:plotVisOnly val="1"/>
    <c:dispBlanksAs val="gap"/>
    <c:showDLblsOverMax val="0"/>
  </c:chart>
  <c:txPr>
    <a:bodyPr/>
    <a:lstStyle/>
    <a:p>
      <a:pPr>
        <a:defRPr sz="1000">
          <a:solidFill>
            <a:schemeClr val="bg2"/>
          </a:solidFill>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1190944881889"/>
          <c:y val="2.9835935664620103E-2"/>
          <c:w val="0.84092790354330715"/>
          <c:h val="0.83851397400873673"/>
        </c:manualLayout>
      </c:layout>
      <c:barChart>
        <c:barDir val="bar"/>
        <c:grouping val="clustered"/>
        <c:varyColors val="0"/>
        <c:ser>
          <c:idx val="0"/>
          <c:order val="0"/>
          <c:tx>
            <c:strRef>
              <c:f>Sheet1!$B$1</c:f>
              <c:strCache>
                <c:ptCount val="1"/>
                <c:pt idx="0">
                  <c:v>Denmark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Instructing</c:v>
                </c:pt>
                <c:pt idx="1">
                  <c:v>Advising</c:v>
                </c:pt>
                <c:pt idx="2">
                  <c:v>Delegating</c:v>
                </c:pt>
                <c:pt idx="3">
                  <c:v>Participation</c:v>
                </c:pt>
                <c:pt idx="4">
                  <c:v>Coaching</c:v>
                </c:pt>
              </c:strCache>
            </c:strRef>
          </c:cat>
          <c:val>
            <c:numRef>
              <c:f>Sheet1!$B$2:$B$7</c:f>
              <c:numCache>
                <c:formatCode>0%</c:formatCode>
                <c:ptCount val="6"/>
                <c:pt idx="0">
                  <c:v>0.1</c:v>
                </c:pt>
                <c:pt idx="1">
                  <c:v>0.16</c:v>
                </c:pt>
                <c:pt idx="2">
                  <c:v>0.27</c:v>
                </c:pt>
                <c:pt idx="3">
                  <c:v>0.22</c:v>
                </c:pt>
                <c:pt idx="4">
                  <c:v>0.25</c:v>
                </c:pt>
              </c:numCache>
            </c:numRef>
          </c:val>
          <c:extLst>
            <c:ext xmlns:c16="http://schemas.microsoft.com/office/drawing/2014/chart" uri="{C3380CC4-5D6E-409C-BE32-E72D297353CC}">
              <c16:uniqueId val="{00000000-7E50-4976-96E0-30741956181D}"/>
            </c:ext>
          </c:extLst>
        </c:ser>
        <c:ser>
          <c:idx val="1"/>
          <c:order val="1"/>
          <c:tx>
            <c:strRef>
              <c:f>Sheet1!$C$1</c:f>
              <c:strCache>
                <c:ptCount val="1"/>
                <c:pt idx="0">
                  <c:v>Norway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Instructing</c:v>
                </c:pt>
                <c:pt idx="1">
                  <c:v>Advising</c:v>
                </c:pt>
                <c:pt idx="2">
                  <c:v>Delegating</c:v>
                </c:pt>
                <c:pt idx="3">
                  <c:v>Participation</c:v>
                </c:pt>
                <c:pt idx="4">
                  <c:v>Coaching</c:v>
                </c:pt>
              </c:strCache>
            </c:strRef>
          </c:cat>
          <c:val>
            <c:numRef>
              <c:f>Sheet1!$C$2:$C$7</c:f>
              <c:numCache>
                <c:formatCode>0%</c:formatCode>
                <c:ptCount val="6"/>
                <c:pt idx="0">
                  <c:v>0.08</c:v>
                </c:pt>
                <c:pt idx="1">
                  <c:v>0.16</c:v>
                </c:pt>
                <c:pt idx="2">
                  <c:v>0.23</c:v>
                </c:pt>
                <c:pt idx="3">
                  <c:v>0.28000000000000003</c:v>
                </c:pt>
                <c:pt idx="4">
                  <c:v>0.25</c:v>
                </c:pt>
              </c:numCache>
            </c:numRef>
          </c:val>
          <c:extLst>
            <c:ext xmlns:c16="http://schemas.microsoft.com/office/drawing/2014/chart" uri="{C3380CC4-5D6E-409C-BE32-E72D297353CC}">
              <c16:uniqueId val="{00000001-7E50-4976-96E0-30741956181D}"/>
            </c:ext>
          </c:extLst>
        </c:ser>
        <c:ser>
          <c:idx val="2"/>
          <c:order val="2"/>
          <c:tx>
            <c:strRef>
              <c:f>Sheet1!$D$1</c:f>
              <c:strCache>
                <c:ptCount val="1"/>
                <c:pt idx="0">
                  <c:v>Sweden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Instructing</c:v>
                </c:pt>
                <c:pt idx="1">
                  <c:v>Advising</c:v>
                </c:pt>
                <c:pt idx="2">
                  <c:v>Delegating</c:v>
                </c:pt>
                <c:pt idx="3">
                  <c:v>Participation</c:v>
                </c:pt>
                <c:pt idx="4">
                  <c:v>Coaching</c:v>
                </c:pt>
              </c:strCache>
            </c:strRef>
          </c:cat>
          <c:val>
            <c:numRef>
              <c:f>Sheet1!$D$2:$D$7</c:f>
              <c:numCache>
                <c:formatCode>0%</c:formatCode>
                <c:ptCount val="6"/>
                <c:pt idx="0">
                  <c:v>0.1</c:v>
                </c:pt>
                <c:pt idx="1">
                  <c:v>0.15</c:v>
                </c:pt>
                <c:pt idx="2">
                  <c:v>0.23</c:v>
                </c:pt>
                <c:pt idx="3">
                  <c:v>0.3</c:v>
                </c:pt>
                <c:pt idx="4">
                  <c:v>0.3</c:v>
                </c:pt>
              </c:numCache>
            </c:numRef>
          </c:val>
          <c:extLst>
            <c:ext xmlns:c16="http://schemas.microsoft.com/office/drawing/2014/chart" uri="{C3380CC4-5D6E-409C-BE32-E72D297353CC}">
              <c16:uniqueId val="{00000002-7E50-4976-96E0-30741956181D}"/>
            </c:ext>
          </c:extLst>
        </c:ser>
        <c:dLbls>
          <c:showLegendKey val="0"/>
          <c:showVal val="1"/>
          <c:showCatName val="0"/>
          <c:showSerName val="0"/>
          <c:showPercent val="0"/>
          <c:showBubbleSize val="0"/>
        </c:dLbls>
        <c:gapWidth val="182"/>
        <c:axId val="103499264"/>
        <c:axId val="103500800"/>
      </c:barChart>
      <c:catAx>
        <c:axId val="10349926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3500800"/>
        <c:crosses val="autoZero"/>
        <c:auto val="1"/>
        <c:lblAlgn val="ctr"/>
        <c:lblOffset val="100"/>
        <c:noMultiLvlLbl val="0"/>
      </c:catAx>
      <c:valAx>
        <c:axId val="103500800"/>
        <c:scaling>
          <c:orientation val="minMax"/>
        </c:scaling>
        <c:delete val="1"/>
        <c:axPos val="b"/>
        <c:numFmt formatCode="0%" sourceLinked="1"/>
        <c:majorTickMark val="none"/>
        <c:minorTickMark val="none"/>
        <c:tickLblPos val="none"/>
        <c:crossAx val="103499264"/>
        <c:crosses val="autoZero"/>
        <c:crossBetween val="between"/>
      </c:valAx>
      <c:spPr>
        <a:noFill/>
        <a:ln>
          <a:noFill/>
        </a:ln>
        <a:effectLst/>
      </c:spPr>
    </c:plotArea>
    <c:legend>
      <c:legendPos val="b"/>
      <c:layout>
        <c:manualLayout>
          <c:xMode val="edge"/>
          <c:yMode val="edge"/>
          <c:x val="0.64632714074803155"/>
          <c:y val="0.68250641716865068"/>
          <c:w val="0.25760181572761914"/>
          <c:h val="4.840966829881251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086904754291683"/>
          <c:y val="3.9505728754854086E-2"/>
          <c:w val="0.55092266593148032"/>
          <c:h val="0.92098854249029183"/>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Charismatic</c:v>
                </c:pt>
                <c:pt idx="1">
                  <c:v>Energetic</c:v>
                </c:pt>
                <c:pt idx="2">
                  <c:v>Intelligent</c:v>
                </c:pt>
                <c:pt idx="3">
                  <c:v>Rational</c:v>
                </c:pt>
                <c:pt idx="4">
                  <c:v>Relationship-oriented</c:v>
                </c:pt>
                <c:pt idx="5">
                  <c:v>Innovative</c:v>
                </c:pt>
                <c:pt idx="6">
                  <c:v>Empathetic</c:v>
                </c:pt>
                <c:pt idx="7">
                  <c:v>Brave</c:v>
                </c:pt>
                <c:pt idx="8">
                  <c:v>Fair</c:v>
                </c:pt>
                <c:pt idx="9">
                  <c:v>Results-oriented</c:v>
                </c:pt>
                <c:pt idx="10">
                  <c:v>Honest</c:v>
                </c:pt>
                <c:pt idx="11">
                  <c:v>Communicative</c:v>
                </c:pt>
                <c:pt idx="12">
                  <c:v>Responsive</c:v>
                </c:pt>
                <c:pt idx="13">
                  <c:v>Coaching</c:v>
                </c:pt>
                <c:pt idx="14">
                  <c:v>Clear</c:v>
                </c:pt>
              </c:strCache>
            </c:strRef>
          </c:cat>
          <c:val>
            <c:numRef>
              <c:f>Sheet1!$B$2:$B$16</c:f>
              <c:numCache>
                <c:formatCode>0%</c:formatCode>
                <c:ptCount val="15"/>
                <c:pt idx="0">
                  <c:v>0.06</c:v>
                </c:pt>
                <c:pt idx="1">
                  <c:v>7.0000000000000007E-2</c:v>
                </c:pt>
                <c:pt idx="2">
                  <c:v>0.12</c:v>
                </c:pt>
                <c:pt idx="3">
                  <c:v>0.17</c:v>
                </c:pt>
                <c:pt idx="4">
                  <c:v>0.17</c:v>
                </c:pt>
                <c:pt idx="5">
                  <c:v>0.2</c:v>
                </c:pt>
                <c:pt idx="6">
                  <c:v>0.27</c:v>
                </c:pt>
                <c:pt idx="7">
                  <c:v>0.33</c:v>
                </c:pt>
                <c:pt idx="8">
                  <c:v>0.35</c:v>
                </c:pt>
                <c:pt idx="9">
                  <c:v>0.47</c:v>
                </c:pt>
                <c:pt idx="10">
                  <c:v>0.76</c:v>
                </c:pt>
                <c:pt idx="11">
                  <c:v>0.83</c:v>
                </c:pt>
                <c:pt idx="12">
                  <c:v>0.84</c:v>
                </c:pt>
                <c:pt idx="13">
                  <c:v>0.91</c:v>
                </c:pt>
                <c:pt idx="14">
                  <c:v>1</c:v>
                </c:pt>
              </c:numCache>
            </c:numRef>
          </c:val>
          <c:extLst>
            <c:ext xmlns:c16="http://schemas.microsoft.com/office/drawing/2014/chart" uri="{C3380CC4-5D6E-409C-BE32-E72D297353CC}">
              <c16:uniqueId val="{00000000-FB41-4D09-98BA-AE3B70EAB865}"/>
            </c:ext>
          </c:extLst>
        </c:ser>
        <c:dLbls>
          <c:showLegendKey val="0"/>
          <c:showVal val="1"/>
          <c:showCatName val="0"/>
          <c:showSerName val="0"/>
          <c:showPercent val="0"/>
          <c:showBubbleSize val="0"/>
        </c:dLbls>
        <c:gapWidth val="100"/>
        <c:axId val="103783424"/>
        <c:axId val="103797504"/>
      </c:barChart>
      <c:catAx>
        <c:axId val="10378342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03797504"/>
        <c:crosses val="autoZero"/>
        <c:auto val="1"/>
        <c:lblAlgn val="ctr"/>
        <c:lblOffset val="100"/>
        <c:noMultiLvlLbl val="0"/>
      </c:catAx>
      <c:valAx>
        <c:axId val="103797504"/>
        <c:scaling>
          <c:orientation val="minMax"/>
          <c:max val="1"/>
        </c:scaling>
        <c:delete val="1"/>
        <c:axPos val="b"/>
        <c:numFmt formatCode="0%" sourceLinked="1"/>
        <c:majorTickMark val="none"/>
        <c:minorTickMark val="none"/>
        <c:tickLblPos val="none"/>
        <c:crossAx val="103783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57562651305654"/>
          <c:y val="3.9833310284949311E-2"/>
          <c:w val="0.54035830135780394"/>
          <c:h val="0.9203333794301014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Charismatic</c:v>
                </c:pt>
                <c:pt idx="1">
                  <c:v>Energetic</c:v>
                </c:pt>
                <c:pt idx="2">
                  <c:v>Intelligent</c:v>
                </c:pt>
                <c:pt idx="3">
                  <c:v>Brave</c:v>
                </c:pt>
                <c:pt idx="4">
                  <c:v>Rational</c:v>
                </c:pt>
                <c:pt idx="5">
                  <c:v>Innovative</c:v>
                </c:pt>
                <c:pt idx="6">
                  <c:v>Empathetic</c:v>
                </c:pt>
                <c:pt idx="7">
                  <c:v>Results-oriented</c:v>
                </c:pt>
                <c:pt idx="8">
                  <c:v>Relationship-oriented</c:v>
                </c:pt>
                <c:pt idx="9">
                  <c:v>Coaching</c:v>
                </c:pt>
                <c:pt idx="10">
                  <c:v>Communicative</c:v>
                </c:pt>
                <c:pt idx="11">
                  <c:v>Fair</c:v>
                </c:pt>
                <c:pt idx="12">
                  <c:v>Responsive</c:v>
                </c:pt>
                <c:pt idx="13">
                  <c:v>Honest</c:v>
                </c:pt>
                <c:pt idx="14">
                  <c:v>Clear</c:v>
                </c:pt>
              </c:strCache>
            </c:strRef>
          </c:cat>
          <c:val>
            <c:numRef>
              <c:f>Sheet1!$B$2:$B$16</c:f>
              <c:numCache>
                <c:formatCode>0%</c:formatCode>
                <c:ptCount val="15"/>
                <c:pt idx="0">
                  <c:v>0.05</c:v>
                </c:pt>
                <c:pt idx="1">
                  <c:v>7.0000000000000007E-2</c:v>
                </c:pt>
                <c:pt idx="2">
                  <c:v>0.11</c:v>
                </c:pt>
                <c:pt idx="3">
                  <c:v>0.2</c:v>
                </c:pt>
                <c:pt idx="4">
                  <c:v>0.24</c:v>
                </c:pt>
                <c:pt idx="5">
                  <c:v>0.25</c:v>
                </c:pt>
                <c:pt idx="6">
                  <c:v>0.28999999999999998</c:v>
                </c:pt>
                <c:pt idx="7">
                  <c:v>0.48</c:v>
                </c:pt>
                <c:pt idx="8">
                  <c:v>0.49</c:v>
                </c:pt>
                <c:pt idx="9">
                  <c:v>0.53</c:v>
                </c:pt>
                <c:pt idx="10">
                  <c:v>0.56000000000000005</c:v>
                </c:pt>
                <c:pt idx="11">
                  <c:v>0.62</c:v>
                </c:pt>
                <c:pt idx="12">
                  <c:v>0.62</c:v>
                </c:pt>
                <c:pt idx="13">
                  <c:v>0.83</c:v>
                </c:pt>
                <c:pt idx="14">
                  <c:v>1</c:v>
                </c:pt>
              </c:numCache>
            </c:numRef>
          </c:val>
          <c:extLst>
            <c:ext xmlns:c16="http://schemas.microsoft.com/office/drawing/2014/chart" uri="{C3380CC4-5D6E-409C-BE32-E72D297353CC}">
              <c16:uniqueId val="{00000000-E7AB-4439-9A12-C092F3F26142}"/>
            </c:ext>
          </c:extLst>
        </c:ser>
        <c:dLbls>
          <c:showLegendKey val="0"/>
          <c:showVal val="1"/>
          <c:showCatName val="0"/>
          <c:showSerName val="0"/>
          <c:showPercent val="0"/>
          <c:showBubbleSize val="0"/>
        </c:dLbls>
        <c:gapWidth val="100"/>
        <c:axId val="103715200"/>
        <c:axId val="103716736"/>
      </c:barChart>
      <c:catAx>
        <c:axId val="10371520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03716736"/>
        <c:crosses val="autoZero"/>
        <c:auto val="1"/>
        <c:lblAlgn val="ctr"/>
        <c:lblOffset val="100"/>
        <c:noMultiLvlLbl val="0"/>
      </c:catAx>
      <c:valAx>
        <c:axId val="103716736"/>
        <c:scaling>
          <c:orientation val="minMax"/>
          <c:max val="1"/>
        </c:scaling>
        <c:delete val="1"/>
        <c:axPos val="b"/>
        <c:numFmt formatCode="0%" sourceLinked="1"/>
        <c:majorTickMark val="none"/>
        <c:minorTickMark val="none"/>
        <c:tickLblPos val="none"/>
        <c:crossAx val="103715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09240627879713"/>
          <c:y val="4.1103467755697697E-2"/>
          <c:w val="0.55397484348667503"/>
          <c:h val="0.9177930644886046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Charismatic</c:v>
                </c:pt>
                <c:pt idx="1">
                  <c:v>Rational</c:v>
                </c:pt>
                <c:pt idx="2">
                  <c:v>Energetic</c:v>
                </c:pt>
                <c:pt idx="3">
                  <c:v>Brave</c:v>
                </c:pt>
                <c:pt idx="4">
                  <c:v>Intelligent</c:v>
                </c:pt>
                <c:pt idx="5">
                  <c:v>Innovative</c:v>
                </c:pt>
                <c:pt idx="6">
                  <c:v>Fair</c:v>
                </c:pt>
                <c:pt idx="7">
                  <c:v>Relationship-oriented</c:v>
                </c:pt>
                <c:pt idx="8">
                  <c:v>Empathetic</c:v>
                </c:pt>
                <c:pt idx="9">
                  <c:v>Coaching</c:v>
                </c:pt>
                <c:pt idx="10">
                  <c:v>Results-oriented</c:v>
                </c:pt>
                <c:pt idx="11">
                  <c:v>Responsive</c:v>
                </c:pt>
                <c:pt idx="12">
                  <c:v>Communicative</c:v>
                </c:pt>
                <c:pt idx="13">
                  <c:v>Honest</c:v>
                </c:pt>
                <c:pt idx="14">
                  <c:v>Clear</c:v>
                </c:pt>
              </c:strCache>
            </c:strRef>
          </c:cat>
          <c:val>
            <c:numRef>
              <c:f>Sheet1!$B$2:$B$16</c:f>
              <c:numCache>
                <c:formatCode>0%</c:formatCode>
                <c:ptCount val="15"/>
                <c:pt idx="0">
                  <c:v>0.13</c:v>
                </c:pt>
                <c:pt idx="1">
                  <c:v>0.2</c:v>
                </c:pt>
                <c:pt idx="2">
                  <c:v>0.21</c:v>
                </c:pt>
                <c:pt idx="3">
                  <c:v>0.24</c:v>
                </c:pt>
                <c:pt idx="4">
                  <c:v>0.25</c:v>
                </c:pt>
                <c:pt idx="5">
                  <c:v>0.33</c:v>
                </c:pt>
                <c:pt idx="6">
                  <c:v>0.48</c:v>
                </c:pt>
                <c:pt idx="7">
                  <c:v>0.48</c:v>
                </c:pt>
                <c:pt idx="8">
                  <c:v>0.64</c:v>
                </c:pt>
                <c:pt idx="9">
                  <c:v>0.76</c:v>
                </c:pt>
                <c:pt idx="10">
                  <c:v>0.77</c:v>
                </c:pt>
                <c:pt idx="11">
                  <c:v>0.8</c:v>
                </c:pt>
                <c:pt idx="12">
                  <c:v>0.93</c:v>
                </c:pt>
                <c:pt idx="13">
                  <c:v>0.98</c:v>
                </c:pt>
                <c:pt idx="14">
                  <c:v>1</c:v>
                </c:pt>
              </c:numCache>
            </c:numRef>
          </c:val>
          <c:extLst>
            <c:ext xmlns:c16="http://schemas.microsoft.com/office/drawing/2014/chart" uri="{C3380CC4-5D6E-409C-BE32-E72D297353CC}">
              <c16:uniqueId val="{00000000-4A63-429D-B8C2-2AF9CA69003D}"/>
            </c:ext>
          </c:extLst>
        </c:ser>
        <c:dLbls>
          <c:showLegendKey val="0"/>
          <c:showVal val="1"/>
          <c:showCatName val="0"/>
          <c:showSerName val="0"/>
          <c:showPercent val="0"/>
          <c:showBubbleSize val="0"/>
        </c:dLbls>
        <c:gapWidth val="100"/>
        <c:axId val="103912960"/>
        <c:axId val="103914496"/>
      </c:barChart>
      <c:catAx>
        <c:axId val="10391296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03914496"/>
        <c:crosses val="autoZero"/>
        <c:auto val="1"/>
        <c:lblAlgn val="ctr"/>
        <c:lblOffset val="100"/>
        <c:noMultiLvlLbl val="0"/>
      </c:catAx>
      <c:valAx>
        <c:axId val="103914496"/>
        <c:scaling>
          <c:orientation val="minMax"/>
          <c:max val="1"/>
        </c:scaling>
        <c:delete val="1"/>
        <c:axPos val="b"/>
        <c:numFmt formatCode="0%" sourceLinked="1"/>
        <c:majorTickMark val="none"/>
        <c:minorTickMark val="none"/>
        <c:tickLblPos val="none"/>
        <c:crossAx val="103912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B35E-4477-BA31-DCD15AD859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B35E-4477-BA31-DCD15AD8594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B35E-4477-BA31-DCD15AD8594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DK</c:v>
                </c:pt>
                <c:pt idx="1">
                  <c:v>NO</c:v>
                </c:pt>
                <c:pt idx="2">
                  <c:v>SE</c:v>
                </c:pt>
              </c:strCache>
            </c:strRef>
          </c:cat>
          <c:val>
            <c:numRef>
              <c:f>Sheet1!$B$2:$B$4</c:f>
              <c:numCache>
                <c:formatCode>0%</c:formatCode>
                <c:ptCount val="3"/>
                <c:pt idx="0">
                  <c:v>0.23300000000000001</c:v>
                </c:pt>
                <c:pt idx="1">
                  <c:v>0.499</c:v>
                </c:pt>
                <c:pt idx="2">
                  <c:v>0.23799999999999999</c:v>
                </c:pt>
              </c:numCache>
            </c:numRef>
          </c:val>
          <c:extLst>
            <c:ext xmlns:c16="http://schemas.microsoft.com/office/drawing/2014/chart" uri="{C3380CC4-5D6E-409C-BE32-E72D297353CC}">
              <c16:uniqueId val="{00000000-B35E-4477-BA31-DCD15AD8594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659740313657924"/>
          <c:y val="0.86918688038896907"/>
          <c:w val="0.43839351510685337"/>
          <c:h val="0.1011546936016032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9BF84EC-393A-4EA2-8804-E4A1B8B596A3}" type="datetimeFigureOut">
              <a:rPr lang="en-US" smtClean="0"/>
              <a:pPr/>
              <a:t>6/26/2017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AF5FFB-A4C0-4C7E-B422-CD96DE8528F5}" type="slidenum">
              <a:rPr lang="en-US" smtClean="0"/>
              <a:pPr/>
              <a:t>‹#›</a:t>
            </a:fld>
            <a:endParaRPr lang="en-GB"/>
          </a:p>
        </p:txBody>
      </p:sp>
    </p:spTree>
    <p:extLst>
      <p:ext uri="{BB962C8B-B14F-4D97-AF65-F5344CB8AC3E}">
        <p14:creationId xmlns:p14="http://schemas.microsoft.com/office/powerpoint/2010/main" val="337102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74360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87810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22778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86739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16171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00731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0957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34529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17266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12931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1290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82930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43924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67814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04095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24691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58181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5429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82063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8043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8685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61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53770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8DE85F-A49F-4D4C-8D78-799212E249B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3208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s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23" name="TextBox 22"/>
          <p:cNvSpPr txBox="1"/>
          <p:nvPr userDrawn="1"/>
        </p:nvSpPr>
        <p:spPr>
          <a:xfrm>
            <a:off x="10850880" y="6400800"/>
            <a:ext cx="1036320" cy="276999"/>
          </a:xfrm>
          <a:prstGeom prst="rect">
            <a:avLst/>
          </a:prstGeom>
          <a:noFill/>
        </p:spPr>
        <p:txBody>
          <a:bodyPr wrap="square" rtlCol="0">
            <a:spAutoFit/>
          </a:bodyPr>
          <a:lstStyle/>
          <a:p>
            <a:pPr algn="r"/>
            <a:fld id="{F2BF7FD1-BF89-446C-8469-4A05B50F8000}" type="slidenum">
              <a:rPr lang="en-GB" sz="1200" smtClean="0">
                <a:solidFill>
                  <a:schemeClr val="bg2"/>
                </a:solidFill>
              </a:rPr>
              <a:pPr algn="r"/>
              <a:t>‹#›</a:t>
            </a:fld>
            <a:endParaRPr lang="en-GB" sz="1200" dirty="0">
              <a:solidFill>
                <a:schemeClr val="bg2"/>
              </a:solidFill>
            </a:endParaRPr>
          </a:p>
        </p:txBody>
      </p:sp>
      <p:sp>
        <p:nvSpPr>
          <p:cNvPr id="24" name="TextBox 23"/>
          <p:cNvSpPr txBox="1"/>
          <p:nvPr userDrawn="1"/>
        </p:nvSpPr>
        <p:spPr>
          <a:xfrm>
            <a:off x="376238" y="6482378"/>
            <a:ext cx="1036320" cy="246221"/>
          </a:xfrm>
          <a:prstGeom prst="rect">
            <a:avLst/>
          </a:prstGeom>
          <a:noFill/>
        </p:spPr>
        <p:txBody>
          <a:bodyPr wrap="square" rtlCol="0">
            <a:spAutoFit/>
          </a:bodyPr>
          <a:lstStyle/>
          <a:p>
            <a:pPr algn="l"/>
            <a:r>
              <a:rPr lang="en-GB" sz="1000" dirty="0">
                <a:solidFill>
                  <a:schemeClr val="bg2"/>
                </a:solidFill>
              </a:rPr>
              <a:t>260617</a:t>
            </a:r>
          </a:p>
        </p:txBody>
      </p:sp>
      <p:sp>
        <p:nvSpPr>
          <p:cNvPr id="25" name="TextBox 24"/>
          <p:cNvSpPr txBox="1"/>
          <p:nvPr userDrawn="1"/>
        </p:nvSpPr>
        <p:spPr>
          <a:xfrm>
            <a:off x="376238" y="0"/>
            <a:ext cx="22047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solidFill>
              </a:rPr>
              <a:t>LEDARNA | IPSOS PUBLIC AFFAIRS</a:t>
            </a:r>
          </a:p>
        </p:txBody>
      </p:sp>
    </p:spTree>
    <p:extLst>
      <p:ext uri="{BB962C8B-B14F-4D97-AF65-F5344CB8AC3E}">
        <p14:creationId xmlns:p14="http://schemas.microsoft.com/office/powerpoint/2010/main" val="6769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s Only">
    <p:spTree>
      <p:nvGrpSpPr>
        <p:cNvPr id="1" name=""/>
        <p:cNvGrpSpPr/>
        <p:nvPr/>
      </p:nvGrpSpPr>
      <p:grpSpPr>
        <a:xfrm>
          <a:off x="0" y="0"/>
          <a:ext cx="0" cy="0"/>
          <a:chOff x="0" y="0"/>
          <a:chExt cx="0" cy="0"/>
        </a:xfrm>
      </p:grpSpPr>
      <p:sp>
        <p:nvSpPr>
          <p:cNvPr id="2" name="Rectangle 1"/>
          <p:cNvSpPr/>
          <p:nvPr userDrawn="1"/>
        </p:nvSpPr>
        <p:spPr>
          <a:xfrm>
            <a:off x="0" y="6238240"/>
            <a:ext cx="12192000" cy="61976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a:lstStyle/>
          <a:p>
            <a:r>
              <a:rPr lang="en-US"/>
              <a:t>Click to edit Master title style</a:t>
            </a:r>
            <a:endParaRPr lang="en-GB"/>
          </a:p>
        </p:txBody>
      </p:sp>
      <p:sp>
        <p:nvSpPr>
          <p:cNvPr id="23" name="TextBox 22"/>
          <p:cNvSpPr txBox="1"/>
          <p:nvPr userDrawn="1"/>
        </p:nvSpPr>
        <p:spPr>
          <a:xfrm>
            <a:off x="10850880" y="6400800"/>
            <a:ext cx="1036320" cy="276999"/>
          </a:xfrm>
          <a:prstGeom prst="rect">
            <a:avLst/>
          </a:prstGeom>
          <a:noFill/>
        </p:spPr>
        <p:txBody>
          <a:bodyPr wrap="square" rtlCol="0">
            <a:spAutoFit/>
          </a:bodyPr>
          <a:lstStyle/>
          <a:p>
            <a:pPr algn="r"/>
            <a:fld id="{F2BF7FD1-BF89-446C-8469-4A05B50F8000}" type="slidenum">
              <a:rPr lang="en-GB" sz="1200" smtClean="0">
                <a:solidFill>
                  <a:schemeClr val="bg1"/>
                </a:solidFill>
              </a:rPr>
              <a:pPr algn="r"/>
              <a:t>‹#›</a:t>
            </a:fld>
            <a:endParaRPr lang="en-GB" sz="1200" dirty="0">
              <a:solidFill>
                <a:schemeClr val="bg1"/>
              </a:solidFill>
            </a:endParaRPr>
          </a:p>
        </p:txBody>
      </p:sp>
      <p:sp>
        <p:nvSpPr>
          <p:cNvPr id="24" name="TextBox 23"/>
          <p:cNvSpPr txBox="1"/>
          <p:nvPr userDrawn="1"/>
        </p:nvSpPr>
        <p:spPr>
          <a:xfrm>
            <a:off x="376238" y="6482378"/>
            <a:ext cx="1036320" cy="246221"/>
          </a:xfrm>
          <a:prstGeom prst="rect">
            <a:avLst/>
          </a:prstGeom>
          <a:noFill/>
        </p:spPr>
        <p:txBody>
          <a:bodyPr wrap="square" rtlCol="0">
            <a:spAutoFit/>
          </a:bodyPr>
          <a:lstStyle/>
          <a:p>
            <a:pPr algn="l"/>
            <a:r>
              <a:rPr lang="en-GB" sz="1000" dirty="0">
                <a:solidFill>
                  <a:schemeClr val="bg1"/>
                </a:solidFill>
              </a:rPr>
              <a:t>260617</a:t>
            </a:r>
          </a:p>
        </p:txBody>
      </p:sp>
      <p:sp>
        <p:nvSpPr>
          <p:cNvPr id="25" name="TextBox 24"/>
          <p:cNvSpPr txBox="1"/>
          <p:nvPr userDrawn="1"/>
        </p:nvSpPr>
        <p:spPr>
          <a:xfrm>
            <a:off x="376238" y="0"/>
            <a:ext cx="22047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solidFill>
              </a:rPr>
              <a:t>LEDARNA | IPSOS PUBLIC AFFAIRS</a:t>
            </a:r>
          </a:p>
        </p:txBody>
      </p:sp>
    </p:spTree>
    <p:extLst>
      <p:ext uri="{BB962C8B-B14F-4D97-AF65-F5344CB8AC3E}">
        <p14:creationId xmlns:p14="http://schemas.microsoft.com/office/powerpoint/2010/main" val="66379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s Only">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23" name="TextBox 22"/>
          <p:cNvSpPr txBox="1"/>
          <p:nvPr userDrawn="1"/>
        </p:nvSpPr>
        <p:spPr>
          <a:xfrm>
            <a:off x="10850880" y="6400800"/>
            <a:ext cx="1036320" cy="276999"/>
          </a:xfrm>
          <a:prstGeom prst="rect">
            <a:avLst/>
          </a:prstGeom>
          <a:noFill/>
        </p:spPr>
        <p:txBody>
          <a:bodyPr wrap="square" rtlCol="0">
            <a:spAutoFit/>
          </a:bodyPr>
          <a:lstStyle/>
          <a:p>
            <a:pPr algn="r"/>
            <a:fld id="{F2BF7FD1-BF89-446C-8469-4A05B50F8000}" type="slidenum">
              <a:rPr lang="en-GB" sz="1200" smtClean="0">
                <a:solidFill>
                  <a:schemeClr val="bg1"/>
                </a:solidFill>
              </a:rPr>
              <a:pPr algn="r"/>
              <a:t>‹#›</a:t>
            </a:fld>
            <a:endParaRPr lang="en-GB" sz="1200" dirty="0">
              <a:solidFill>
                <a:schemeClr val="bg1"/>
              </a:solidFill>
            </a:endParaRPr>
          </a:p>
        </p:txBody>
      </p:sp>
      <p:sp>
        <p:nvSpPr>
          <p:cNvPr id="24" name="TextBox 23"/>
          <p:cNvSpPr txBox="1"/>
          <p:nvPr userDrawn="1"/>
        </p:nvSpPr>
        <p:spPr>
          <a:xfrm>
            <a:off x="376238" y="6482378"/>
            <a:ext cx="1036320" cy="246221"/>
          </a:xfrm>
          <a:prstGeom prst="rect">
            <a:avLst/>
          </a:prstGeom>
          <a:noFill/>
        </p:spPr>
        <p:txBody>
          <a:bodyPr wrap="square" rtlCol="0">
            <a:spAutoFit/>
          </a:bodyPr>
          <a:lstStyle/>
          <a:p>
            <a:pPr algn="l"/>
            <a:r>
              <a:rPr lang="en-GB" sz="1000" dirty="0">
                <a:solidFill>
                  <a:schemeClr val="bg1"/>
                </a:solidFill>
              </a:rPr>
              <a:t>260617</a:t>
            </a:r>
          </a:p>
        </p:txBody>
      </p:sp>
      <p:sp>
        <p:nvSpPr>
          <p:cNvPr id="25" name="TextBox 24"/>
          <p:cNvSpPr txBox="1"/>
          <p:nvPr userDrawn="1"/>
        </p:nvSpPr>
        <p:spPr>
          <a:xfrm>
            <a:off x="376238" y="0"/>
            <a:ext cx="22047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LEDARNA | IPSOS PUBLIC</a:t>
            </a:r>
            <a:r>
              <a:rPr lang="en-US" sz="1000" baseline="0" dirty="0">
                <a:solidFill>
                  <a:schemeClr val="bg1"/>
                </a:solidFill>
              </a:rPr>
              <a:t> AFFAIRS</a:t>
            </a:r>
            <a:endParaRPr lang="en-US" sz="1000" dirty="0">
              <a:solidFill>
                <a:schemeClr val="bg1"/>
              </a:solidFill>
            </a:endParaRPr>
          </a:p>
        </p:txBody>
      </p:sp>
    </p:spTree>
    <p:extLst>
      <p:ext uri="{BB962C8B-B14F-4D97-AF65-F5344CB8AC3E}">
        <p14:creationId xmlns:p14="http://schemas.microsoft.com/office/powerpoint/2010/main" val="677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376518" y="1851257"/>
            <a:ext cx="10447538"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p:nvPr>
        </p:nvSpPr>
        <p:spPr>
          <a:xfrm>
            <a:off x="376518" y="533120"/>
            <a:ext cx="11403106" cy="558240"/>
          </a:xfrm>
          <a:prstGeom prst="rect">
            <a:avLst/>
          </a:prstGeom>
        </p:spPr>
        <p:txBody>
          <a:bodyPr vert="horz" lIns="91440" tIns="45720" rIns="91440" bIns="45720" rtlCol="0" anchor="ctr">
            <a:normAutofit/>
          </a:bodyPr>
          <a:lstStyle/>
          <a:p>
            <a:r>
              <a:rPr lang="en-US"/>
              <a:t>Click to edit Master title style</a:t>
            </a:r>
          </a:p>
        </p:txBody>
      </p:sp>
      <p:sp>
        <p:nvSpPr>
          <p:cNvPr id="6" name="Date Placeholder 3"/>
          <p:cNvSpPr>
            <a:spLocks noGrp="1"/>
          </p:cNvSpPr>
          <p:nvPr>
            <p:ph type="dt" sz="half" idx="2"/>
          </p:nvPr>
        </p:nvSpPr>
        <p:spPr>
          <a:xfrm>
            <a:off x="376518" y="6356350"/>
            <a:ext cx="89647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18252544-ECE7-43AC-82E1-F3CD30A07D62}" type="datetime1">
              <a:rPr lang="en-US" smtClean="0"/>
              <a:t>6/26/2017</a:t>
            </a:fld>
            <a:endParaRPr lang="en-US"/>
          </a:p>
        </p:txBody>
      </p:sp>
      <p:sp>
        <p:nvSpPr>
          <p:cNvPr id="7" name="Footer Placeholder 4"/>
          <p:cNvSpPr>
            <a:spLocks noGrp="1"/>
          </p:cNvSpPr>
          <p:nvPr>
            <p:ph type="ftr" sz="quarter" idx="3"/>
          </p:nvPr>
        </p:nvSpPr>
        <p:spPr>
          <a:xfrm>
            <a:off x="376518" y="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LEDARNA | IPSOS 2017</a:t>
            </a:r>
          </a:p>
        </p:txBody>
      </p:sp>
      <p:sp>
        <p:nvSpPr>
          <p:cNvPr id="9" name="Slide Number Placeholder 5"/>
          <p:cNvSpPr>
            <a:spLocks noGrp="1"/>
          </p:cNvSpPr>
          <p:nvPr>
            <p:ph type="sldNum" sz="quarter" idx="4"/>
          </p:nvPr>
        </p:nvSpPr>
        <p:spPr>
          <a:xfrm>
            <a:off x="10623176" y="6356350"/>
            <a:ext cx="11564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B2FD3-5FC5-4610-8098-045C0B85DE90}" type="slidenum">
              <a:rPr lang="en-US" smtClean="0"/>
              <a:pPr/>
              <a:t>‹#›</a:t>
            </a:fld>
            <a:endParaRPr lang="en-US"/>
          </a:p>
        </p:txBody>
      </p:sp>
    </p:spTree>
    <p:extLst>
      <p:ext uri="{BB962C8B-B14F-4D97-AF65-F5344CB8AC3E}">
        <p14:creationId xmlns:p14="http://schemas.microsoft.com/office/powerpoint/2010/main" val="266151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39460" cy="615397"/>
          </a:xfrm>
        </p:spPr>
        <p:txBody>
          <a:bodyPr/>
          <a:lstStyle/>
          <a:p>
            <a:r>
              <a:rPr lang="en-US" dirty="0"/>
              <a:t>Click to add emphasis part of title</a:t>
            </a:r>
          </a:p>
        </p:txBody>
      </p:sp>
      <p:sp>
        <p:nvSpPr>
          <p:cNvPr id="5" name="Text Placeholder 4"/>
          <p:cNvSpPr>
            <a:spLocks noGrp="1"/>
          </p:cNvSpPr>
          <p:nvPr>
            <p:ph type="body" sz="quarter" idx="14" hasCustomPrompt="1"/>
          </p:nvPr>
        </p:nvSpPr>
        <p:spPr>
          <a:xfrm>
            <a:off x="311151" y="1865605"/>
            <a:ext cx="11051116" cy="3519196"/>
          </a:xfrm>
        </p:spPr>
        <p:txBody>
          <a:bodyPr/>
          <a:lstStyle>
            <a:lvl1pPr marL="234945" indent="-234945">
              <a:lnSpc>
                <a:spcPct val="100000"/>
              </a:lnSpc>
              <a:spcBef>
                <a:spcPts val="400"/>
              </a:spcBef>
              <a:spcAft>
                <a:spcPts val="400"/>
              </a:spcAft>
              <a:buFont typeface="Arial" panose="020B0604020202020204" pitchFamily="34" charset="0"/>
              <a:buChar char="•"/>
              <a:defRPr sz="1600" cap="none"/>
            </a:lvl1pPr>
            <a:lvl2pPr marL="634984" indent="-222245">
              <a:lnSpc>
                <a:spcPct val="100000"/>
              </a:lnSpc>
              <a:spcBef>
                <a:spcPts val="400"/>
              </a:spcBef>
              <a:spcAft>
                <a:spcPts val="400"/>
              </a:spcAft>
              <a:buFont typeface="Arial" panose="020B0604020202020204" pitchFamily="34" charset="0"/>
              <a:buChar char="–"/>
              <a:tabLst/>
              <a:defRPr sz="1600"/>
            </a:lvl2pPr>
            <a:lvl3pPr marL="922844" indent="-237061">
              <a:lnSpc>
                <a:spcPct val="100000"/>
              </a:lnSpc>
              <a:spcBef>
                <a:spcPts val="400"/>
              </a:spcBef>
              <a:spcAft>
                <a:spcPts val="400"/>
              </a:spcAft>
              <a:buSzPct val="85000"/>
              <a:buFont typeface="Arial" panose="020B0604020202020204" pitchFamily="34" charset="0"/>
              <a:buChar char="•"/>
              <a:defRPr sz="1600"/>
            </a:lvl3pPr>
            <a:lvl5pPr marL="1291134" indent="-232828">
              <a:lnSpc>
                <a:spcPct val="100000"/>
              </a:lnSpc>
              <a:spcBef>
                <a:spcPts val="400"/>
              </a:spcBef>
              <a:spcAft>
                <a:spcPts val="400"/>
              </a:spcAft>
              <a:buSzPct val="85000"/>
              <a:buFont typeface="Arial" panose="020B0604020202020204" pitchFamily="34" charset="0"/>
              <a:buChar char="-"/>
              <a:defRPr sz="16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97812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11955"/>
            <a:ext cx="4987364" cy="6869955"/>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a:p>
        </p:txBody>
      </p:sp>
      <p:sp>
        <p:nvSpPr>
          <p:cNvPr id="2" name="Title 1"/>
          <p:cNvSpPr>
            <a:spLocks noGrp="1"/>
          </p:cNvSpPr>
          <p:nvPr>
            <p:ph type="ctrTitle" hasCustomPrompt="1"/>
          </p:nvPr>
        </p:nvSpPr>
        <p:spPr>
          <a:xfrm>
            <a:off x="5568001" y="2869646"/>
            <a:ext cx="6265412" cy="678193"/>
          </a:xfrm>
        </p:spPr>
        <p:txBody>
          <a:bodyPr anchor="ctr"/>
          <a:lstStyle>
            <a:lvl1pPr>
              <a:defRPr sz="4933" baseline="0"/>
            </a:lvl1pPr>
          </a:lstStyle>
          <a:p>
            <a:r>
              <a:rPr lang="en-US" dirty="0"/>
              <a:t>Impact word(s)</a:t>
            </a:r>
          </a:p>
        </p:txBody>
      </p:sp>
      <p:sp>
        <p:nvSpPr>
          <p:cNvPr id="3" name="Subtitle 2"/>
          <p:cNvSpPr>
            <a:spLocks noGrp="1"/>
          </p:cNvSpPr>
          <p:nvPr>
            <p:ph type="subTitle" idx="1" hasCustomPrompt="1"/>
          </p:nvPr>
        </p:nvSpPr>
        <p:spPr>
          <a:xfrm>
            <a:off x="5568001" y="3819109"/>
            <a:ext cx="6265412" cy="1776400"/>
          </a:xfrm>
        </p:spPr>
        <p:txBody>
          <a:bodyPr/>
          <a:lstStyle>
            <a:lvl1pPr marL="0" indent="0" algn="l">
              <a:buNone/>
              <a:defRPr baseline="0">
                <a:solidFill>
                  <a:schemeClr val="bg2">
                    <a:lumMod val="75000"/>
                  </a:schemeClr>
                </a:solidFill>
              </a:defRPr>
            </a:lvl1pPr>
            <a:lvl2pPr marL="4320" indent="0" algn="l">
              <a:spcBef>
                <a:spcPts val="0"/>
              </a:spcBef>
              <a:buNone/>
              <a:tabLst/>
              <a:defRPr baseline="0">
                <a:solidFill>
                  <a:schemeClr val="bg2">
                    <a:lumMod val="75000"/>
                  </a:schemeClr>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5568001" y="1852084"/>
            <a:ext cx="6265412" cy="849939"/>
          </a:xfrm>
        </p:spPr>
        <p:txBody>
          <a:bodyPr anchor="b">
            <a:normAutofit/>
          </a:bodyPr>
          <a:lstStyle>
            <a:lvl1pPr>
              <a:defRPr sz="2933"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10252048" y="897171"/>
            <a:ext cx="1553701" cy="844549"/>
          </a:xfrm>
          <a:solidFill>
            <a:schemeClr val="bg1"/>
          </a:solidFill>
        </p:spPr>
        <p:txBody>
          <a:bodyPr/>
          <a:lstStyle>
            <a:lvl1pPr algn="ctr">
              <a:defRPr sz="1867"/>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329749" y="6169896"/>
            <a:ext cx="747175" cy="346923"/>
          </a:xfrm>
          <a:prstGeom prst="rect">
            <a:avLst/>
          </a:prstGeom>
        </p:spPr>
        <p:txBody>
          <a:bodyPr lIns="0" tIns="0" rIns="0" bIns="0" anchor="b"/>
          <a:lstStyle>
            <a:lvl1pPr>
              <a:defRPr sz="1067">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5568001" y="5375267"/>
            <a:ext cx="6265412" cy="794629"/>
          </a:xfrm>
          <a:prstGeom prst="rect">
            <a:avLst/>
          </a:prstGeom>
        </p:spPr>
        <p:txBody>
          <a:bodyPr lIns="0" tIns="0" rIns="0" bIns="0"/>
          <a:lstStyle>
            <a:lvl1pPr>
              <a:defRPr sz="1333">
                <a:solidFill>
                  <a:schemeClr val="accent4">
                    <a:lumMod val="75000"/>
                  </a:schemeClr>
                </a:solidFill>
              </a:defRPr>
            </a:lvl1pPr>
          </a:lstStyle>
          <a:p>
            <a:r>
              <a:rPr lang="en-GB"/>
              <a:t>LEDARNA | IPSOS 2017</a:t>
            </a:r>
            <a:endParaRPr lang="en-GB" dirty="0"/>
          </a:p>
        </p:txBody>
      </p:sp>
      <p:sp>
        <p:nvSpPr>
          <p:cNvPr id="21" name="TextBox 20"/>
          <p:cNvSpPr txBox="1"/>
          <p:nvPr userDrawn="1"/>
        </p:nvSpPr>
        <p:spPr>
          <a:xfrm>
            <a:off x="319512" y="6249103"/>
            <a:ext cx="409584" cy="317340"/>
          </a:xfrm>
          <a:prstGeom prst="rect">
            <a:avLst/>
          </a:prstGeom>
        </p:spPr>
        <p:txBody>
          <a:bodyPr vert="horz" wrap="none" lIns="0" tIns="0" rIns="0" bIns="0" rtlCol="0" anchor="b">
            <a:normAutofit/>
          </a:bodyPr>
          <a:lstStyle/>
          <a:p>
            <a:pPr>
              <a:lnSpc>
                <a:spcPct val="85000"/>
              </a:lnSpc>
              <a:spcBef>
                <a:spcPts val="272"/>
              </a:spcBef>
            </a:pPr>
            <a:fld id="{01990C03-C3A3-48FE-AF6D-3AE397C89625}" type="slidenum">
              <a:rPr lang="en-GB" sz="1333">
                <a:solidFill>
                  <a:schemeClr val="bg1"/>
                </a:solidFill>
              </a:rPr>
              <a:pPr>
                <a:lnSpc>
                  <a:spcPct val="85000"/>
                </a:lnSpc>
                <a:spcBef>
                  <a:spcPts val="272"/>
                </a:spcBef>
              </a:pPr>
              <a:t>‹#›</a:t>
            </a:fld>
            <a:endParaRPr lang="en-GB" sz="1333" dirty="0">
              <a:solidFill>
                <a:schemeClr val="bg1"/>
              </a:solidFill>
            </a:endParaRPr>
          </a:p>
        </p:txBody>
      </p:sp>
    </p:spTree>
    <p:extLst>
      <p:ext uri="{BB962C8B-B14F-4D97-AF65-F5344CB8AC3E}">
        <p14:creationId xmlns:p14="http://schemas.microsoft.com/office/powerpoint/2010/main" val="281496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ill2_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sp>
        <p:nvSpPr>
          <p:cNvPr id="10" name="TextBox 9"/>
          <p:cNvSpPr txBox="1"/>
          <p:nvPr userDrawn="1"/>
        </p:nvSpPr>
        <p:spPr>
          <a:xfrm>
            <a:off x="10850880" y="6400800"/>
            <a:ext cx="1036320" cy="276999"/>
          </a:xfrm>
          <a:prstGeom prst="rect">
            <a:avLst/>
          </a:prstGeom>
          <a:noFill/>
        </p:spPr>
        <p:txBody>
          <a:bodyPr wrap="square" rtlCol="0">
            <a:spAutoFit/>
          </a:bodyPr>
          <a:lstStyle/>
          <a:p>
            <a:pPr algn="r"/>
            <a:fld id="{F2BF7FD1-BF89-446C-8469-4A05B50F8000}" type="slidenum">
              <a:rPr lang="en-GB" sz="1200" smtClean="0">
                <a:solidFill>
                  <a:schemeClr val="bg1"/>
                </a:solidFill>
              </a:rPr>
              <a:pPr algn="r"/>
              <a:t>‹#›</a:t>
            </a:fld>
            <a:endParaRPr lang="en-GB" sz="1200" dirty="0">
              <a:solidFill>
                <a:schemeClr val="bg1"/>
              </a:solidFill>
            </a:endParaRPr>
          </a:p>
        </p:txBody>
      </p:sp>
      <p:sp>
        <p:nvSpPr>
          <p:cNvPr id="11" name="TextBox 10"/>
          <p:cNvSpPr txBox="1"/>
          <p:nvPr userDrawn="1"/>
        </p:nvSpPr>
        <p:spPr>
          <a:xfrm>
            <a:off x="376238" y="6482378"/>
            <a:ext cx="1036320" cy="246221"/>
          </a:xfrm>
          <a:prstGeom prst="rect">
            <a:avLst/>
          </a:prstGeom>
          <a:noFill/>
        </p:spPr>
        <p:txBody>
          <a:bodyPr wrap="square" rtlCol="0">
            <a:spAutoFit/>
          </a:bodyPr>
          <a:lstStyle/>
          <a:p>
            <a:pPr algn="l"/>
            <a:r>
              <a:rPr lang="en-GB" sz="1000" dirty="0">
                <a:solidFill>
                  <a:schemeClr val="bg1"/>
                </a:solidFill>
              </a:rPr>
              <a:t>260617</a:t>
            </a:r>
          </a:p>
        </p:txBody>
      </p:sp>
      <p:sp>
        <p:nvSpPr>
          <p:cNvPr id="12" name="TextBox 11"/>
          <p:cNvSpPr txBox="1"/>
          <p:nvPr userDrawn="1"/>
        </p:nvSpPr>
        <p:spPr>
          <a:xfrm>
            <a:off x="376238" y="0"/>
            <a:ext cx="22047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LEDARNA | IPSOS PUBLIC</a:t>
            </a:r>
            <a:r>
              <a:rPr lang="en-US" sz="1000" baseline="0" dirty="0">
                <a:solidFill>
                  <a:schemeClr val="bg1"/>
                </a:solidFill>
              </a:rPr>
              <a:t> AFFAIRS</a:t>
            </a:r>
            <a:endParaRPr lang="en-US" sz="1000" dirty="0">
              <a:solidFill>
                <a:schemeClr val="bg1"/>
              </a:solidFill>
            </a:endParaRPr>
          </a:p>
        </p:txBody>
      </p:sp>
    </p:spTree>
    <p:extLst>
      <p:ext uri="{BB962C8B-B14F-4D97-AF65-F5344CB8AC3E}">
        <p14:creationId xmlns:p14="http://schemas.microsoft.com/office/powerpoint/2010/main" val="405628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6518" y="533120"/>
            <a:ext cx="11403106" cy="5582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6518" y="1825625"/>
            <a:ext cx="1140310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6518" y="6356350"/>
            <a:ext cx="89647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39B5AB1D-911C-4322-821B-658B8F8D07B5}" type="datetime1">
              <a:rPr lang="en-US" smtClean="0"/>
              <a:t>6/26/2017</a:t>
            </a:fld>
            <a:endParaRPr lang="en-US"/>
          </a:p>
        </p:txBody>
      </p:sp>
      <p:sp>
        <p:nvSpPr>
          <p:cNvPr id="5" name="Footer Placeholder 4"/>
          <p:cNvSpPr>
            <a:spLocks noGrp="1"/>
          </p:cNvSpPr>
          <p:nvPr>
            <p:ph type="ftr" sz="quarter" idx="3"/>
          </p:nvPr>
        </p:nvSpPr>
        <p:spPr>
          <a:xfrm>
            <a:off x="376518" y="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LEDARNA | IPSOS 2017</a:t>
            </a:r>
            <a:endParaRPr lang="en-US" dirty="0"/>
          </a:p>
        </p:txBody>
      </p:sp>
      <p:sp>
        <p:nvSpPr>
          <p:cNvPr id="6" name="Slide Number Placeholder 5"/>
          <p:cNvSpPr>
            <a:spLocks noGrp="1"/>
          </p:cNvSpPr>
          <p:nvPr>
            <p:ph type="sldNum" sz="quarter" idx="4"/>
          </p:nvPr>
        </p:nvSpPr>
        <p:spPr>
          <a:xfrm>
            <a:off x="10623176" y="6356350"/>
            <a:ext cx="11564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B2FD3-5FC5-4610-8098-045C0B85DE90}" type="slidenum">
              <a:rPr lang="en-US" smtClean="0"/>
              <a:pPr/>
              <a:t>‹#›</a:t>
            </a:fld>
            <a:endParaRPr lang="en-US"/>
          </a:p>
        </p:txBody>
      </p:sp>
    </p:spTree>
    <p:extLst>
      <p:ext uri="{BB962C8B-B14F-4D97-AF65-F5344CB8AC3E}">
        <p14:creationId xmlns:p14="http://schemas.microsoft.com/office/powerpoint/2010/main" val="4150345606"/>
      </p:ext>
    </p:extLst>
  </p:cSld>
  <p:clrMap bg1="lt1" tx1="dk1" bg2="lt2" tx2="dk2" accent1="accent1" accent2="accent2" accent3="accent3" accent4="accent4" accent5="accent5" accent6="accent6" hlink="hlink" folHlink="folHlink"/>
  <p:sldLayoutIdLst>
    <p:sldLayoutId id="2147483861" r:id="rId1"/>
    <p:sldLayoutId id="2147483864" r:id="rId2"/>
    <p:sldLayoutId id="2147483865" r:id="rId3"/>
    <p:sldLayoutId id="2147483862" r:id="rId4"/>
    <p:sldLayoutId id="2147483709" r:id="rId5"/>
    <p:sldLayoutId id="2147483744" r:id="rId6"/>
    <p:sldLayoutId id="2147483863" r:id="rId7"/>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11.png"/><Relationship Id="rId7"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image" Target="../media/image10.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chart" Target="../charts/chart13.xml"/><Relationship Id="rId7" Type="http://schemas.openxmlformats.org/officeDocument/2006/relationships/chart" Target="../charts/chart17.xml"/><Relationship Id="rId12"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chart" Target="../charts/chart16.xml"/><Relationship Id="rId11" Type="http://schemas.openxmlformats.org/officeDocument/2006/relationships/image" Target="../media/image14.png"/><Relationship Id="rId5" Type="http://schemas.openxmlformats.org/officeDocument/2006/relationships/chart" Target="../charts/chart15.xml"/><Relationship Id="rId10" Type="http://schemas.openxmlformats.org/officeDocument/2006/relationships/chart" Target="../charts/chart19.xml"/><Relationship Id="rId4" Type="http://schemas.openxmlformats.org/officeDocument/2006/relationships/chart" Target="../charts/chart14.xm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74975" cy="2208991"/>
          </a:xfrm>
          <a:prstGeom prst="rect">
            <a:avLst/>
          </a:prstGeom>
        </p:spPr>
      </p:pic>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r="6433"/>
          <a:stretch/>
        </p:blipFill>
        <p:spPr>
          <a:xfrm>
            <a:off x="0" y="2208991"/>
            <a:ext cx="5874974" cy="2180166"/>
          </a:xfrm>
          <a:prstGeom prst="rect">
            <a:avLst/>
          </a:prstGeom>
        </p:spPr>
      </p:pic>
      <p:pic>
        <p:nvPicPr>
          <p:cNvPr id="26" name="Picture 25"/>
          <p:cNvPicPr>
            <a:picLocks noChangeAspect="1"/>
          </p:cNvPicPr>
          <p:nvPr/>
        </p:nvPicPr>
        <p:blipFill rotWithShape="1">
          <a:blip r:embed="rId5"/>
          <a:srcRect l="27037" t="35291" r="27037" b="33423"/>
          <a:stretch/>
        </p:blipFill>
        <p:spPr>
          <a:xfrm>
            <a:off x="-1" y="4389157"/>
            <a:ext cx="5874975" cy="2501355"/>
          </a:xfrm>
          <a:prstGeom prst="rect">
            <a:avLst/>
          </a:prstGeom>
        </p:spPr>
      </p:pic>
      <p:sp>
        <p:nvSpPr>
          <p:cNvPr id="21" name="Title 19"/>
          <p:cNvSpPr>
            <a:spLocks noGrp="1"/>
          </p:cNvSpPr>
          <p:nvPr>
            <p:ph type="ctrTitle"/>
          </p:nvPr>
        </p:nvSpPr>
        <p:spPr>
          <a:xfrm>
            <a:off x="2145478" y="1310640"/>
            <a:ext cx="5037200" cy="1706277"/>
          </a:xfrm>
          <a:solidFill>
            <a:schemeClr val="tx2">
              <a:alpha val="70000"/>
            </a:schemeClr>
          </a:solidFill>
        </p:spPr>
        <p:txBody>
          <a:bodyPr>
            <a:normAutofit/>
          </a:bodyPr>
          <a:lstStyle/>
          <a:p>
            <a:r>
              <a:rPr lang="en-GB" sz="2800" dirty="0">
                <a:solidFill>
                  <a:schemeClr val="bg1"/>
                </a:solidFill>
              </a:rPr>
              <a:t>Scandinavian leadership</a:t>
            </a:r>
            <a:br>
              <a:rPr sz="2800" dirty="0">
                <a:solidFill>
                  <a:schemeClr val="bg1"/>
                </a:solidFill>
              </a:rPr>
            </a:br>
            <a:r>
              <a:rPr lang="en-GB" sz="2800" b="0" dirty="0">
                <a:solidFill>
                  <a:schemeClr val="bg1"/>
                </a:solidFill>
              </a:rPr>
              <a:t>A survey of leaders/managers in </a:t>
            </a:r>
            <a:br>
              <a:rPr sz="2800" dirty="0">
                <a:solidFill>
                  <a:schemeClr val="bg1"/>
                </a:solidFill>
              </a:rPr>
            </a:br>
            <a:r>
              <a:rPr lang="en-GB" sz="2800" b="0" dirty="0">
                <a:solidFill>
                  <a:schemeClr val="bg1"/>
                </a:solidFill>
              </a:rPr>
              <a:t>Denmark, Norway and Sweden </a:t>
            </a:r>
          </a:p>
        </p:txBody>
      </p:sp>
      <p:sp>
        <p:nvSpPr>
          <p:cNvPr id="22" name="Subtitle 4"/>
          <p:cNvSpPr txBox="1">
            <a:spLocks/>
          </p:cNvSpPr>
          <p:nvPr/>
        </p:nvSpPr>
        <p:spPr>
          <a:xfrm>
            <a:off x="4991054" y="2837454"/>
            <a:ext cx="2523248" cy="1126683"/>
          </a:xfrm>
          <a:prstGeom prst="rect">
            <a:avLst/>
          </a:prstGeom>
          <a:solidFill>
            <a:schemeClr val="accent5">
              <a:alpha val="80000"/>
            </a:schemeClr>
          </a:solidFill>
        </p:spPr>
        <p:txBody>
          <a:bodyPr vert="horz" lIns="144000" tIns="0" rIns="0" bIns="0" rtlCol="0" anchor="ctr">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bg2">
                    <a:lumMod val="75000"/>
                  </a:schemeClr>
                </a:solidFill>
                <a:latin typeface="+mn-lt"/>
                <a:ea typeface="+mn-ea"/>
                <a:cs typeface="+mn-cs"/>
              </a:defRPr>
            </a:lvl1pPr>
            <a:lvl2pPr marL="3240" indent="0" algn="l" defTabSz="924282" rtl="0" eaLnBrk="1" latinLnBrk="0" hangingPunct="1">
              <a:lnSpc>
                <a:spcPct val="100000"/>
              </a:lnSpc>
              <a:spcBef>
                <a:spcPts val="0"/>
              </a:spcBef>
              <a:spcAft>
                <a:spcPts val="300"/>
              </a:spcAft>
              <a:buFont typeface="Arial" panose="020B0604020202020204" pitchFamily="34" charset="0"/>
              <a:buNone/>
              <a:tabLst/>
              <a:defRPr sz="1200" kern="1200" baseline="0">
                <a:solidFill>
                  <a:schemeClr val="bg2">
                    <a:lumMod val="75000"/>
                  </a:schemeClr>
                </a:solidFill>
                <a:latin typeface="+mn-lt"/>
                <a:ea typeface="+mn-ea"/>
                <a:cs typeface="+mn-cs"/>
              </a:defRPr>
            </a:lvl2pPr>
            <a:lvl3pPr marL="924282" indent="0" algn="ctr"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tint val="75000"/>
                  </a:schemeClr>
                </a:solidFill>
                <a:latin typeface="+mn-lt"/>
                <a:ea typeface="+mn-ea"/>
                <a:cs typeface="+mn-cs"/>
              </a:defRPr>
            </a:lvl3pPr>
            <a:lvl4pPr marL="1386422" indent="0" algn="ctr"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tint val="75000"/>
                  </a:schemeClr>
                </a:solidFill>
                <a:latin typeface="+mn-lt"/>
                <a:ea typeface="+mn-ea"/>
                <a:cs typeface="+mn-cs"/>
              </a:defRPr>
            </a:lvl4pPr>
            <a:lvl5pPr marL="1848564" indent="0" algn="ctr" defTabSz="924282" rtl="0" eaLnBrk="1" latinLnBrk="0" hangingPunct="1">
              <a:lnSpc>
                <a:spcPct val="100000"/>
              </a:lnSpc>
              <a:spcBef>
                <a:spcPts val="300"/>
              </a:spcBef>
              <a:spcAft>
                <a:spcPts val="300"/>
              </a:spcAft>
              <a:buSzPct val="85000"/>
              <a:buFont typeface="Arial" panose="020B0604020202020204" pitchFamily="34" charset="0"/>
              <a:buNone/>
              <a:defRPr sz="1200" kern="1200">
                <a:solidFill>
                  <a:schemeClr val="tx1">
                    <a:tint val="75000"/>
                  </a:schemeClr>
                </a:solidFill>
                <a:latin typeface="+mn-lt"/>
                <a:ea typeface="+mn-ea"/>
                <a:cs typeface="+mn-cs"/>
              </a:defRPr>
            </a:lvl5pPr>
            <a:lvl6pPr marL="2310704"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7284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3498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97126" indent="0" algn="ctr" defTabSz="924282"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1232345"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GB" sz="1200" b="0" i="0" u="none" strike="noStrike" kern="1200" cap="all" spc="0" normalizeH="0" baseline="0" noProof="0" dirty="0">
                <a:ln>
                  <a:noFill/>
                </a:ln>
                <a:solidFill>
                  <a:schemeClr val="bg1"/>
                </a:solidFill>
                <a:effectLst/>
                <a:uLnTx/>
                <a:uFillTx/>
              </a:rPr>
              <a:t>For LEDARNA: Ebba Öhlund</a:t>
            </a:r>
          </a:p>
          <a:p>
            <a:pPr marL="0" marR="0" lvl="0" indent="0" algn="l" defTabSz="1232345" rtl="0" eaLnBrk="1" fontAlgn="auto" latinLnBrk="0" hangingPunct="1">
              <a:lnSpc>
                <a:spcPct val="100000"/>
              </a:lnSpc>
              <a:spcBef>
                <a:spcPts val="400"/>
              </a:spcBef>
              <a:spcAft>
                <a:spcPts val="400"/>
              </a:spcAft>
              <a:buClrTx/>
              <a:buSzTx/>
              <a:buFont typeface="Arial" panose="020B0604020202020204" pitchFamily="34" charset="0"/>
              <a:buNone/>
              <a:tabLst/>
              <a:defRPr/>
            </a:pPr>
            <a:r>
              <a:rPr kumimoji="0" lang="en-GB" sz="1200" b="0" i="0" u="none" strike="noStrike" kern="1200" cap="all" spc="0" normalizeH="0" baseline="0" noProof="0" dirty="0">
                <a:ln>
                  <a:noFill/>
                </a:ln>
                <a:solidFill>
                  <a:schemeClr val="bg1"/>
                </a:solidFill>
                <a:effectLst/>
                <a:uLnTx/>
                <a:uFillTx/>
              </a:rPr>
              <a:t>For IPSOS: Sofia Zere</a:t>
            </a:r>
          </a:p>
          <a:p>
            <a:pPr marL="0" marR="0" lvl="0" indent="0" algn="l" defTabSz="1232345"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GB" sz="1200" dirty="0">
                <a:solidFill>
                  <a:schemeClr val="bg1"/>
                </a:solidFill>
              </a:rPr>
              <a:t>26</a:t>
            </a:r>
            <a:r>
              <a:rPr kumimoji="0" lang="en-GB" sz="1200" b="0" i="0" u="none" strike="noStrike" kern="1200" cap="all" spc="0" normalizeH="0" baseline="0" noProof="0" dirty="0">
                <a:ln>
                  <a:noFill/>
                </a:ln>
                <a:solidFill>
                  <a:schemeClr val="bg1"/>
                </a:solidFill>
                <a:effectLst/>
                <a:uLnTx/>
                <a:uFillTx/>
              </a:rPr>
              <a:t>/06/16</a:t>
            </a:r>
          </a:p>
        </p:txBody>
      </p:sp>
      <p:pic>
        <p:nvPicPr>
          <p:cNvPr id="4" name="Bildobjekt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5266" y="802338"/>
            <a:ext cx="3030027" cy="749572"/>
          </a:xfrm>
          <a:prstGeom prst="rect">
            <a:avLst/>
          </a:prstGeom>
        </p:spPr>
      </p:pic>
      <p:pic>
        <p:nvPicPr>
          <p:cNvPr id="6" name="Bildobjekt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15266" y="2837454"/>
            <a:ext cx="2321265" cy="760679"/>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5266" y="5246115"/>
            <a:ext cx="1905000" cy="635000"/>
          </a:xfrm>
          <a:prstGeom prst="rect">
            <a:avLst/>
          </a:prstGeom>
        </p:spPr>
      </p:pic>
      <p:sp>
        <p:nvSpPr>
          <p:cNvPr id="9" name="Slide Number Placeholder 8"/>
          <p:cNvSpPr>
            <a:spLocks noGrp="1"/>
          </p:cNvSpPr>
          <p:nvPr>
            <p:ph type="sldNum" sz="quarter" idx="12"/>
          </p:nvPr>
        </p:nvSpPr>
        <p:spPr/>
        <p:txBody>
          <a:bodyPr/>
          <a:lstStyle/>
          <a:p>
            <a:fld id="{7F034911-0302-4AAB-AEF0-815419E29289}" type="slidenum">
              <a:rPr lang="en-US" smtClean="0"/>
              <a:pPr/>
              <a:t>1</a:t>
            </a:fld>
            <a:endParaRPr lang="en-US"/>
          </a:p>
        </p:txBody>
      </p:sp>
    </p:spTree>
    <p:extLst>
      <p:ext uri="{BB962C8B-B14F-4D97-AF65-F5344CB8AC3E}">
        <p14:creationId xmlns:p14="http://schemas.microsoft.com/office/powerpoint/2010/main" val="791433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2000" dirty="0"/>
              <a:t>A larger amount of involvement and influence in and on decision-making</a:t>
            </a:r>
            <a:br>
              <a:rPr lang="en-GB" sz="2000" dirty="0"/>
            </a:br>
            <a:r>
              <a:rPr lang="en-GB" sz="2000" dirty="0"/>
              <a:t>processes is of benefit to the employees and is a feature typical of all types of Scandinavian leadership</a:t>
            </a:r>
          </a:p>
        </p:txBody>
      </p:sp>
      <p:sp>
        <p:nvSpPr>
          <p:cNvPr id="9" name="Text Placeholder 8"/>
          <p:cNvSpPr>
            <a:spLocks noGrp="1"/>
          </p:cNvSpPr>
          <p:nvPr>
            <p:ph type="body" sz="quarter" idx="4294967295"/>
          </p:nvPr>
        </p:nvSpPr>
        <p:spPr>
          <a:xfrm>
            <a:off x="1290320" y="6479685"/>
            <a:ext cx="8956675" cy="297036"/>
          </a:xfrm>
        </p:spPr>
        <p:txBody>
          <a:bodyPr>
            <a:normAutofit/>
          </a:bodyPr>
          <a:lstStyle/>
          <a:p>
            <a:pPr>
              <a:lnSpc>
                <a:spcPct val="100000"/>
              </a:lnSpc>
            </a:pPr>
            <a:r>
              <a:rPr lang="en-GB" sz="1000" dirty="0">
                <a:solidFill>
                  <a:schemeClr val="bg1"/>
                </a:solidFill>
              </a:rPr>
              <a:t>F2. What are the </a:t>
            </a:r>
            <a:r>
              <a:rPr lang="en-GB" sz="1000" u="sng" dirty="0">
                <a:solidFill>
                  <a:schemeClr val="bg1"/>
                </a:solidFill>
              </a:rPr>
              <a:t>benefits</a:t>
            </a:r>
            <a:r>
              <a:rPr lang="en-GB" sz="1000" dirty="0">
                <a:solidFill>
                  <a:schemeClr val="bg1"/>
                </a:solidFill>
              </a:rPr>
              <a:t> of Danish/Norwegian/Swedish leadership? A) From the employees’ perspective Base: Denmark 565, Norway 584, Sweden 410</a:t>
            </a:r>
          </a:p>
        </p:txBody>
      </p:sp>
      <p:pic>
        <p:nvPicPr>
          <p:cNvPr id="13"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7065" y="0"/>
            <a:ext cx="864935" cy="654391"/>
          </a:xfrm>
          <a:prstGeom prst="rect">
            <a:avLst/>
          </a:prstGeom>
        </p:spPr>
      </p:pic>
      <p:sp>
        <p:nvSpPr>
          <p:cNvPr id="3" name="Rectangle 2"/>
          <p:cNvSpPr/>
          <p:nvPr/>
        </p:nvSpPr>
        <p:spPr>
          <a:xfrm>
            <a:off x="0" y="1399382"/>
            <a:ext cx="12192000" cy="1343436"/>
          </a:xfrm>
          <a:prstGeom prst="rect">
            <a:avLst/>
          </a:prstGeom>
          <a:solidFill>
            <a:schemeClr val="accent1"/>
          </a:solidFill>
        </p:spPr>
        <p:txBody>
          <a:bodyPr wrap="square" lIns="1440000" rIns="1440000" anchor="ctr">
            <a:noAutofit/>
          </a:bodyPr>
          <a:lstStyle/>
          <a:p>
            <a:r>
              <a:rPr lang="en-GB" sz="1400" dirty="0">
                <a:solidFill>
                  <a:schemeClr val="bg1"/>
                </a:solidFill>
              </a:rPr>
              <a:t>Danish leadership is characterised by employee influence, as well as a high level of involvement in the decision-making process. Danish employees get to make their voice heard, which is made possible by 'flat' organisations in which there is little distance between leader and employee and by relationships built on trust and openness. Development, freedom with responsibility and independence are key factors, and regarded as being typical of Danish leadership. </a:t>
            </a:r>
          </a:p>
        </p:txBody>
      </p:sp>
      <p:sp>
        <p:nvSpPr>
          <p:cNvPr id="15" name="TextBox 14"/>
          <p:cNvSpPr txBox="1"/>
          <p:nvPr/>
        </p:nvSpPr>
        <p:spPr>
          <a:xfrm>
            <a:off x="6759774" y="3107224"/>
            <a:ext cx="4715050" cy="430887"/>
          </a:xfrm>
          <a:prstGeom prst="rect">
            <a:avLst/>
          </a:prstGeom>
        </p:spPr>
        <p:txBody>
          <a:bodyPr vert="horz" wrap="square" lIns="0" tIns="0" rIns="0" bIns="0" rtlCol="0">
            <a:spAutoFit/>
          </a:bodyPr>
          <a:lstStyle/>
          <a:p>
            <a:pPr marL="4763"/>
            <a:r>
              <a:rPr lang="en-GB" sz="1400" i="1" dirty="0"/>
              <a:t>“Large degree of</a:t>
            </a:r>
            <a:r>
              <a:rPr lang="en-GB" sz="1400" dirty="0"/>
              <a:t> </a:t>
            </a:r>
            <a:r>
              <a:rPr lang="en-GB" sz="1400" i="1" dirty="0"/>
              <a:t>freedom of method</a:t>
            </a:r>
            <a:r>
              <a:rPr lang="en-GB" sz="1400" dirty="0"/>
              <a:t> </a:t>
            </a:r>
            <a:r>
              <a:rPr lang="en-GB" sz="1400" i="1" dirty="0"/>
              <a:t>and the</a:t>
            </a:r>
            <a:r>
              <a:rPr lang="en-GB" sz="1400" dirty="0"/>
              <a:t> </a:t>
            </a:r>
            <a:r>
              <a:rPr lang="en-GB" sz="1400" i="1" dirty="0"/>
              <a:t>opportunity to influence your own situation at work”</a:t>
            </a:r>
          </a:p>
        </p:txBody>
      </p:sp>
      <p:sp>
        <p:nvSpPr>
          <p:cNvPr id="16" name="TextBox 15"/>
          <p:cNvSpPr txBox="1"/>
          <p:nvPr/>
        </p:nvSpPr>
        <p:spPr>
          <a:xfrm>
            <a:off x="6749841" y="4736364"/>
            <a:ext cx="4557357" cy="215444"/>
          </a:xfrm>
          <a:prstGeom prst="rect">
            <a:avLst/>
          </a:prstGeom>
        </p:spPr>
        <p:txBody>
          <a:bodyPr vert="horz" wrap="square" lIns="0" tIns="0" rIns="0" bIns="0" rtlCol="0">
            <a:spAutoFit/>
          </a:bodyPr>
          <a:lstStyle/>
          <a:p>
            <a:pPr marL="4763"/>
            <a:r>
              <a:rPr lang="en-GB" sz="1400" i="1" dirty="0"/>
              <a:t>“Co-determination/influence  Freedom with responsibility”</a:t>
            </a:r>
          </a:p>
        </p:txBody>
      </p:sp>
      <p:sp>
        <p:nvSpPr>
          <p:cNvPr id="17" name="TextBox 16"/>
          <p:cNvSpPr txBox="1"/>
          <p:nvPr/>
        </p:nvSpPr>
        <p:spPr>
          <a:xfrm>
            <a:off x="6749841" y="3782718"/>
            <a:ext cx="4923999" cy="646331"/>
          </a:xfrm>
          <a:prstGeom prst="rect">
            <a:avLst/>
          </a:prstGeom>
        </p:spPr>
        <p:txBody>
          <a:bodyPr vert="horz" wrap="square" lIns="0" tIns="0" rIns="0" bIns="0" rtlCol="0">
            <a:spAutoFit/>
          </a:bodyPr>
          <a:lstStyle/>
          <a:p>
            <a:pPr marL="4763"/>
            <a:r>
              <a:rPr lang="en-GB" sz="1400" i="1" dirty="0"/>
              <a:t>“Large freedom with responsibility, the flat hierarchy of the organisation means that contact with senior management is easy and that day-to-day working is a very dynamic experience.”</a:t>
            </a:r>
          </a:p>
        </p:txBody>
      </p:sp>
      <p:sp>
        <p:nvSpPr>
          <p:cNvPr id="18" name="TextBox 17"/>
          <p:cNvSpPr txBox="1"/>
          <p:nvPr/>
        </p:nvSpPr>
        <p:spPr>
          <a:xfrm>
            <a:off x="6759774" y="5242691"/>
            <a:ext cx="4567291" cy="430887"/>
          </a:xfrm>
          <a:prstGeom prst="rect">
            <a:avLst/>
          </a:prstGeom>
        </p:spPr>
        <p:txBody>
          <a:bodyPr vert="horz" wrap="square" lIns="0" tIns="0" rIns="0" bIns="0" rtlCol="0">
            <a:spAutoFit/>
          </a:bodyPr>
          <a:lstStyle/>
          <a:p>
            <a:pPr marL="4763"/>
            <a:r>
              <a:rPr lang="en-GB" sz="1400" i="1" dirty="0"/>
              <a:t>“Independent employees who take care of tasks themselves and use the manager as their coach, should challenges arise.”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742817"/>
            <a:ext cx="5874975" cy="2208991"/>
          </a:xfrm>
          <a:prstGeom prst="rect">
            <a:avLst/>
          </a:prstGeom>
        </p:spPr>
      </p:pic>
    </p:spTree>
    <p:extLst>
      <p:ext uri="{BB962C8B-B14F-4D97-AF65-F5344CB8AC3E}">
        <p14:creationId xmlns:p14="http://schemas.microsoft.com/office/powerpoint/2010/main" val="311978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000" dirty="0"/>
              <a:t>A larger amount of involvement and influence in and on decision-making</a:t>
            </a:r>
            <a:br>
              <a:rPr lang="en-GB" sz="2000" dirty="0"/>
            </a:br>
            <a:r>
              <a:rPr lang="en-GB" sz="2000" dirty="0"/>
              <a:t>processes is of benefit to the employees and is a feature typical of all types of Scandinavian leadership</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7516" y="0"/>
            <a:ext cx="904484" cy="658012"/>
          </a:xfrm>
          <a:prstGeom prst="rect">
            <a:avLst/>
          </a:prstGeom>
        </p:spPr>
      </p:pic>
      <p:sp>
        <p:nvSpPr>
          <p:cNvPr id="19" name="TextBox 18"/>
          <p:cNvSpPr txBox="1"/>
          <p:nvPr/>
        </p:nvSpPr>
        <p:spPr>
          <a:xfrm>
            <a:off x="6868161" y="3710812"/>
            <a:ext cx="4911463" cy="430887"/>
          </a:xfrm>
          <a:prstGeom prst="rect">
            <a:avLst/>
          </a:prstGeom>
        </p:spPr>
        <p:txBody>
          <a:bodyPr vert="horz" wrap="square" lIns="0" tIns="0" rIns="0" bIns="0" rtlCol="0">
            <a:spAutoFit/>
          </a:bodyPr>
          <a:lstStyle/>
          <a:p>
            <a:r>
              <a:rPr lang="en-GB" sz="1400" i="1" dirty="0"/>
              <a:t>“Openness. Employees can critique and provided constructive input without this having negative consequences.”</a:t>
            </a:r>
          </a:p>
        </p:txBody>
      </p:sp>
      <p:sp>
        <p:nvSpPr>
          <p:cNvPr id="20" name="TextBox 19"/>
          <p:cNvSpPr txBox="1"/>
          <p:nvPr/>
        </p:nvSpPr>
        <p:spPr>
          <a:xfrm>
            <a:off x="376518" y="5121608"/>
            <a:ext cx="5902362" cy="861774"/>
          </a:xfrm>
          <a:prstGeom prst="rect">
            <a:avLst/>
          </a:prstGeom>
        </p:spPr>
        <p:txBody>
          <a:bodyPr vert="horz" wrap="square" lIns="0" tIns="0" rIns="0" bIns="0" rtlCol="0">
            <a:spAutoFit/>
          </a:bodyPr>
          <a:lstStyle/>
          <a:p>
            <a:r>
              <a:rPr lang="en-GB" sz="1400" i="1" dirty="0"/>
              <a:t>“People are seen and heard to a greater extent, and contribute to matters that are important for their own professional practice. Norwegian leadership provides better conditions for collaboration, loyalty and solidarity. People have a greater degree of influence.”</a:t>
            </a:r>
          </a:p>
        </p:txBody>
      </p:sp>
      <p:sp>
        <p:nvSpPr>
          <p:cNvPr id="23" name="Rectangle 22"/>
          <p:cNvSpPr/>
          <p:nvPr/>
        </p:nvSpPr>
        <p:spPr>
          <a:xfrm>
            <a:off x="6868161" y="3084114"/>
            <a:ext cx="5019039" cy="307777"/>
          </a:xfrm>
          <a:prstGeom prst="rect">
            <a:avLst/>
          </a:prstGeom>
        </p:spPr>
        <p:txBody>
          <a:bodyPr wrap="square" lIns="0">
            <a:spAutoFit/>
          </a:bodyPr>
          <a:lstStyle/>
          <a:p>
            <a:r>
              <a:rPr lang="en-GB" sz="1400" i="1" dirty="0"/>
              <a:t>“Freedom with responsibility, inclusion and co-determination”</a:t>
            </a:r>
          </a:p>
        </p:txBody>
      </p:sp>
      <p:sp>
        <p:nvSpPr>
          <p:cNvPr id="25" name="Rectangle 24"/>
          <p:cNvSpPr/>
          <p:nvPr/>
        </p:nvSpPr>
        <p:spPr>
          <a:xfrm>
            <a:off x="6868161" y="5116295"/>
            <a:ext cx="5019039" cy="523220"/>
          </a:xfrm>
          <a:prstGeom prst="rect">
            <a:avLst/>
          </a:prstGeom>
        </p:spPr>
        <p:txBody>
          <a:bodyPr wrap="square">
            <a:spAutoFit/>
          </a:bodyPr>
          <a:lstStyle/>
          <a:p>
            <a:r>
              <a:rPr lang="en-GB" sz="1400" i="1" dirty="0"/>
              <a:t>“High level of co-determination, not so much hierarchy, able to think for yourself and make decisions.”</a:t>
            </a:r>
          </a:p>
        </p:txBody>
      </p:sp>
      <p:sp>
        <p:nvSpPr>
          <p:cNvPr id="33" name="TextBox 32"/>
          <p:cNvSpPr txBox="1"/>
          <p:nvPr/>
        </p:nvSpPr>
        <p:spPr>
          <a:xfrm>
            <a:off x="6868161" y="4359885"/>
            <a:ext cx="5090159" cy="430887"/>
          </a:xfrm>
          <a:prstGeom prst="rect">
            <a:avLst/>
          </a:prstGeom>
        </p:spPr>
        <p:txBody>
          <a:bodyPr vert="horz" wrap="square" lIns="0" tIns="0" rIns="0" bIns="0" rtlCol="0">
            <a:spAutoFit/>
          </a:bodyPr>
          <a:lstStyle/>
          <a:p>
            <a:r>
              <a:rPr lang="en-GB" sz="1400" i="1" dirty="0"/>
              <a:t>“You are allowed to make mistakes.  You include the employees in the development processes  Trust and responsibility are interrelated.”</a:t>
            </a:r>
          </a:p>
        </p:txBody>
      </p:sp>
      <p:sp>
        <p:nvSpPr>
          <p:cNvPr id="26" name="Rectangle 25"/>
          <p:cNvSpPr/>
          <p:nvPr/>
        </p:nvSpPr>
        <p:spPr>
          <a:xfrm>
            <a:off x="0" y="1399382"/>
            <a:ext cx="12192000" cy="1343436"/>
          </a:xfrm>
          <a:prstGeom prst="rect">
            <a:avLst/>
          </a:prstGeom>
          <a:solidFill>
            <a:schemeClr val="accent2"/>
          </a:solidFill>
        </p:spPr>
        <p:txBody>
          <a:bodyPr wrap="square" lIns="1440000" rIns="1440000" anchor="ctr">
            <a:noAutofit/>
          </a:bodyPr>
          <a:lstStyle/>
          <a:p>
            <a:r>
              <a:rPr lang="en-GB" sz="1400" dirty="0">
                <a:solidFill>
                  <a:schemeClr val="bg1"/>
                </a:solidFill>
              </a:rPr>
              <a:t>Norwegian leadership is typified by a high level of employee involvement in decision-making processes and freedom with responsibility. Creating a good working environment and employee dedication are important. Being seen and heard and being able to influence their own situation at work are important if employees are to feel they have job satisfaction and a sense of togetherness with their colleagues. Empathy, democracy and a short distance between leader and employee are also typical features of Norwegian leadership. </a:t>
            </a:r>
          </a:p>
        </p:txBody>
      </p:sp>
      <p:sp>
        <p:nvSpPr>
          <p:cNvPr id="27" name="Text Placeholder 8"/>
          <p:cNvSpPr txBox="1">
            <a:spLocks/>
          </p:cNvSpPr>
          <p:nvPr/>
        </p:nvSpPr>
        <p:spPr>
          <a:xfrm>
            <a:off x="1290320" y="6479685"/>
            <a:ext cx="8956675" cy="2970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000" dirty="0">
                <a:solidFill>
                  <a:schemeClr val="bg1"/>
                </a:solidFill>
              </a:rPr>
              <a:t>F2. What are the </a:t>
            </a:r>
            <a:r>
              <a:rPr lang="en-GB" sz="1000" u="sng" dirty="0">
                <a:solidFill>
                  <a:schemeClr val="bg1"/>
                </a:solidFill>
              </a:rPr>
              <a:t>benefits</a:t>
            </a:r>
            <a:r>
              <a:rPr lang="en-GB" sz="1000" dirty="0">
                <a:solidFill>
                  <a:schemeClr val="bg1"/>
                </a:solidFill>
              </a:rPr>
              <a:t> of Danish/Norwegian/Swedish leadership? A) From the employees’ perspective Base: Denmark 565, Norway 584, Sweden 410</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39972"/>
            <a:ext cx="6278880" cy="2180166"/>
          </a:xfrm>
          <a:prstGeom prst="rect">
            <a:avLst/>
          </a:prstGeom>
        </p:spPr>
      </p:pic>
    </p:spTree>
    <p:extLst>
      <p:ext uri="{BB962C8B-B14F-4D97-AF65-F5344CB8AC3E}">
        <p14:creationId xmlns:p14="http://schemas.microsoft.com/office/powerpoint/2010/main" val="137639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2000" dirty="0"/>
              <a:t>A larger amount of involvement and influence in and on decision-making</a:t>
            </a:r>
            <a:br>
              <a:rPr lang="en-GB" sz="2000" dirty="0"/>
            </a:br>
            <a:r>
              <a:rPr lang="en-GB" sz="2000" dirty="0"/>
              <a:t>processes is of benefit to the employees and is a feature typical of all types of Scandinavian leadership</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14091"/>
          <a:stretch/>
        </p:blipFill>
        <p:spPr>
          <a:xfrm>
            <a:off x="11299380" y="0"/>
            <a:ext cx="892620" cy="649395"/>
          </a:xfrm>
          <a:prstGeom prst="rect">
            <a:avLst/>
          </a:prstGeom>
        </p:spPr>
      </p:pic>
      <p:sp>
        <p:nvSpPr>
          <p:cNvPr id="28" name="Rectangle 27"/>
          <p:cNvSpPr/>
          <p:nvPr/>
        </p:nvSpPr>
        <p:spPr>
          <a:xfrm>
            <a:off x="5574194" y="3837493"/>
            <a:ext cx="5805006" cy="738664"/>
          </a:xfrm>
          <a:prstGeom prst="rect">
            <a:avLst/>
          </a:prstGeom>
        </p:spPr>
        <p:txBody>
          <a:bodyPr wrap="square">
            <a:spAutoFit/>
          </a:bodyPr>
          <a:lstStyle/>
          <a:p>
            <a:r>
              <a:rPr lang="en-GB" sz="1400" i="1" dirty="0"/>
              <a:t>“Able to feel important because they get to be involved in the decision-making process to a certain extent. Responsibilities and powers are clear thanks to the clear structure.”</a:t>
            </a:r>
          </a:p>
        </p:txBody>
      </p:sp>
      <p:sp>
        <p:nvSpPr>
          <p:cNvPr id="30" name="Rectangle 29"/>
          <p:cNvSpPr/>
          <p:nvPr/>
        </p:nvSpPr>
        <p:spPr>
          <a:xfrm>
            <a:off x="5574194" y="4646346"/>
            <a:ext cx="6205430" cy="523220"/>
          </a:xfrm>
          <a:prstGeom prst="rect">
            <a:avLst/>
          </a:prstGeom>
        </p:spPr>
        <p:txBody>
          <a:bodyPr wrap="square">
            <a:spAutoFit/>
          </a:bodyPr>
          <a:lstStyle/>
          <a:p>
            <a:r>
              <a:rPr lang="en-GB" sz="1400" i="1" dirty="0"/>
              <a:t>“More pleasant and personal. Employees get to assume a lot of responsibility and be involved in decisions. A lot of coaching, which improves self-confidence.”</a:t>
            </a:r>
          </a:p>
        </p:txBody>
      </p:sp>
      <p:sp>
        <p:nvSpPr>
          <p:cNvPr id="31" name="Rectangle 30"/>
          <p:cNvSpPr/>
          <p:nvPr/>
        </p:nvSpPr>
        <p:spPr>
          <a:xfrm>
            <a:off x="5574194" y="5363056"/>
            <a:ext cx="4722150" cy="523220"/>
          </a:xfrm>
          <a:prstGeom prst="rect">
            <a:avLst/>
          </a:prstGeom>
        </p:spPr>
        <p:txBody>
          <a:bodyPr wrap="square">
            <a:spAutoFit/>
          </a:bodyPr>
          <a:lstStyle/>
          <a:p>
            <a:r>
              <a:rPr lang="en-GB" sz="1400" i="1" dirty="0"/>
              <a:t>“The openness and perceptiveness makes employees feel seen and are then more motivated.”</a:t>
            </a:r>
          </a:p>
        </p:txBody>
      </p:sp>
      <p:sp>
        <p:nvSpPr>
          <p:cNvPr id="32" name="Rectangle 31"/>
          <p:cNvSpPr/>
          <p:nvPr/>
        </p:nvSpPr>
        <p:spPr>
          <a:xfrm>
            <a:off x="5574194" y="3163693"/>
            <a:ext cx="5328294" cy="523220"/>
          </a:xfrm>
          <a:prstGeom prst="rect">
            <a:avLst/>
          </a:prstGeom>
        </p:spPr>
        <p:txBody>
          <a:bodyPr wrap="square">
            <a:spAutoFit/>
          </a:bodyPr>
          <a:lstStyle/>
          <a:p>
            <a:r>
              <a:rPr lang="en-GB" sz="1400" i="1" dirty="0"/>
              <a:t>“Everyone has a chance to have some influence. People feel they are seen and feel appreciated.”</a:t>
            </a:r>
          </a:p>
        </p:txBody>
      </p:sp>
      <p:pic>
        <p:nvPicPr>
          <p:cNvPr id="2" name="Picture 1"/>
          <p:cNvPicPr>
            <a:picLocks noChangeAspect="1"/>
          </p:cNvPicPr>
          <p:nvPr/>
        </p:nvPicPr>
        <p:blipFill rotWithShape="1">
          <a:blip r:embed="rId4"/>
          <a:srcRect l="26481" t="22840" r="27593" b="21038"/>
          <a:stretch/>
        </p:blipFill>
        <p:spPr>
          <a:xfrm>
            <a:off x="0" y="2389365"/>
            <a:ext cx="5039360" cy="3848876"/>
          </a:xfrm>
          <a:prstGeom prst="rect">
            <a:avLst/>
          </a:prstGeom>
        </p:spPr>
      </p:pic>
      <p:sp>
        <p:nvSpPr>
          <p:cNvPr id="26" name="Rectangle 25"/>
          <p:cNvSpPr/>
          <p:nvPr/>
        </p:nvSpPr>
        <p:spPr>
          <a:xfrm>
            <a:off x="0" y="1399382"/>
            <a:ext cx="12192000" cy="1343436"/>
          </a:xfrm>
          <a:prstGeom prst="rect">
            <a:avLst/>
          </a:prstGeom>
          <a:solidFill>
            <a:schemeClr val="accent3"/>
          </a:solidFill>
        </p:spPr>
        <p:txBody>
          <a:bodyPr wrap="square" lIns="1440000" rIns="1440000" anchor="ctr">
            <a:noAutofit/>
          </a:bodyPr>
          <a:lstStyle/>
          <a:p>
            <a:r>
              <a:rPr lang="en-GB" sz="1400" dirty="0">
                <a:solidFill>
                  <a:schemeClr val="bg1"/>
                </a:solidFill>
              </a:rPr>
              <a:t>Swedish leadership gives employees a large amount of freedom with responsibility. Feeling seen and heard is important, with communication a key word in Swedish organisations. Development opportunities and getting the chance to be involved in and influence one's own work situation and also the organisation itself are typical of Swedish leadership. Feeling secure is important, as are good conditions that allow employee to balance work and home life. </a:t>
            </a:r>
          </a:p>
        </p:txBody>
      </p:sp>
      <p:sp>
        <p:nvSpPr>
          <p:cNvPr id="27" name="Text Placeholder 8"/>
          <p:cNvSpPr txBox="1">
            <a:spLocks/>
          </p:cNvSpPr>
          <p:nvPr/>
        </p:nvSpPr>
        <p:spPr>
          <a:xfrm>
            <a:off x="1290320" y="6479685"/>
            <a:ext cx="8956675" cy="2970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000" dirty="0">
                <a:solidFill>
                  <a:schemeClr val="bg1"/>
                </a:solidFill>
              </a:rPr>
              <a:t>F2. What are the </a:t>
            </a:r>
            <a:r>
              <a:rPr lang="en-GB" sz="1000" u="sng" dirty="0">
                <a:solidFill>
                  <a:schemeClr val="bg1"/>
                </a:solidFill>
              </a:rPr>
              <a:t>benefits</a:t>
            </a:r>
            <a:r>
              <a:rPr lang="en-GB" sz="1000" dirty="0">
                <a:solidFill>
                  <a:schemeClr val="bg1"/>
                </a:solidFill>
              </a:rPr>
              <a:t> of Danish/Norwegian/Swedish leadership? A) From the employees’ perspective Base: Denmark 565, Norway 584, Sweden 410</a:t>
            </a:r>
          </a:p>
        </p:txBody>
      </p:sp>
    </p:spTree>
    <p:extLst>
      <p:ext uri="{BB962C8B-B14F-4D97-AF65-F5344CB8AC3E}">
        <p14:creationId xmlns:p14="http://schemas.microsoft.com/office/powerpoint/2010/main" val="304370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6518" y="533120"/>
            <a:ext cx="10565802" cy="558240"/>
          </a:xfrm>
        </p:spPr>
        <p:txBody>
          <a:bodyPr>
            <a:noAutofit/>
          </a:bodyPr>
          <a:lstStyle/>
          <a:p>
            <a:r>
              <a:rPr lang="en-GB" sz="2000" dirty="0"/>
              <a:t>Two of the benefits of involving employees are greater commitment and better input from employees, which are regarded as a resource in the development of the business</a:t>
            </a:r>
          </a:p>
        </p:txBody>
      </p:sp>
      <p:pic>
        <p:nvPicPr>
          <p:cNvPr id="13"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7065" y="0"/>
            <a:ext cx="864935" cy="654391"/>
          </a:xfrm>
          <a:prstGeom prst="rect">
            <a:avLst/>
          </a:prstGeom>
        </p:spPr>
      </p:pic>
      <p:sp>
        <p:nvSpPr>
          <p:cNvPr id="3" name="Rectangle 2"/>
          <p:cNvSpPr/>
          <p:nvPr/>
        </p:nvSpPr>
        <p:spPr>
          <a:xfrm>
            <a:off x="0" y="1399382"/>
            <a:ext cx="12192000" cy="1343436"/>
          </a:xfrm>
          <a:prstGeom prst="rect">
            <a:avLst/>
          </a:prstGeom>
          <a:solidFill>
            <a:schemeClr val="accent1"/>
          </a:solidFill>
        </p:spPr>
        <p:txBody>
          <a:bodyPr wrap="square" lIns="1440000" rIns="1440000" anchor="ctr">
            <a:noAutofit/>
          </a:bodyPr>
          <a:lstStyle/>
          <a:p>
            <a:r>
              <a:rPr lang="en-GB" sz="1400" dirty="0">
                <a:solidFill>
                  <a:schemeClr val="bg1"/>
                </a:solidFill>
              </a:rPr>
              <a:t>Involving employees and engaging them in the decision-making process also motivates them more and gives them more job satisfaction. The business benefits because they then receive better input and more commitment from employees, which helps to increase efficiency and leads to fewer bottlenecks. When employees assume more responsibility and take more initiative, it delivers better results for the company. </a:t>
            </a:r>
          </a:p>
        </p:txBody>
      </p:sp>
      <p:sp>
        <p:nvSpPr>
          <p:cNvPr id="15" name="TextBox 14"/>
          <p:cNvSpPr txBox="1"/>
          <p:nvPr/>
        </p:nvSpPr>
        <p:spPr>
          <a:xfrm>
            <a:off x="6759774" y="3107224"/>
            <a:ext cx="4715050" cy="430887"/>
          </a:xfrm>
          <a:prstGeom prst="rect">
            <a:avLst/>
          </a:prstGeom>
        </p:spPr>
        <p:txBody>
          <a:bodyPr vert="horz" wrap="square" lIns="0" tIns="0" rIns="0" bIns="0" rtlCol="0">
            <a:spAutoFit/>
          </a:bodyPr>
          <a:lstStyle/>
          <a:p>
            <a:pPr marL="4763"/>
            <a:r>
              <a:rPr lang="en-GB" sz="1400" i="1" dirty="0"/>
              <a:t>“Employees who are satisfied with their jobs and their training and therefore make a better contribution.”</a:t>
            </a:r>
          </a:p>
        </p:txBody>
      </p:sp>
      <p:sp>
        <p:nvSpPr>
          <p:cNvPr id="16" name="TextBox 15"/>
          <p:cNvSpPr txBox="1"/>
          <p:nvPr/>
        </p:nvSpPr>
        <p:spPr>
          <a:xfrm>
            <a:off x="6749841" y="4736364"/>
            <a:ext cx="4822399" cy="1077218"/>
          </a:xfrm>
          <a:prstGeom prst="rect">
            <a:avLst/>
          </a:prstGeom>
        </p:spPr>
        <p:txBody>
          <a:bodyPr vert="horz" wrap="square" lIns="0" tIns="0" rIns="0" bIns="0" rtlCol="0">
            <a:spAutoFit/>
          </a:bodyPr>
          <a:lstStyle/>
          <a:p>
            <a:pPr marL="4763"/>
            <a:r>
              <a:rPr lang="en-GB" sz="1400" i="1" dirty="0"/>
              <a:t>“The high level of trust found in Danish workplaces allows the business to develop at a faster pace and achieve greater productivity, rather than using control-based systems whereby a larger proportion of resources are used on documentation and follow-up instead of value creation.”</a:t>
            </a:r>
          </a:p>
        </p:txBody>
      </p:sp>
      <p:sp>
        <p:nvSpPr>
          <p:cNvPr id="17" name="TextBox 16"/>
          <p:cNvSpPr txBox="1"/>
          <p:nvPr/>
        </p:nvSpPr>
        <p:spPr>
          <a:xfrm>
            <a:off x="6749841" y="3782718"/>
            <a:ext cx="4923999" cy="646331"/>
          </a:xfrm>
          <a:prstGeom prst="rect">
            <a:avLst/>
          </a:prstGeom>
        </p:spPr>
        <p:txBody>
          <a:bodyPr vert="horz" wrap="square" lIns="0" tIns="0" rIns="0" bIns="0" rtlCol="0">
            <a:spAutoFit/>
          </a:bodyPr>
          <a:lstStyle/>
          <a:p>
            <a:pPr marL="4763"/>
            <a:r>
              <a:rPr lang="en-GB" sz="1400" i="1" dirty="0"/>
              <a:t>“Large freedom with responsibility, the flat hierarchy of the organisation means that contact with senior management is easy and that day-to-day working is a very dynamic experience.”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742817"/>
            <a:ext cx="5874975" cy="2208991"/>
          </a:xfrm>
          <a:prstGeom prst="rect">
            <a:avLst/>
          </a:prstGeom>
        </p:spPr>
      </p:pic>
      <p:sp>
        <p:nvSpPr>
          <p:cNvPr id="19" name="TextBox 18"/>
          <p:cNvSpPr txBox="1"/>
          <p:nvPr/>
        </p:nvSpPr>
        <p:spPr>
          <a:xfrm>
            <a:off x="243840" y="5187024"/>
            <a:ext cx="5631134" cy="861774"/>
          </a:xfrm>
          <a:prstGeom prst="rect">
            <a:avLst/>
          </a:prstGeom>
        </p:spPr>
        <p:txBody>
          <a:bodyPr vert="horz" wrap="square" lIns="0" tIns="0" rIns="0" bIns="0" rtlCol="0">
            <a:spAutoFit/>
          </a:bodyPr>
          <a:lstStyle/>
          <a:p>
            <a:r>
              <a:rPr lang="en-GB" sz="1400" i="1" dirty="0"/>
              <a:t>“Employees take on large amounts of responsibility compared to in other countries, and are able to take action independently. The flat hierarchy of the organisation makes it easier, and ultimately less costly, to implement restructuring and changes.”</a:t>
            </a:r>
          </a:p>
        </p:txBody>
      </p:sp>
      <p:sp>
        <p:nvSpPr>
          <p:cNvPr id="20" name="Text Placeholder 8"/>
          <p:cNvSpPr txBox="1">
            <a:spLocks/>
          </p:cNvSpPr>
          <p:nvPr/>
        </p:nvSpPr>
        <p:spPr>
          <a:xfrm>
            <a:off x="1214990" y="6484570"/>
            <a:ext cx="9107569" cy="2581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solidFill>
                  <a:schemeClr val="bg1"/>
                </a:solidFill>
              </a:rPr>
              <a:t>F2. What are the </a:t>
            </a:r>
            <a:r>
              <a:rPr lang="en-GB" sz="1000" u="sng" dirty="0">
                <a:solidFill>
                  <a:schemeClr val="bg1"/>
                </a:solidFill>
              </a:rPr>
              <a:t>benefits</a:t>
            </a:r>
            <a:r>
              <a:rPr lang="en-GB" sz="1000" dirty="0">
                <a:solidFill>
                  <a:schemeClr val="bg1"/>
                </a:solidFill>
              </a:rPr>
              <a:t> of Danish/Norwegian/Swedish leadership? b) From the company’s perspective Base: Denmark 565, Norway 584, Sweden 410</a:t>
            </a:r>
          </a:p>
        </p:txBody>
      </p:sp>
    </p:spTree>
    <p:extLst>
      <p:ext uri="{BB962C8B-B14F-4D97-AF65-F5344CB8AC3E}">
        <p14:creationId xmlns:p14="http://schemas.microsoft.com/office/powerpoint/2010/main" val="2991003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6518" y="533120"/>
            <a:ext cx="10179722" cy="558240"/>
          </a:xfrm>
        </p:spPr>
        <p:txBody>
          <a:bodyPr>
            <a:noAutofit/>
          </a:bodyPr>
          <a:lstStyle/>
          <a:p>
            <a:r>
              <a:rPr lang="en-GB" sz="2000" dirty="0"/>
              <a:t>Two of the benefits of involving employees are greater commitment and better input from employees, which are regarded as a resource in the development of the business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7516" y="0"/>
            <a:ext cx="904484" cy="658012"/>
          </a:xfrm>
          <a:prstGeom prst="rect">
            <a:avLst/>
          </a:prstGeom>
        </p:spPr>
      </p:pic>
      <p:sp>
        <p:nvSpPr>
          <p:cNvPr id="26" name="Rectangle 25"/>
          <p:cNvSpPr/>
          <p:nvPr/>
        </p:nvSpPr>
        <p:spPr>
          <a:xfrm>
            <a:off x="0" y="1399382"/>
            <a:ext cx="12192000" cy="1343436"/>
          </a:xfrm>
          <a:prstGeom prst="rect">
            <a:avLst/>
          </a:prstGeom>
          <a:solidFill>
            <a:schemeClr val="accent2"/>
          </a:solidFill>
        </p:spPr>
        <p:txBody>
          <a:bodyPr wrap="square" lIns="1440000" rIns="1440000" anchor="ctr">
            <a:noAutofit/>
          </a:bodyPr>
          <a:lstStyle/>
          <a:p>
            <a:r>
              <a:rPr lang="en-GB" sz="1400" dirty="0">
                <a:solidFill>
                  <a:schemeClr val="bg1"/>
                </a:solidFill>
              </a:rPr>
              <a:t>There is clear evidence that Norwegian leadership has several benefits for the company. There is a widespread view that wellbeing and job satisfaction improve efficiency and quality. Employees’ points of view and ideas are considered valuable for the development of the business; the former in turn are stimulated by their high level of involvement in and influence on decision-making processes.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39972"/>
            <a:ext cx="6278880" cy="2180166"/>
          </a:xfrm>
          <a:prstGeom prst="rect">
            <a:avLst/>
          </a:prstGeom>
        </p:spPr>
      </p:pic>
      <p:sp>
        <p:nvSpPr>
          <p:cNvPr id="12" name="Rectangle 11"/>
          <p:cNvSpPr/>
          <p:nvPr/>
        </p:nvSpPr>
        <p:spPr>
          <a:xfrm>
            <a:off x="376518" y="5190289"/>
            <a:ext cx="5792965" cy="738664"/>
          </a:xfrm>
          <a:prstGeom prst="rect">
            <a:avLst/>
          </a:prstGeom>
        </p:spPr>
        <p:txBody>
          <a:bodyPr wrap="square">
            <a:spAutoFit/>
          </a:bodyPr>
          <a:lstStyle/>
          <a:p>
            <a:pPr marL="4763"/>
            <a:r>
              <a:rPr lang="en-GB" sz="1400" i="1" dirty="0"/>
              <a:t>“Employee influence is expertise that can be used to develop the business. The employee’s motivation increases if they are involved in processes and decision-making. Quality assurance benefits for the business.”</a:t>
            </a:r>
          </a:p>
        </p:txBody>
      </p:sp>
      <p:sp>
        <p:nvSpPr>
          <p:cNvPr id="13" name="Rectangle 12"/>
          <p:cNvSpPr/>
          <p:nvPr/>
        </p:nvSpPr>
        <p:spPr>
          <a:xfrm>
            <a:off x="6729841" y="3940173"/>
            <a:ext cx="5243455" cy="1169551"/>
          </a:xfrm>
          <a:prstGeom prst="rect">
            <a:avLst/>
          </a:prstGeom>
        </p:spPr>
        <p:txBody>
          <a:bodyPr wrap="square">
            <a:spAutoFit/>
          </a:bodyPr>
          <a:lstStyle/>
          <a:p>
            <a:r>
              <a:rPr lang="en-GB" sz="1400" i="1" dirty="0"/>
              <a:t>“Increased effect and production, improvements, good ideas from employees plus good insight into problems etc., which can be communicated to levels where changes can be made; there is a short distance from top to bottom, in the form of opportunities to be heard in the organisation.”</a:t>
            </a:r>
          </a:p>
        </p:txBody>
      </p:sp>
      <p:sp>
        <p:nvSpPr>
          <p:cNvPr id="14" name="Rectangle 13"/>
          <p:cNvSpPr/>
          <p:nvPr/>
        </p:nvSpPr>
        <p:spPr>
          <a:xfrm>
            <a:off x="6729841" y="5298011"/>
            <a:ext cx="4771280" cy="523220"/>
          </a:xfrm>
          <a:prstGeom prst="rect">
            <a:avLst/>
          </a:prstGeom>
        </p:spPr>
        <p:txBody>
          <a:bodyPr wrap="square">
            <a:spAutoFit/>
          </a:bodyPr>
          <a:lstStyle/>
          <a:p>
            <a:r>
              <a:rPr lang="en-GB" sz="1400" i="1" dirty="0"/>
              <a:t>“Wellbeing and security improve productivity and make us better ambassadors.”</a:t>
            </a:r>
          </a:p>
        </p:txBody>
      </p:sp>
      <p:sp>
        <p:nvSpPr>
          <p:cNvPr id="15" name="Rectangle 14"/>
          <p:cNvSpPr/>
          <p:nvPr/>
        </p:nvSpPr>
        <p:spPr>
          <a:xfrm>
            <a:off x="6724154" y="3050840"/>
            <a:ext cx="4851743" cy="523220"/>
          </a:xfrm>
          <a:prstGeom prst="rect">
            <a:avLst/>
          </a:prstGeom>
        </p:spPr>
        <p:txBody>
          <a:bodyPr wrap="square">
            <a:spAutoFit/>
          </a:bodyPr>
          <a:lstStyle/>
          <a:p>
            <a:r>
              <a:rPr lang="en-GB" sz="1400" i="1" dirty="0"/>
              <a:t>“Everyone moving in the same direction. Little conflict. Focusing on the job in hand. Efficiency”</a:t>
            </a:r>
          </a:p>
        </p:txBody>
      </p:sp>
      <p:sp>
        <p:nvSpPr>
          <p:cNvPr id="16" name="Text Placeholder 8"/>
          <p:cNvSpPr txBox="1">
            <a:spLocks/>
          </p:cNvSpPr>
          <p:nvPr/>
        </p:nvSpPr>
        <p:spPr>
          <a:xfrm>
            <a:off x="1214990" y="6484570"/>
            <a:ext cx="9107569" cy="2581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solidFill>
                  <a:schemeClr val="bg1"/>
                </a:solidFill>
              </a:rPr>
              <a:t>F2. What are the </a:t>
            </a:r>
            <a:r>
              <a:rPr lang="en-GB" sz="1000" u="sng" dirty="0">
                <a:solidFill>
                  <a:schemeClr val="bg1"/>
                </a:solidFill>
              </a:rPr>
              <a:t>benefits</a:t>
            </a:r>
            <a:r>
              <a:rPr lang="en-GB" sz="1000" dirty="0">
                <a:solidFill>
                  <a:schemeClr val="bg1"/>
                </a:solidFill>
              </a:rPr>
              <a:t> of Danish/Norwegian/Swedish leadership? b) From the company’s perspective Base: Denmark 565, Norway 584, Sweden 410</a:t>
            </a:r>
          </a:p>
        </p:txBody>
      </p:sp>
    </p:spTree>
    <p:extLst>
      <p:ext uri="{BB962C8B-B14F-4D97-AF65-F5344CB8AC3E}">
        <p14:creationId xmlns:p14="http://schemas.microsoft.com/office/powerpoint/2010/main" val="1459756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6518" y="533120"/>
            <a:ext cx="9870477" cy="558240"/>
          </a:xfrm>
        </p:spPr>
        <p:txBody>
          <a:bodyPr>
            <a:noAutofit/>
          </a:bodyPr>
          <a:lstStyle/>
          <a:p>
            <a:r>
              <a:rPr lang="en-GB" sz="2000" dirty="0"/>
              <a:t>Two of the benefits of involving employees are greater commitment and better input from employees, which are regarded as a resource in the development of the business</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14091"/>
          <a:stretch/>
        </p:blipFill>
        <p:spPr>
          <a:xfrm>
            <a:off x="11299380" y="0"/>
            <a:ext cx="892620" cy="649395"/>
          </a:xfrm>
          <a:prstGeom prst="rect">
            <a:avLst/>
          </a:prstGeom>
        </p:spPr>
      </p:pic>
      <p:pic>
        <p:nvPicPr>
          <p:cNvPr id="2" name="Picture 1"/>
          <p:cNvPicPr>
            <a:picLocks noChangeAspect="1"/>
          </p:cNvPicPr>
          <p:nvPr/>
        </p:nvPicPr>
        <p:blipFill rotWithShape="1">
          <a:blip r:embed="rId4"/>
          <a:srcRect l="26481" t="22840" r="27593" b="21038"/>
          <a:stretch/>
        </p:blipFill>
        <p:spPr>
          <a:xfrm>
            <a:off x="0" y="2389365"/>
            <a:ext cx="5039360" cy="3848876"/>
          </a:xfrm>
          <a:prstGeom prst="rect">
            <a:avLst/>
          </a:prstGeom>
        </p:spPr>
      </p:pic>
      <p:sp>
        <p:nvSpPr>
          <p:cNvPr id="26" name="Rectangle 25"/>
          <p:cNvSpPr/>
          <p:nvPr/>
        </p:nvSpPr>
        <p:spPr>
          <a:xfrm>
            <a:off x="0" y="1399382"/>
            <a:ext cx="12192000" cy="1343436"/>
          </a:xfrm>
          <a:prstGeom prst="rect">
            <a:avLst/>
          </a:prstGeom>
          <a:solidFill>
            <a:schemeClr val="accent3"/>
          </a:solidFill>
        </p:spPr>
        <p:txBody>
          <a:bodyPr wrap="square" lIns="1440000" rIns="1440000" anchor="ctr">
            <a:noAutofit/>
          </a:bodyPr>
          <a:lstStyle/>
          <a:p>
            <a:r>
              <a:rPr lang="en-GB" sz="1400" dirty="0">
                <a:solidFill>
                  <a:schemeClr val="bg1"/>
                </a:solidFill>
              </a:rPr>
              <a:t>One of the main benefits of involving and engaging employees is that change work gets firmly established at all levels of the organisation, which simplifies implementation of the work. Another factor important to the success of the business is skills diversity and regarding employees as resources who can drive the business forwards. </a:t>
            </a:r>
          </a:p>
        </p:txBody>
      </p:sp>
      <p:sp>
        <p:nvSpPr>
          <p:cNvPr id="11" name="Rectangle 10"/>
          <p:cNvSpPr/>
          <p:nvPr/>
        </p:nvSpPr>
        <p:spPr>
          <a:xfrm>
            <a:off x="5384800" y="3479443"/>
            <a:ext cx="6126479" cy="523220"/>
          </a:xfrm>
          <a:prstGeom prst="rect">
            <a:avLst/>
          </a:prstGeom>
        </p:spPr>
        <p:txBody>
          <a:bodyPr wrap="square">
            <a:spAutoFit/>
          </a:bodyPr>
          <a:lstStyle/>
          <a:p>
            <a:r>
              <a:rPr lang="en-GB" sz="1400" i="1" dirty="0"/>
              <a:t>“Employee involvement delivers better results, flat hierarchy creates openness and means high levels of dedication.”</a:t>
            </a:r>
          </a:p>
        </p:txBody>
      </p:sp>
      <p:sp>
        <p:nvSpPr>
          <p:cNvPr id="13" name="Rectangle 12"/>
          <p:cNvSpPr/>
          <p:nvPr/>
        </p:nvSpPr>
        <p:spPr>
          <a:xfrm>
            <a:off x="5384799" y="4154552"/>
            <a:ext cx="6410960" cy="523220"/>
          </a:xfrm>
          <a:prstGeom prst="rect">
            <a:avLst/>
          </a:prstGeom>
        </p:spPr>
        <p:txBody>
          <a:bodyPr wrap="square">
            <a:spAutoFit/>
          </a:bodyPr>
          <a:lstStyle/>
          <a:p>
            <a:r>
              <a:rPr lang="en-GB" sz="1400" i="1" dirty="0"/>
              <a:t>“Decisions already have firm roots, which makes them easier to implement. It is easier to ensure the same approaches (etc.) are used when there is a clear structure.”</a:t>
            </a:r>
          </a:p>
        </p:txBody>
      </p:sp>
      <p:sp>
        <p:nvSpPr>
          <p:cNvPr id="14" name="Rectangle 13"/>
          <p:cNvSpPr/>
          <p:nvPr/>
        </p:nvSpPr>
        <p:spPr>
          <a:xfrm>
            <a:off x="5407337" y="5582494"/>
            <a:ext cx="4987134" cy="307777"/>
          </a:xfrm>
          <a:prstGeom prst="rect">
            <a:avLst/>
          </a:prstGeom>
        </p:spPr>
        <p:txBody>
          <a:bodyPr wrap="none">
            <a:spAutoFit/>
          </a:bodyPr>
          <a:lstStyle/>
          <a:p>
            <a:r>
              <a:rPr lang="en-GB" sz="1400" i="1" dirty="0"/>
              <a:t>“Efficiency; time to do something other than micro management.”</a:t>
            </a:r>
          </a:p>
        </p:txBody>
      </p:sp>
      <p:sp>
        <p:nvSpPr>
          <p:cNvPr id="15" name="Rectangle 14"/>
          <p:cNvSpPr/>
          <p:nvPr/>
        </p:nvSpPr>
        <p:spPr>
          <a:xfrm>
            <a:off x="5384799" y="4807424"/>
            <a:ext cx="6515961" cy="738664"/>
          </a:xfrm>
          <a:prstGeom prst="rect">
            <a:avLst/>
          </a:prstGeom>
        </p:spPr>
        <p:txBody>
          <a:bodyPr wrap="square">
            <a:spAutoFit/>
          </a:bodyPr>
          <a:lstStyle/>
          <a:p>
            <a:r>
              <a:rPr lang="en-GB" sz="1400" i="1" dirty="0"/>
              <a:t>“Business is able to overcome complex challenges because everyone, not just the leader, is coming up with clever solutions. Teamwork whereby everyone’s voice gets heard leads to the best solutions.”</a:t>
            </a:r>
          </a:p>
        </p:txBody>
      </p:sp>
      <p:sp>
        <p:nvSpPr>
          <p:cNvPr id="16" name="Rectangle 15"/>
          <p:cNvSpPr/>
          <p:nvPr/>
        </p:nvSpPr>
        <p:spPr>
          <a:xfrm>
            <a:off x="5384800" y="2989147"/>
            <a:ext cx="6410959" cy="307777"/>
          </a:xfrm>
          <a:prstGeom prst="rect">
            <a:avLst/>
          </a:prstGeom>
        </p:spPr>
        <p:txBody>
          <a:bodyPr wrap="square">
            <a:spAutoFit/>
          </a:bodyPr>
          <a:lstStyle/>
          <a:p>
            <a:r>
              <a:rPr lang="en-GB" sz="1400" i="1" dirty="0"/>
              <a:t>“Each employee’s best can be harnessed and used to achieve the collective goal.”</a:t>
            </a:r>
          </a:p>
        </p:txBody>
      </p:sp>
      <p:sp>
        <p:nvSpPr>
          <p:cNvPr id="17" name="Text Placeholder 8"/>
          <p:cNvSpPr txBox="1">
            <a:spLocks/>
          </p:cNvSpPr>
          <p:nvPr/>
        </p:nvSpPr>
        <p:spPr>
          <a:xfrm>
            <a:off x="1214990" y="6484570"/>
            <a:ext cx="9107569" cy="2581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solidFill>
                  <a:schemeClr val="bg1"/>
                </a:solidFill>
              </a:rPr>
              <a:t>F2. What are the </a:t>
            </a:r>
            <a:r>
              <a:rPr lang="en-GB" sz="1000" u="sng" dirty="0">
                <a:solidFill>
                  <a:schemeClr val="bg1"/>
                </a:solidFill>
              </a:rPr>
              <a:t>benefits</a:t>
            </a:r>
            <a:r>
              <a:rPr lang="en-GB" sz="1000" dirty="0">
                <a:solidFill>
                  <a:schemeClr val="bg1"/>
                </a:solidFill>
              </a:rPr>
              <a:t> of Danish/Norwegian/Swedish leadership? b) From the company’s perspective Base: Denmark 565, Norway 584, Sweden 410</a:t>
            </a:r>
          </a:p>
        </p:txBody>
      </p:sp>
    </p:spTree>
    <p:extLst>
      <p:ext uri="{BB962C8B-B14F-4D97-AF65-F5344CB8AC3E}">
        <p14:creationId xmlns:p14="http://schemas.microsoft.com/office/powerpoint/2010/main" val="3708879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6518" y="533120"/>
            <a:ext cx="10565802" cy="558240"/>
          </a:xfrm>
        </p:spPr>
        <p:txBody>
          <a:bodyPr>
            <a:noAutofit/>
          </a:bodyPr>
          <a:lstStyle/>
          <a:p>
            <a:r>
              <a:rPr lang="en-GB" sz="2000" dirty="0"/>
              <a:t>Employees are expected to take more initiative and expectations of them are high, which doesn't</a:t>
            </a:r>
            <a:br>
              <a:rPr lang="en-GB" sz="2000" dirty="0"/>
            </a:br>
            <a:r>
              <a:rPr lang="en-GB" sz="2000" dirty="0"/>
              <a:t>work for everyone. Another drawback is the lack of structure and a clear framework</a:t>
            </a:r>
          </a:p>
        </p:txBody>
      </p:sp>
      <p:pic>
        <p:nvPicPr>
          <p:cNvPr id="13"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7065" y="0"/>
            <a:ext cx="864935" cy="654391"/>
          </a:xfrm>
          <a:prstGeom prst="rect">
            <a:avLst/>
          </a:prstGeom>
        </p:spPr>
      </p:pic>
      <p:sp>
        <p:nvSpPr>
          <p:cNvPr id="3" name="Rectangle 2"/>
          <p:cNvSpPr/>
          <p:nvPr/>
        </p:nvSpPr>
        <p:spPr>
          <a:xfrm>
            <a:off x="0" y="1399382"/>
            <a:ext cx="12192000" cy="1343436"/>
          </a:xfrm>
          <a:prstGeom prst="rect">
            <a:avLst/>
          </a:prstGeom>
          <a:solidFill>
            <a:schemeClr val="accent1"/>
          </a:solidFill>
        </p:spPr>
        <p:txBody>
          <a:bodyPr wrap="square" lIns="1440000" rIns="1440000" anchor="ctr">
            <a:noAutofit/>
          </a:bodyPr>
          <a:lstStyle/>
          <a:p>
            <a:r>
              <a:rPr lang="en-GB" sz="1400" dirty="0">
                <a:solidFill>
                  <a:schemeClr val="bg1"/>
                </a:solidFill>
              </a:rPr>
              <a:t>As highlighted by the survey, the downside of a flat organisation in which employees have a large amount of influence and take responsibility is the lack of structure and a clear framework. This also means that there is more expectation that employees be self-starters and take initiative, which does not work for everyone. Consequently, people who are less forward may become invisible and find it difficult to understand what is expected of them, potentially causing stress. Another drawback is that the decision-making process takes longer because a consensus must be reached across all levels.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742817"/>
            <a:ext cx="5874975" cy="2208991"/>
          </a:xfrm>
          <a:prstGeom prst="rect">
            <a:avLst/>
          </a:prstGeom>
        </p:spPr>
      </p:pic>
      <p:sp>
        <p:nvSpPr>
          <p:cNvPr id="11" name="TextBox 10"/>
          <p:cNvSpPr txBox="1"/>
          <p:nvPr/>
        </p:nvSpPr>
        <p:spPr>
          <a:xfrm>
            <a:off x="6133204" y="3213058"/>
            <a:ext cx="5560956" cy="430887"/>
          </a:xfrm>
          <a:prstGeom prst="rect">
            <a:avLst/>
          </a:prstGeom>
        </p:spPr>
        <p:txBody>
          <a:bodyPr vert="horz" wrap="square" lIns="0" tIns="0" rIns="0" bIns="0" rtlCol="0">
            <a:spAutoFit/>
          </a:bodyPr>
          <a:lstStyle/>
          <a:p>
            <a:r>
              <a:rPr lang="en-GB" sz="1400" i="1" dirty="0"/>
              <a:t>“It can be difficult to know whether you are doing well enough and to know what exactly is expected of you.”</a:t>
            </a:r>
          </a:p>
        </p:txBody>
      </p:sp>
      <p:sp>
        <p:nvSpPr>
          <p:cNvPr id="12" name="TextBox 11"/>
          <p:cNvSpPr txBox="1"/>
          <p:nvPr/>
        </p:nvSpPr>
        <p:spPr>
          <a:xfrm>
            <a:off x="6133204" y="3898741"/>
            <a:ext cx="5567680" cy="430887"/>
          </a:xfrm>
          <a:prstGeom prst="rect">
            <a:avLst/>
          </a:prstGeom>
        </p:spPr>
        <p:txBody>
          <a:bodyPr vert="horz" wrap="square" lIns="0" tIns="0" rIns="0" bIns="0" rtlCol="0">
            <a:spAutoFit/>
          </a:bodyPr>
          <a:lstStyle/>
          <a:p>
            <a:r>
              <a:rPr lang="en-GB" sz="1400" i="1" dirty="0"/>
              <a:t>“It sometimes takes a long time to get a decision made – it is not always clear who has what responsibility.”</a:t>
            </a:r>
          </a:p>
        </p:txBody>
      </p:sp>
      <p:sp>
        <p:nvSpPr>
          <p:cNvPr id="14" name="TextBox 13"/>
          <p:cNvSpPr txBox="1"/>
          <p:nvPr/>
        </p:nvSpPr>
        <p:spPr>
          <a:xfrm>
            <a:off x="6133204" y="4630536"/>
            <a:ext cx="5855596" cy="215444"/>
          </a:xfrm>
          <a:prstGeom prst="rect">
            <a:avLst/>
          </a:prstGeom>
        </p:spPr>
        <p:txBody>
          <a:bodyPr vert="horz" wrap="square" lIns="0" tIns="0" rIns="0" bIns="0" rtlCol="0">
            <a:spAutoFit/>
          </a:bodyPr>
          <a:lstStyle/>
          <a:p>
            <a:r>
              <a:rPr lang="en-GB" sz="1400" i="1" dirty="0"/>
              <a:t>“Some employees simply wish to know what they need to do, when and how.”</a:t>
            </a:r>
          </a:p>
        </p:txBody>
      </p:sp>
      <p:sp>
        <p:nvSpPr>
          <p:cNvPr id="18" name="Rectangle 17"/>
          <p:cNvSpPr/>
          <p:nvPr/>
        </p:nvSpPr>
        <p:spPr>
          <a:xfrm>
            <a:off x="6133204" y="5176707"/>
            <a:ext cx="5419770" cy="523220"/>
          </a:xfrm>
          <a:prstGeom prst="rect">
            <a:avLst/>
          </a:prstGeom>
        </p:spPr>
        <p:txBody>
          <a:bodyPr wrap="square" lIns="0">
            <a:spAutoFit/>
          </a:bodyPr>
          <a:lstStyle/>
          <a:p>
            <a:r>
              <a:rPr lang="en-GB" sz="1400" i="1" dirty="0"/>
              <a:t>“At times, people feel that there is a lack of any leadership giving the business direction, and that the decision-making process is slow.”</a:t>
            </a:r>
          </a:p>
        </p:txBody>
      </p:sp>
      <p:sp>
        <p:nvSpPr>
          <p:cNvPr id="21" name="Text Placeholder 8"/>
          <p:cNvSpPr txBox="1">
            <a:spLocks/>
          </p:cNvSpPr>
          <p:nvPr/>
        </p:nvSpPr>
        <p:spPr>
          <a:xfrm>
            <a:off x="1346576" y="6508456"/>
            <a:ext cx="9402703" cy="2798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solidFill>
                  <a:schemeClr val="bg1"/>
                </a:solidFill>
              </a:rPr>
              <a:t>F3. What are the </a:t>
            </a:r>
            <a:r>
              <a:rPr lang="en-GB" sz="1000" u="sng" dirty="0">
                <a:solidFill>
                  <a:schemeClr val="bg1"/>
                </a:solidFill>
              </a:rPr>
              <a:t>drawbacks</a:t>
            </a:r>
            <a:r>
              <a:rPr lang="en-GB" sz="1000" dirty="0">
                <a:solidFill>
                  <a:schemeClr val="bg1"/>
                </a:solidFill>
              </a:rPr>
              <a:t> of Danish/Norwegian/Swedish leadership? A) From the employees’ perspective Base: Denmark 565, Norway 584, Sweden 410</a:t>
            </a:r>
          </a:p>
        </p:txBody>
      </p:sp>
    </p:spTree>
    <p:extLst>
      <p:ext uri="{BB962C8B-B14F-4D97-AF65-F5344CB8AC3E}">
        <p14:creationId xmlns:p14="http://schemas.microsoft.com/office/powerpoint/2010/main" val="1247414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6518" y="533120"/>
            <a:ext cx="10179722" cy="558240"/>
          </a:xfrm>
        </p:spPr>
        <p:txBody>
          <a:bodyPr>
            <a:noAutofit/>
          </a:bodyPr>
          <a:lstStyle/>
          <a:p>
            <a:r>
              <a:rPr lang="en-GB" sz="2000" dirty="0"/>
              <a:t>Employees are expected to take more initiative and expectations of them are high, which doesn't</a:t>
            </a:r>
            <a:br>
              <a:rPr lang="en-GB" sz="2000" dirty="0"/>
            </a:br>
            <a:r>
              <a:rPr lang="en-GB" sz="2000" dirty="0"/>
              <a:t>work for everyone. Another drawback is the lack of structure and a clear framework</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7516" y="0"/>
            <a:ext cx="904484" cy="658012"/>
          </a:xfrm>
          <a:prstGeom prst="rect">
            <a:avLst/>
          </a:prstGeom>
        </p:spPr>
      </p:pic>
      <p:sp>
        <p:nvSpPr>
          <p:cNvPr id="26" name="Rectangle 25"/>
          <p:cNvSpPr/>
          <p:nvPr/>
        </p:nvSpPr>
        <p:spPr>
          <a:xfrm>
            <a:off x="0" y="1399382"/>
            <a:ext cx="12192000" cy="1343436"/>
          </a:xfrm>
          <a:prstGeom prst="rect">
            <a:avLst/>
          </a:prstGeom>
          <a:solidFill>
            <a:schemeClr val="accent2"/>
          </a:solidFill>
        </p:spPr>
        <p:txBody>
          <a:bodyPr wrap="square" lIns="1332000" rIns="1332000" anchor="ctr">
            <a:noAutofit/>
          </a:bodyPr>
          <a:lstStyle/>
          <a:p>
            <a:r>
              <a:rPr lang="en-GB" sz="1400" dirty="0">
                <a:solidFill>
                  <a:schemeClr val="bg1"/>
                </a:solidFill>
              </a:rPr>
              <a:t>The main drawback of Norwegian leadership is that it takes time to make decisions and implement them. Unclear instructions and ambiguity around work tasks are another disadvantage. The lines between leaders and employees are blurred, and private relationships that make it difficult to understand what the expectations and requirements of employees are may be formed. Despite increasingly open dialogue, employees are expected to take on greater responsibility and get involved and show dedication, which can create uncertainty in a constantly changing working environment that does not have clear goals or monitoring.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39972"/>
            <a:ext cx="6278880" cy="2180166"/>
          </a:xfrm>
          <a:prstGeom prst="rect">
            <a:avLst/>
          </a:prstGeom>
        </p:spPr>
      </p:pic>
      <p:sp>
        <p:nvSpPr>
          <p:cNvPr id="17" name="Rectangle 16"/>
          <p:cNvSpPr/>
          <p:nvPr/>
        </p:nvSpPr>
        <p:spPr>
          <a:xfrm>
            <a:off x="6536812" y="3050840"/>
            <a:ext cx="5303739" cy="738664"/>
          </a:xfrm>
          <a:prstGeom prst="rect">
            <a:avLst/>
          </a:prstGeom>
        </p:spPr>
        <p:txBody>
          <a:bodyPr wrap="square">
            <a:spAutoFit/>
          </a:bodyPr>
          <a:lstStyle/>
          <a:p>
            <a:r>
              <a:rPr lang="en-GB" sz="1400" i="1" dirty="0"/>
              <a:t>“The dividing line between leader and employee may disappear completely in many cases. This can lead to you feeling like you don’t have any leader protecting your own interests.”</a:t>
            </a:r>
          </a:p>
        </p:txBody>
      </p:sp>
      <p:sp>
        <p:nvSpPr>
          <p:cNvPr id="18" name="Rectangle 17"/>
          <p:cNvSpPr/>
          <p:nvPr/>
        </p:nvSpPr>
        <p:spPr>
          <a:xfrm>
            <a:off x="519233" y="5068552"/>
            <a:ext cx="5576767" cy="738664"/>
          </a:xfrm>
          <a:prstGeom prst="rect">
            <a:avLst/>
          </a:prstGeom>
        </p:spPr>
        <p:txBody>
          <a:bodyPr wrap="square">
            <a:spAutoFit/>
          </a:bodyPr>
          <a:lstStyle/>
          <a:p>
            <a:r>
              <a:rPr lang="en-GB" sz="1400" i="1" dirty="0"/>
              <a:t>“Potential and motivation are not exploited due to weak leadership; there is a lack of obvious leadership in terms of targets, vision, expectations etc., which creates uncertainty and leads to poor performance.”</a:t>
            </a:r>
          </a:p>
        </p:txBody>
      </p:sp>
      <p:sp>
        <p:nvSpPr>
          <p:cNvPr id="19" name="Rectangle 18"/>
          <p:cNvSpPr/>
          <p:nvPr/>
        </p:nvSpPr>
        <p:spPr>
          <a:xfrm>
            <a:off x="6530803" y="5068552"/>
            <a:ext cx="4647184" cy="523220"/>
          </a:xfrm>
          <a:prstGeom prst="rect">
            <a:avLst/>
          </a:prstGeom>
        </p:spPr>
        <p:txBody>
          <a:bodyPr wrap="square">
            <a:spAutoFit/>
          </a:bodyPr>
          <a:lstStyle/>
          <a:p>
            <a:r>
              <a:rPr lang="en-GB" sz="1400" i="1" dirty="0"/>
              <a:t>“There is a lack of obvious leadership – Norwegian leadership work wells in the good times but not so well in the bad times.”</a:t>
            </a:r>
          </a:p>
        </p:txBody>
      </p:sp>
      <p:sp>
        <p:nvSpPr>
          <p:cNvPr id="20" name="Rectangle 19"/>
          <p:cNvSpPr/>
          <p:nvPr/>
        </p:nvSpPr>
        <p:spPr>
          <a:xfrm>
            <a:off x="6536812" y="4066456"/>
            <a:ext cx="5303739" cy="738664"/>
          </a:xfrm>
          <a:prstGeom prst="rect">
            <a:avLst/>
          </a:prstGeom>
        </p:spPr>
        <p:txBody>
          <a:bodyPr wrap="square">
            <a:spAutoFit/>
          </a:bodyPr>
          <a:lstStyle/>
          <a:p>
            <a:r>
              <a:rPr lang="en-GB" sz="1400" i="1" dirty="0"/>
              <a:t>“Lots of responsibility, high expectations, not all employees want to be involved – difficult to not be involved (get on with your job without added extras).”</a:t>
            </a:r>
          </a:p>
        </p:txBody>
      </p:sp>
      <p:sp>
        <p:nvSpPr>
          <p:cNvPr id="22" name="Text Placeholder 8"/>
          <p:cNvSpPr txBox="1">
            <a:spLocks/>
          </p:cNvSpPr>
          <p:nvPr/>
        </p:nvSpPr>
        <p:spPr>
          <a:xfrm>
            <a:off x="1346576" y="6508456"/>
            <a:ext cx="9402703" cy="2798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a:solidFill>
                  <a:schemeClr val="bg1"/>
                </a:solidFill>
              </a:rPr>
              <a:t>F3. </a:t>
            </a:r>
            <a:r>
              <a:rPr lang="en-GB" sz="1000" dirty="0">
                <a:solidFill>
                  <a:schemeClr val="bg1"/>
                </a:solidFill>
              </a:rPr>
              <a:t>What are the </a:t>
            </a:r>
            <a:r>
              <a:rPr lang="en-GB" sz="1000" u="sng" dirty="0">
                <a:solidFill>
                  <a:schemeClr val="bg1"/>
                </a:solidFill>
              </a:rPr>
              <a:t>drawbacks</a:t>
            </a:r>
            <a:r>
              <a:rPr lang="en-GB" sz="1000" dirty="0">
                <a:solidFill>
                  <a:schemeClr val="bg1"/>
                </a:solidFill>
              </a:rPr>
              <a:t> of Danish/Norwegian/Swedish leadership? A) From the employees’ perspective Base: Denmark 565, Norway 584, Sweden 410</a:t>
            </a:r>
          </a:p>
        </p:txBody>
      </p:sp>
    </p:spTree>
    <p:extLst>
      <p:ext uri="{BB962C8B-B14F-4D97-AF65-F5344CB8AC3E}">
        <p14:creationId xmlns:p14="http://schemas.microsoft.com/office/powerpoint/2010/main" val="2544007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6518" y="533120"/>
            <a:ext cx="10230522" cy="558240"/>
          </a:xfrm>
        </p:spPr>
        <p:txBody>
          <a:bodyPr>
            <a:noAutofit/>
          </a:bodyPr>
          <a:lstStyle/>
          <a:p>
            <a:r>
              <a:rPr lang="en-GB" sz="2000" dirty="0"/>
              <a:t>Employees are expected to take more initiative and expectations of them are high, which doesn't</a:t>
            </a:r>
            <a:br>
              <a:rPr lang="en-GB" sz="2000" dirty="0"/>
            </a:br>
            <a:r>
              <a:rPr lang="en-GB" sz="2000" dirty="0"/>
              <a:t>work for everyone. Another drawback is the lack of structure and a clear framework</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14091"/>
          <a:stretch/>
        </p:blipFill>
        <p:spPr>
          <a:xfrm>
            <a:off x="11299380" y="0"/>
            <a:ext cx="892620" cy="649395"/>
          </a:xfrm>
          <a:prstGeom prst="rect">
            <a:avLst/>
          </a:prstGeom>
        </p:spPr>
      </p:pic>
      <p:pic>
        <p:nvPicPr>
          <p:cNvPr id="2" name="Picture 1"/>
          <p:cNvPicPr>
            <a:picLocks noChangeAspect="1"/>
          </p:cNvPicPr>
          <p:nvPr/>
        </p:nvPicPr>
        <p:blipFill rotWithShape="1">
          <a:blip r:embed="rId4"/>
          <a:srcRect l="26481" t="22840" r="27593" b="21038"/>
          <a:stretch/>
        </p:blipFill>
        <p:spPr>
          <a:xfrm>
            <a:off x="0" y="2389365"/>
            <a:ext cx="5039360" cy="3848876"/>
          </a:xfrm>
          <a:prstGeom prst="rect">
            <a:avLst/>
          </a:prstGeom>
        </p:spPr>
      </p:pic>
      <p:sp>
        <p:nvSpPr>
          <p:cNvPr id="26" name="Rectangle 25"/>
          <p:cNvSpPr/>
          <p:nvPr/>
        </p:nvSpPr>
        <p:spPr>
          <a:xfrm>
            <a:off x="0" y="1399382"/>
            <a:ext cx="12192000" cy="1343436"/>
          </a:xfrm>
          <a:prstGeom prst="rect">
            <a:avLst/>
          </a:prstGeom>
          <a:solidFill>
            <a:schemeClr val="accent3"/>
          </a:solidFill>
        </p:spPr>
        <p:txBody>
          <a:bodyPr wrap="square" lIns="1440000" rIns="1440000" anchor="ctr">
            <a:noAutofit/>
          </a:bodyPr>
          <a:lstStyle/>
          <a:p>
            <a:r>
              <a:rPr lang="en-GB" sz="1400" dirty="0">
                <a:solidFill>
                  <a:schemeClr val="bg1"/>
                </a:solidFill>
              </a:rPr>
              <a:t>The drawbacks associated with Swedish leadership relate in particular to the inertia that might set in when a consensus has to be reached at all levels before a decision is made. The working environment can sometimes be perceived as stressful by the employees who do not want/cannot cope with too much responsibility, with the expectations higher than they used to be. Ambiguity is another drawback of Swedish leadership, i.e. when there is a lack of obvious leadership, when instructions are unclear, and when uncertainty prevails. </a:t>
            </a:r>
          </a:p>
        </p:txBody>
      </p:sp>
      <p:sp>
        <p:nvSpPr>
          <p:cNvPr id="18" name="Text Placeholder 8"/>
          <p:cNvSpPr txBox="1">
            <a:spLocks/>
          </p:cNvSpPr>
          <p:nvPr/>
        </p:nvSpPr>
        <p:spPr>
          <a:xfrm>
            <a:off x="1346576" y="6508456"/>
            <a:ext cx="9402703" cy="2798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a:solidFill>
                  <a:schemeClr val="bg1"/>
                </a:solidFill>
              </a:rPr>
              <a:t>F3. </a:t>
            </a:r>
            <a:r>
              <a:rPr lang="en-GB" sz="1000" dirty="0">
                <a:solidFill>
                  <a:schemeClr val="bg1"/>
                </a:solidFill>
              </a:rPr>
              <a:t>What are the </a:t>
            </a:r>
            <a:r>
              <a:rPr lang="en-GB" sz="1000" u="sng" dirty="0">
                <a:solidFill>
                  <a:schemeClr val="bg1"/>
                </a:solidFill>
              </a:rPr>
              <a:t>drawbacks</a:t>
            </a:r>
            <a:r>
              <a:rPr lang="en-GB" sz="1000" dirty="0">
                <a:solidFill>
                  <a:schemeClr val="bg1"/>
                </a:solidFill>
              </a:rPr>
              <a:t> of Danish/Norwegian/Swedish leadership? A) From the employees’ perspective Base: Denmark 565, Norway 584, Sweden 410</a:t>
            </a:r>
          </a:p>
        </p:txBody>
      </p:sp>
      <p:sp>
        <p:nvSpPr>
          <p:cNvPr id="19" name="Rectangle 18"/>
          <p:cNvSpPr/>
          <p:nvPr/>
        </p:nvSpPr>
        <p:spPr>
          <a:xfrm>
            <a:off x="5475052" y="4071280"/>
            <a:ext cx="5837846" cy="523220"/>
          </a:xfrm>
          <a:prstGeom prst="rect">
            <a:avLst/>
          </a:prstGeom>
        </p:spPr>
        <p:txBody>
          <a:bodyPr wrap="square">
            <a:spAutoFit/>
          </a:bodyPr>
          <a:lstStyle/>
          <a:p>
            <a:r>
              <a:rPr lang="en-GB" sz="1400" i="1" dirty="0"/>
              <a:t>“Takes a long time to make decisions, creates uncertainty within the organisation when there is too much time spent on consensus.”</a:t>
            </a:r>
          </a:p>
        </p:txBody>
      </p:sp>
      <p:sp>
        <p:nvSpPr>
          <p:cNvPr id="20" name="Rectangle 19"/>
          <p:cNvSpPr/>
          <p:nvPr/>
        </p:nvSpPr>
        <p:spPr>
          <a:xfrm>
            <a:off x="5475052" y="5159063"/>
            <a:ext cx="6075447" cy="523220"/>
          </a:xfrm>
          <a:prstGeom prst="rect">
            <a:avLst/>
          </a:prstGeom>
        </p:spPr>
        <p:txBody>
          <a:bodyPr wrap="square">
            <a:spAutoFit/>
          </a:bodyPr>
          <a:lstStyle/>
          <a:p>
            <a:r>
              <a:rPr lang="en-GB" sz="1400" i="1" dirty="0"/>
              <a:t>“There can be ambiguity. There can be a heavy workload for people who are dedicated and responsible.”</a:t>
            </a:r>
          </a:p>
        </p:txBody>
      </p:sp>
      <p:sp>
        <p:nvSpPr>
          <p:cNvPr id="21" name="Rectangle 20"/>
          <p:cNvSpPr/>
          <p:nvPr/>
        </p:nvSpPr>
        <p:spPr>
          <a:xfrm>
            <a:off x="5475052" y="3158140"/>
            <a:ext cx="6507654" cy="523220"/>
          </a:xfrm>
          <a:prstGeom prst="rect">
            <a:avLst/>
          </a:prstGeom>
        </p:spPr>
        <p:txBody>
          <a:bodyPr wrap="square">
            <a:spAutoFit/>
          </a:bodyPr>
          <a:lstStyle/>
          <a:p>
            <a:r>
              <a:rPr lang="en-GB" sz="1400" i="1" dirty="0"/>
              <a:t>“Not everyone needs to be involved in every decision. Swedish managers coach too much and do not do enough leadership.”</a:t>
            </a:r>
          </a:p>
        </p:txBody>
      </p:sp>
    </p:spTree>
    <p:extLst>
      <p:ext uri="{BB962C8B-B14F-4D97-AF65-F5344CB8AC3E}">
        <p14:creationId xmlns:p14="http://schemas.microsoft.com/office/powerpoint/2010/main" val="1495121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6518" y="533120"/>
            <a:ext cx="10565802" cy="558240"/>
          </a:xfrm>
        </p:spPr>
        <p:txBody>
          <a:bodyPr>
            <a:noAutofit/>
          </a:bodyPr>
          <a:lstStyle/>
          <a:p>
            <a:r>
              <a:rPr lang="en-GB" sz="2000" dirty="0"/>
              <a:t>The drawbacks of Scandinavian leadership include long decision-making processes, inefficiency and problems with implementation because consensus is required at all levels.</a:t>
            </a:r>
          </a:p>
        </p:txBody>
      </p:sp>
      <p:pic>
        <p:nvPicPr>
          <p:cNvPr id="13"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7065" y="0"/>
            <a:ext cx="864935" cy="654391"/>
          </a:xfrm>
          <a:prstGeom prst="rect">
            <a:avLst/>
          </a:prstGeom>
        </p:spPr>
      </p:pic>
      <p:sp>
        <p:nvSpPr>
          <p:cNvPr id="3" name="Rectangle 2"/>
          <p:cNvSpPr/>
          <p:nvPr/>
        </p:nvSpPr>
        <p:spPr>
          <a:xfrm>
            <a:off x="0" y="1399382"/>
            <a:ext cx="12192000" cy="1343436"/>
          </a:xfrm>
          <a:prstGeom prst="rect">
            <a:avLst/>
          </a:prstGeom>
          <a:solidFill>
            <a:schemeClr val="accent1"/>
          </a:solidFill>
        </p:spPr>
        <p:txBody>
          <a:bodyPr wrap="square" lIns="1080000" rIns="1080000" anchor="ctr">
            <a:noAutofit/>
          </a:bodyPr>
          <a:lstStyle/>
          <a:p>
            <a:r>
              <a:rPr lang="en-GB" sz="1400" dirty="0">
                <a:solidFill>
                  <a:schemeClr val="bg1"/>
                </a:solidFill>
              </a:rPr>
              <a:t>As highlighted by the survey, the drawbacks of Danish leadership relate in particular to inefficiencies, such as long decision-making processes and difficulties implementing strategies, visions and goals when all decisions have to be made collectively. This creates a certain sluggishness in the organisation and places the focus on the process rather than the results. Too much time is spent on discussions and conflicts arising because employees have high expectations of their own influence and sometimes have difficulty accepting decisions they don’t agree with. At an international level, it can be difficult for Danish leadership to gain support because other countries have more hierarchical types of organisation.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742817"/>
            <a:ext cx="5874975" cy="2208991"/>
          </a:xfrm>
          <a:prstGeom prst="rect">
            <a:avLst/>
          </a:prstGeom>
        </p:spPr>
      </p:pic>
      <p:sp>
        <p:nvSpPr>
          <p:cNvPr id="15" name="Text Placeholder 8"/>
          <p:cNvSpPr txBox="1">
            <a:spLocks/>
          </p:cNvSpPr>
          <p:nvPr/>
        </p:nvSpPr>
        <p:spPr>
          <a:xfrm>
            <a:off x="1221998" y="6464366"/>
            <a:ext cx="9374881" cy="2727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000">
                <a:solidFill>
                  <a:schemeClr val="bg1"/>
                </a:solidFill>
              </a:rPr>
              <a:t>F3. What are the </a:t>
            </a:r>
            <a:r>
              <a:rPr lang="en-GB" sz="1000" u="sng">
                <a:solidFill>
                  <a:schemeClr val="bg1"/>
                </a:solidFill>
              </a:rPr>
              <a:t>drawbacks</a:t>
            </a:r>
            <a:r>
              <a:rPr lang="en-GB" sz="1000">
                <a:solidFill>
                  <a:schemeClr val="bg1"/>
                </a:solidFill>
              </a:rPr>
              <a:t> of Danish/Norwegian/Swedish leadership? b) From the company’s perspective Base: Denmark 565, Norway 584, Sweden 410</a:t>
            </a:r>
            <a:endParaRPr lang="en-GB" sz="1000" dirty="0">
              <a:solidFill>
                <a:schemeClr val="bg1"/>
              </a:solidFill>
            </a:endParaRPr>
          </a:p>
        </p:txBody>
      </p:sp>
      <p:sp>
        <p:nvSpPr>
          <p:cNvPr id="16" name="TextBox 15"/>
          <p:cNvSpPr txBox="1"/>
          <p:nvPr/>
        </p:nvSpPr>
        <p:spPr>
          <a:xfrm>
            <a:off x="6258560" y="3195565"/>
            <a:ext cx="5496560" cy="646331"/>
          </a:xfrm>
          <a:prstGeom prst="rect">
            <a:avLst/>
          </a:prstGeom>
        </p:spPr>
        <p:txBody>
          <a:bodyPr vert="horz" wrap="square" lIns="0" tIns="0" rIns="0" bIns="0" rtlCol="0">
            <a:spAutoFit/>
          </a:bodyPr>
          <a:lstStyle/>
          <a:p>
            <a:r>
              <a:rPr lang="en-GB" sz="1400" i="1" dirty="0"/>
              <a:t>“When some kind of democracy is expected in an organisation, employees can feel aggrieved when managers use a more centralised style of leadership to make certain decisions [...].”</a:t>
            </a:r>
          </a:p>
        </p:txBody>
      </p:sp>
      <p:sp>
        <p:nvSpPr>
          <p:cNvPr id="17" name="TextBox 16"/>
          <p:cNvSpPr txBox="1"/>
          <p:nvPr/>
        </p:nvSpPr>
        <p:spPr>
          <a:xfrm>
            <a:off x="6258560" y="4275009"/>
            <a:ext cx="5496560" cy="646331"/>
          </a:xfrm>
          <a:prstGeom prst="rect">
            <a:avLst/>
          </a:prstGeom>
        </p:spPr>
        <p:txBody>
          <a:bodyPr vert="horz" wrap="square" lIns="0" tIns="0" rIns="0" bIns="0" rtlCol="0">
            <a:spAutoFit/>
          </a:bodyPr>
          <a:lstStyle/>
          <a:p>
            <a:r>
              <a:rPr lang="en-GB" sz="1400" i="1" dirty="0"/>
              <a:t>“Occasionally, there can be a lack of respect for and implementation of management instructions (active and passive resistance), if the employee does not agree with them, or does not understand the background.”</a:t>
            </a:r>
          </a:p>
        </p:txBody>
      </p:sp>
      <p:sp>
        <p:nvSpPr>
          <p:cNvPr id="19" name="TextBox 18"/>
          <p:cNvSpPr txBox="1"/>
          <p:nvPr/>
        </p:nvSpPr>
        <p:spPr>
          <a:xfrm>
            <a:off x="6258560" y="5208105"/>
            <a:ext cx="5496560" cy="646331"/>
          </a:xfrm>
          <a:prstGeom prst="rect">
            <a:avLst/>
          </a:prstGeom>
        </p:spPr>
        <p:txBody>
          <a:bodyPr vert="horz" wrap="square" lIns="0" tIns="0" rIns="0" bIns="0" rtlCol="0">
            <a:spAutoFit/>
          </a:bodyPr>
          <a:lstStyle/>
          <a:p>
            <a:r>
              <a:rPr lang="en-GB" sz="1400" i="1" dirty="0"/>
              <a:t>“Can create problems when there is a mixture of nationalities employed. Some cultures perceive us to be weak leaders if we take advice from employees and ask them for their suggestions.”</a:t>
            </a:r>
          </a:p>
        </p:txBody>
      </p:sp>
    </p:spTree>
    <p:extLst>
      <p:ext uri="{BB962C8B-B14F-4D97-AF65-F5344CB8AC3E}">
        <p14:creationId xmlns:p14="http://schemas.microsoft.com/office/powerpoint/2010/main" val="1738710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Scandinavian leadership </a:t>
            </a:r>
          </a:p>
        </p:txBody>
      </p:sp>
      <p:sp>
        <p:nvSpPr>
          <p:cNvPr id="7" name="Rectangle 6"/>
          <p:cNvSpPr/>
          <p:nvPr/>
        </p:nvSpPr>
        <p:spPr>
          <a:xfrm>
            <a:off x="774604" y="1368580"/>
            <a:ext cx="10198196" cy="5339923"/>
          </a:xfrm>
          <a:prstGeom prst="rect">
            <a:avLst/>
          </a:prstGeom>
        </p:spPr>
        <p:txBody>
          <a:bodyPr wrap="square">
            <a:spAutoFit/>
          </a:bodyPr>
          <a:lstStyle/>
          <a:p>
            <a:pPr marL="4320" lvl="1"/>
            <a:r>
              <a:rPr lang="en-GB" sz="1100" dirty="0" err="1"/>
              <a:t>Ledarna</a:t>
            </a:r>
            <a:r>
              <a:rPr lang="en-GB" sz="1100" dirty="0"/>
              <a:t>, in partnership with its sister organisations in Denmark and Norway, wanted to conduct a joint survey of managers/leaders in Scandinavia in preparation for a conference taking place in Stockholm in June 2017. </a:t>
            </a:r>
          </a:p>
          <a:p>
            <a:pPr marL="4320" lvl="1"/>
            <a:endParaRPr lang="en-GB" sz="1100" dirty="0"/>
          </a:p>
          <a:p>
            <a:pPr marL="4320" lvl="1"/>
            <a:r>
              <a:rPr lang="en-GB" sz="1100" dirty="0"/>
              <a:t>The aim of the survey was to identify what values are typical for 'Scandinavian leadership' and find out how these manifest themselves in practice. As well as demonstrating similarities, the survey also aimed to highlight differences between the Scandinavian countries in terms of leadership and leadership practice. </a:t>
            </a:r>
          </a:p>
          <a:p>
            <a:pPr marL="4320" lvl="1"/>
            <a:endParaRPr lang="en-GB" sz="1100" dirty="0"/>
          </a:p>
          <a:p>
            <a:pPr marL="4320" lvl="1"/>
            <a:r>
              <a:rPr lang="en-GB" sz="1100" dirty="0"/>
              <a:t>The survey was taken online by leaders/managers with membership in their country's union in either Denmark, Norway or Sweden, with a total of 1559 interviews also conducted between 22 May and 5 June 2017.</a:t>
            </a:r>
          </a:p>
          <a:p>
            <a:pPr marL="4320" lvl="1"/>
            <a:endParaRPr lang="en-GB" sz="1100" dirty="0"/>
          </a:p>
          <a:p>
            <a:pPr marL="4320" lvl="1"/>
            <a:r>
              <a:rPr lang="en-GB" sz="1100" dirty="0"/>
              <a:t>The results show us that there is a Scandinavian type of leadership with common values and characteristics. Scandinavian leadership is characterised by three central features. The first characteristic is a high level of employee involvement in the decision-making process. The second is the short distance between managers/leaders and employees. The third and last is the 'freedom with responsibility', which means that the employee has ample space in which to take initiative and work independently. </a:t>
            </a:r>
          </a:p>
          <a:p>
            <a:pPr marL="4320" lvl="1"/>
            <a:endParaRPr lang="en-GB" sz="1100" dirty="0"/>
          </a:p>
          <a:p>
            <a:pPr marL="4320" lvl="1"/>
            <a:r>
              <a:rPr lang="en-GB" sz="1100" dirty="0"/>
              <a:t>The values and styles of leadership that distinguish the counties should be regarded more as subtle distinctions rather than major differences. In Denmark, for example, leaders tend to delegate more, requiring employees to be very independent, whereas in Norway leaders place more of a focus on wellbeing and job satisfaction, and in Sweden more on coaching. </a:t>
            </a:r>
          </a:p>
          <a:p>
            <a:pPr marL="4320" lvl="1"/>
            <a:endParaRPr lang="en-GB" sz="1100" dirty="0"/>
          </a:p>
          <a:p>
            <a:pPr marL="4320" lvl="1"/>
            <a:r>
              <a:rPr lang="en-GB" sz="1100" dirty="0"/>
              <a:t>Ultimately we have managed to identify three different types of successful leadership that can be linked to each of the countries – Democratic leadership (Norway), Targeted leadership (Denmark) and Relationship-orientated leadership (Sweden). </a:t>
            </a:r>
          </a:p>
          <a:p>
            <a:pPr marL="4320" lvl="1"/>
            <a:endParaRPr lang="en-GB" sz="1100" dirty="0"/>
          </a:p>
          <a:p>
            <a:pPr marL="4320" lvl="1"/>
            <a:r>
              <a:rPr lang="en-GB" sz="1100" dirty="0"/>
              <a:t>In a nutshell, there are more common denominators with regard to approaches to leadership in Denmark, Norway and Sweden than there are differences. This also means that the countries face similar challenges when leaders/managers are practising their Scandinavian type of leadership. One of the challenges for organisations is balancing the need to be efficient and flexible while at the same time involving employees in the decision-making process, which can be time-consuming. Another challenge is the lack of a clear framework and structure in non-hierarchical organisations. A third is how to create a safe and nurturing environment faced with employees who are suffering from stress and an ever-increasing need for them to take responsibility and be independent. There is a risk that the workplace created will only favour the most ambitious and driven, and mean that other personality types are overlooked. </a:t>
            </a:r>
          </a:p>
          <a:p>
            <a:pPr marL="4320" lvl="1"/>
            <a:endParaRPr lang="en-GB" sz="1100" dirty="0"/>
          </a:p>
          <a:p>
            <a:pPr marL="4320" lvl="1"/>
            <a:endParaRPr lang="en-GB" sz="1100" dirty="0"/>
          </a:p>
          <a:p>
            <a:pPr marL="4320" lvl="1"/>
            <a:endParaRPr lang="en-GB" sz="1100" dirty="0"/>
          </a:p>
          <a:p>
            <a:pPr marL="4320" lvl="1"/>
            <a:endParaRPr lang="en-GB" sz="1100" dirty="0"/>
          </a:p>
          <a:p>
            <a:pPr marL="4320" lvl="1"/>
            <a:endParaRPr lang="en-GB" sz="1100" dirty="0"/>
          </a:p>
        </p:txBody>
      </p:sp>
    </p:spTree>
    <p:extLst>
      <p:ext uri="{BB962C8B-B14F-4D97-AF65-F5344CB8AC3E}">
        <p14:creationId xmlns:p14="http://schemas.microsoft.com/office/powerpoint/2010/main" val="3327489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6518" y="533120"/>
            <a:ext cx="10179722" cy="558240"/>
          </a:xfrm>
        </p:spPr>
        <p:txBody>
          <a:bodyPr>
            <a:noAutofit/>
          </a:bodyPr>
          <a:lstStyle/>
          <a:p>
            <a:r>
              <a:rPr lang="en-GB" sz="2000" dirty="0"/>
              <a:t>The drawbacks of Scandinavian leadership include long decision-making processes, inefficiency and problems with implementation because consensus is required at all levels.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7516" y="0"/>
            <a:ext cx="904484" cy="658012"/>
          </a:xfrm>
          <a:prstGeom prst="rect">
            <a:avLst/>
          </a:prstGeom>
        </p:spPr>
      </p:pic>
      <p:sp>
        <p:nvSpPr>
          <p:cNvPr id="26" name="Rectangle 25"/>
          <p:cNvSpPr/>
          <p:nvPr/>
        </p:nvSpPr>
        <p:spPr>
          <a:xfrm>
            <a:off x="0" y="1399382"/>
            <a:ext cx="12192000" cy="1343436"/>
          </a:xfrm>
          <a:prstGeom prst="rect">
            <a:avLst/>
          </a:prstGeom>
          <a:solidFill>
            <a:schemeClr val="accent2"/>
          </a:solidFill>
        </p:spPr>
        <p:txBody>
          <a:bodyPr wrap="square" lIns="1332000" rIns="1332000" anchor="ctr">
            <a:noAutofit/>
          </a:bodyPr>
          <a:lstStyle/>
          <a:p>
            <a:r>
              <a:rPr lang="en-GB" sz="1400" dirty="0">
                <a:solidFill>
                  <a:schemeClr val="bg1"/>
                </a:solidFill>
              </a:rPr>
              <a:t>Involving employees heavily in decision-making and processes can have negative consequences for the business. Shifting focus from targets to processes may cause performance to decline and lead to the efficiency of the business decreasing. Processes take a longer time when consensus plays a central role, and restructuring and change become inefficient and unwieldy. Other drawbacks include the fact that Norwegian leadership is perceived as ‘too nice’ in an international context, and that it is a costly type of organisation and requires a large amount of resources.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39972"/>
            <a:ext cx="6278880" cy="2180166"/>
          </a:xfrm>
          <a:prstGeom prst="rect">
            <a:avLst/>
          </a:prstGeom>
        </p:spPr>
      </p:pic>
      <p:sp>
        <p:nvSpPr>
          <p:cNvPr id="12" name="Text Placeholder 8"/>
          <p:cNvSpPr txBox="1">
            <a:spLocks/>
          </p:cNvSpPr>
          <p:nvPr/>
        </p:nvSpPr>
        <p:spPr>
          <a:xfrm>
            <a:off x="1221998" y="6464366"/>
            <a:ext cx="9374881" cy="2727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000">
                <a:solidFill>
                  <a:schemeClr val="bg1"/>
                </a:solidFill>
              </a:rPr>
              <a:t>F3. What are the </a:t>
            </a:r>
            <a:r>
              <a:rPr lang="en-GB" sz="1000" u="sng">
                <a:solidFill>
                  <a:schemeClr val="bg1"/>
                </a:solidFill>
              </a:rPr>
              <a:t>drawbacks</a:t>
            </a:r>
            <a:r>
              <a:rPr lang="en-GB" sz="1000">
                <a:solidFill>
                  <a:schemeClr val="bg1"/>
                </a:solidFill>
              </a:rPr>
              <a:t> of Danish/Norwegian/Swedish leadership? b) From the company’s perspective Base: Denmark 565, Norway 584, Sweden 410</a:t>
            </a:r>
            <a:endParaRPr lang="en-GB" sz="1000" dirty="0">
              <a:solidFill>
                <a:schemeClr val="bg1"/>
              </a:solidFill>
            </a:endParaRPr>
          </a:p>
        </p:txBody>
      </p:sp>
      <p:sp>
        <p:nvSpPr>
          <p:cNvPr id="13" name="Rectangle 12"/>
          <p:cNvSpPr/>
          <p:nvPr/>
        </p:nvSpPr>
        <p:spPr>
          <a:xfrm>
            <a:off x="6827519" y="3306835"/>
            <a:ext cx="4815841" cy="523220"/>
          </a:xfrm>
          <a:prstGeom prst="rect">
            <a:avLst/>
          </a:prstGeom>
        </p:spPr>
        <p:txBody>
          <a:bodyPr wrap="square">
            <a:spAutoFit/>
          </a:bodyPr>
          <a:lstStyle/>
          <a:p>
            <a:r>
              <a:rPr lang="en-GB" sz="1400" i="1" dirty="0"/>
              <a:t>“There can be too much focus on processes and community and not enough on achieving goals.”</a:t>
            </a:r>
          </a:p>
        </p:txBody>
      </p:sp>
      <p:sp>
        <p:nvSpPr>
          <p:cNvPr id="14" name="Rectangle 13"/>
          <p:cNvSpPr/>
          <p:nvPr/>
        </p:nvSpPr>
        <p:spPr>
          <a:xfrm>
            <a:off x="6827519" y="4189447"/>
            <a:ext cx="4515781" cy="523220"/>
          </a:xfrm>
          <a:prstGeom prst="rect">
            <a:avLst/>
          </a:prstGeom>
        </p:spPr>
        <p:txBody>
          <a:bodyPr wrap="square">
            <a:spAutoFit/>
          </a:bodyPr>
          <a:lstStyle/>
          <a:p>
            <a:r>
              <a:rPr lang="en-GB" sz="1400" i="1" dirty="0"/>
              <a:t>“Too much democracy is inefficient, squanders resources, creates uncertainty and, ultimately, reduces productivity.”</a:t>
            </a:r>
          </a:p>
        </p:txBody>
      </p:sp>
      <p:sp>
        <p:nvSpPr>
          <p:cNvPr id="15" name="Rectangle 14"/>
          <p:cNvSpPr/>
          <p:nvPr/>
        </p:nvSpPr>
        <p:spPr>
          <a:xfrm>
            <a:off x="451152" y="5108100"/>
            <a:ext cx="5827728" cy="954107"/>
          </a:xfrm>
          <a:prstGeom prst="rect">
            <a:avLst/>
          </a:prstGeom>
        </p:spPr>
        <p:txBody>
          <a:bodyPr wrap="square">
            <a:spAutoFit/>
          </a:bodyPr>
          <a:lstStyle/>
          <a:p>
            <a:r>
              <a:rPr lang="en-GB" sz="1400" i="1" dirty="0"/>
              <a:t>“Flat hierarchies/Norwegian culture perhaps do not work in an international context; we do not think globally, we maybe miss out on certain business opportunities because we are different and do things differently to our competitors.”</a:t>
            </a:r>
          </a:p>
        </p:txBody>
      </p:sp>
      <p:sp>
        <p:nvSpPr>
          <p:cNvPr id="16" name="Rectangle 15"/>
          <p:cNvSpPr/>
          <p:nvPr/>
        </p:nvSpPr>
        <p:spPr>
          <a:xfrm>
            <a:off x="6827520" y="5093007"/>
            <a:ext cx="2308038" cy="307777"/>
          </a:xfrm>
          <a:prstGeom prst="rect">
            <a:avLst/>
          </a:prstGeom>
        </p:spPr>
        <p:txBody>
          <a:bodyPr wrap="square">
            <a:spAutoFit/>
          </a:bodyPr>
          <a:lstStyle/>
          <a:p>
            <a:r>
              <a:rPr lang="en-GB" sz="1400" i="1" dirty="0"/>
              <a:t>“Costly in the short term.”</a:t>
            </a:r>
          </a:p>
        </p:txBody>
      </p:sp>
    </p:spTree>
    <p:extLst>
      <p:ext uri="{BB962C8B-B14F-4D97-AF65-F5344CB8AC3E}">
        <p14:creationId xmlns:p14="http://schemas.microsoft.com/office/powerpoint/2010/main" val="2636081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6518" y="533120"/>
            <a:ext cx="10230522" cy="558240"/>
          </a:xfrm>
        </p:spPr>
        <p:txBody>
          <a:bodyPr>
            <a:noAutofit/>
          </a:bodyPr>
          <a:lstStyle/>
          <a:p>
            <a:r>
              <a:rPr lang="en-GB" sz="2000" dirty="0"/>
              <a:t>The drawbacks of Scandinavian leadership include long decision-making processes, inefficiency and problems with implementation because consensus is required at all levels.</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14091"/>
          <a:stretch/>
        </p:blipFill>
        <p:spPr>
          <a:xfrm>
            <a:off x="11299380" y="0"/>
            <a:ext cx="892620" cy="649395"/>
          </a:xfrm>
          <a:prstGeom prst="rect">
            <a:avLst/>
          </a:prstGeom>
        </p:spPr>
      </p:pic>
      <p:pic>
        <p:nvPicPr>
          <p:cNvPr id="2" name="Picture 1"/>
          <p:cNvPicPr>
            <a:picLocks noChangeAspect="1"/>
          </p:cNvPicPr>
          <p:nvPr/>
        </p:nvPicPr>
        <p:blipFill rotWithShape="1">
          <a:blip r:embed="rId4"/>
          <a:srcRect l="26481" t="22840" r="27593" b="21038"/>
          <a:stretch/>
        </p:blipFill>
        <p:spPr>
          <a:xfrm>
            <a:off x="0" y="2389365"/>
            <a:ext cx="5039360" cy="3848876"/>
          </a:xfrm>
          <a:prstGeom prst="rect">
            <a:avLst/>
          </a:prstGeom>
        </p:spPr>
      </p:pic>
      <p:sp>
        <p:nvSpPr>
          <p:cNvPr id="26" name="Rectangle 25"/>
          <p:cNvSpPr/>
          <p:nvPr/>
        </p:nvSpPr>
        <p:spPr>
          <a:xfrm>
            <a:off x="0" y="1399382"/>
            <a:ext cx="12192000" cy="1343436"/>
          </a:xfrm>
          <a:prstGeom prst="rect">
            <a:avLst/>
          </a:prstGeom>
          <a:solidFill>
            <a:schemeClr val="accent3"/>
          </a:solidFill>
        </p:spPr>
        <p:txBody>
          <a:bodyPr wrap="square" lIns="1440000" rIns="1440000" anchor="ctr">
            <a:noAutofit/>
          </a:bodyPr>
          <a:lstStyle/>
          <a:p>
            <a:r>
              <a:rPr lang="en-GB" sz="1400" dirty="0">
                <a:solidFill>
                  <a:schemeClr val="bg1"/>
                </a:solidFill>
              </a:rPr>
              <a:t>The most obvious drawback is the inefficiency that occurs as a result of trying to achieve a consensus across all levels. This makes the organisation sluggish and rigid when faced with changes, when it needs to be flexible. The general view is that leaders avoid making difficult decisions to prevent ‘rocking the boat’. </a:t>
            </a:r>
          </a:p>
        </p:txBody>
      </p:sp>
      <p:sp>
        <p:nvSpPr>
          <p:cNvPr id="10" name="Text Placeholder 8"/>
          <p:cNvSpPr txBox="1">
            <a:spLocks/>
          </p:cNvSpPr>
          <p:nvPr/>
        </p:nvSpPr>
        <p:spPr>
          <a:xfrm>
            <a:off x="1221998" y="6464366"/>
            <a:ext cx="9374881" cy="2727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000">
                <a:solidFill>
                  <a:schemeClr val="bg1"/>
                </a:solidFill>
              </a:rPr>
              <a:t>F3. What are the </a:t>
            </a:r>
            <a:r>
              <a:rPr lang="en-GB" sz="1000" u="sng">
                <a:solidFill>
                  <a:schemeClr val="bg1"/>
                </a:solidFill>
              </a:rPr>
              <a:t>drawbacks</a:t>
            </a:r>
            <a:r>
              <a:rPr lang="en-GB" sz="1000">
                <a:solidFill>
                  <a:schemeClr val="bg1"/>
                </a:solidFill>
              </a:rPr>
              <a:t> of Danish/Norwegian/Swedish leadership? b) From the company’s perspective Base: Denmark 565, Norway 584, Sweden 410</a:t>
            </a:r>
            <a:endParaRPr lang="en-GB" sz="1000" dirty="0">
              <a:solidFill>
                <a:schemeClr val="bg1"/>
              </a:solidFill>
            </a:endParaRPr>
          </a:p>
        </p:txBody>
      </p:sp>
      <p:sp>
        <p:nvSpPr>
          <p:cNvPr id="11" name="Rectangle 10"/>
          <p:cNvSpPr/>
          <p:nvPr/>
        </p:nvSpPr>
        <p:spPr>
          <a:xfrm>
            <a:off x="5293361" y="2970226"/>
            <a:ext cx="6626516" cy="954107"/>
          </a:xfrm>
          <a:prstGeom prst="rect">
            <a:avLst/>
          </a:prstGeom>
        </p:spPr>
        <p:txBody>
          <a:bodyPr wrap="square">
            <a:spAutoFit/>
          </a:bodyPr>
          <a:lstStyle/>
          <a:p>
            <a:r>
              <a:rPr lang="en-GB" sz="1400" i="1" dirty="0"/>
              <a:t>“In a larger company, it can be more difficult to maintain the level of openness and all-round involvement that is possible in a smaller company in which there is greater proximity between employees.  It can be difficult to make decisions quickly in organisations in which everyone is expected to contribute their opinion and expertise.”</a:t>
            </a:r>
          </a:p>
        </p:txBody>
      </p:sp>
      <p:sp>
        <p:nvSpPr>
          <p:cNvPr id="13" name="Rectangle 12"/>
          <p:cNvSpPr/>
          <p:nvPr/>
        </p:nvSpPr>
        <p:spPr>
          <a:xfrm>
            <a:off x="5324538" y="4599240"/>
            <a:ext cx="6556646" cy="523220"/>
          </a:xfrm>
          <a:prstGeom prst="rect">
            <a:avLst/>
          </a:prstGeom>
        </p:spPr>
        <p:txBody>
          <a:bodyPr wrap="square">
            <a:spAutoFit/>
          </a:bodyPr>
          <a:lstStyle/>
          <a:p>
            <a:r>
              <a:rPr lang="en-GB" sz="1400" i="1" dirty="0"/>
              <a:t>“Too much consensus creates inertia, makes it impossible to make quick decisions, instils a fear of conflict and means that changes do not happen fast enough.”</a:t>
            </a:r>
          </a:p>
        </p:txBody>
      </p:sp>
      <p:sp>
        <p:nvSpPr>
          <p:cNvPr id="14" name="Rectangle 13"/>
          <p:cNvSpPr/>
          <p:nvPr/>
        </p:nvSpPr>
        <p:spPr>
          <a:xfrm>
            <a:off x="5324539" y="4103992"/>
            <a:ext cx="6582282" cy="307777"/>
          </a:xfrm>
          <a:prstGeom prst="rect">
            <a:avLst/>
          </a:prstGeom>
        </p:spPr>
        <p:txBody>
          <a:bodyPr wrap="square">
            <a:spAutoFit/>
          </a:bodyPr>
          <a:lstStyle/>
          <a:p>
            <a:r>
              <a:rPr lang="en-GB" sz="1400" i="1" dirty="0"/>
              <a:t>“No straightforward decisions, less efficiency in return for employee well-being.”</a:t>
            </a:r>
          </a:p>
        </p:txBody>
      </p:sp>
      <p:sp>
        <p:nvSpPr>
          <p:cNvPr id="15" name="Rectangle 14"/>
          <p:cNvSpPr/>
          <p:nvPr/>
        </p:nvSpPr>
        <p:spPr>
          <a:xfrm>
            <a:off x="5324538" y="5309932"/>
            <a:ext cx="6389941" cy="738664"/>
          </a:xfrm>
          <a:prstGeom prst="rect">
            <a:avLst/>
          </a:prstGeom>
        </p:spPr>
        <p:txBody>
          <a:bodyPr wrap="square">
            <a:spAutoFit/>
          </a:bodyPr>
          <a:lstStyle/>
          <a:p>
            <a:r>
              <a:rPr lang="en-GB" sz="1400" i="1" dirty="0"/>
              <a:t>“They perhaps drag their heels over the difficult questions sometimes.  They avoid being authoritarian even where there is a need for this. They should perhaps remind themselves of this in some cases.”</a:t>
            </a:r>
          </a:p>
        </p:txBody>
      </p:sp>
    </p:spTree>
    <p:extLst>
      <p:ext uri="{BB962C8B-B14F-4D97-AF65-F5344CB8AC3E}">
        <p14:creationId xmlns:p14="http://schemas.microsoft.com/office/powerpoint/2010/main" val="4125162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17359651"/>
              </p:ext>
            </p:extLst>
          </p:nvPr>
        </p:nvGraphicFramePr>
        <p:xfrm>
          <a:off x="0" y="1042125"/>
          <a:ext cx="12191999" cy="5133626"/>
        </p:xfrm>
        <a:graphic>
          <a:graphicData uri="http://schemas.openxmlformats.org/drawingml/2006/table">
            <a:tbl>
              <a:tblPr firstRow="1" bandRow="1">
                <a:tableStyleId>{5C22544A-7EE6-4342-B048-85BDC9FD1C3A}</a:tableStyleId>
              </a:tblPr>
              <a:tblGrid>
                <a:gridCol w="1929034">
                  <a:extLst>
                    <a:ext uri="{9D8B030D-6E8A-4147-A177-3AD203B41FA5}">
                      <a16:colId xmlns:a16="http://schemas.microsoft.com/office/drawing/2014/main" val="2930886322"/>
                    </a:ext>
                  </a:extLst>
                </a:gridCol>
                <a:gridCol w="3351135">
                  <a:extLst>
                    <a:ext uri="{9D8B030D-6E8A-4147-A177-3AD203B41FA5}">
                      <a16:colId xmlns:a16="http://schemas.microsoft.com/office/drawing/2014/main" val="2598890901"/>
                    </a:ext>
                  </a:extLst>
                </a:gridCol>
                <a:gridCol w="3466716">
                  <a:extLst>
                    <a:ext uri="{9D8B030D-6E8A-4147-A177-3AD203B41FA5}">
                      <a16:colId xmlns:a16="http://schemas.microsoft.com/office/drawing/2014/main" val="162955490"/>
                    </a:ext>
                  </a:extLst>
                </a:gridCol>
                <a:gridCol w="3445114">
                  <a:extLst>
                    <a:ext uri="{9D8B030D-6E8A-4147-A177-3AD203B41FA5}">
                      <a16:colId xmlns:a16="http://schemas.microsoft.com/office/drawing/2014/main" val="2380153146"/>
                    </a:ext>
                  </a:extLst>
                </a:gridCol>
              </a:tblGrid>
              <a:tr h="725715">
                <a:tc>
                  <a:txBody>
                    <a:bodyPr/>
                    <a:lstStyle/>
                    <a:p>
                      <a:endParaRPr lang="sv-SE" sz="1000"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1"/>
                    </a:solidFill>
                  </a:tcPr>
                </a:tc>
                <a:tc>
                  <a:txBody>
                    <a:bodyPr/>
                    <a:lstStyle/>
                    <a:p>
                      <a:pPr algn="ctr"/>
                      <a:r>
                        <a:rPr lang="sv-SE" sz="2000" dirty="0">
                          <a:solidFill>
                            <a:schemeClr val="tx2"/>
                          </a:solidFill>
                        </a:rPr>
                        <a:t>DK</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sv-SE" sz="2000" dirty="0">
                          <a:solidFill>
                            <a:schemeClr val="tx2"/>
                          </a:solidFill>
                        </a:rPr>
                        <a:t>NO</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2"/>
                    </a:solidFill>
                  </a:tcPr>
                </a:tc>
                <a:tc>
                  <a:txBody>
                    <a:bodyPr/>
                    <a:lstStyle/>
                    <a:p>
                      <a:pPr algn="ctr"/>
                      <a:r>
                        <a:rPr lang="sv-SE" sz="2000" dirty="0">
                          <a:solidFill>
                            <a:schemeClr val="tx2"/>
                          </a:solidFill>
                        </a:rPr>
                        <a:t>SE</a:t>
                      </a: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04097872"/>
                  </a:ext>
                </a:extLst>
              </a:tr>
              <a:tr h="952508">
                <a:tc>
                  <a:txBody>
                    <a:bodyPr/>
                    <a:lstStyle/>
                    <a:p>
                      <a:pPr algn="ctr"/>
                      <a:r>
                        <a:rPr lang="en-GB" sz="1400" dirty="0">
                          <a:solidFill>
                            <a:schemeClr val="bg1"/>
                          </a:solidFill>
                        </a:rPr>
                        <a:t>CHARACTERISTICS</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sv-SE" sz="1000" b="1" dirty="0">
                          <a:solidFill>
                            <a:schemeClr val="accent1"/>
                          </a:solidFill>
                        </a:rPr>
                        <a:t>Openness</a:t>
                      </a:r>
                      <a:r>
                        <a:rPr lang="sv-SE" sz="1000" dirty="0"/>
                        <a:t>, </a:t>
                      </a:r>
                      <a:r>
                        <a:rPr lang="sv-SE" sz="1000" b="1" dirty="0">
                          <a:solidFill>
                            <a:schemeClr val="accent3"/>
                          </a:solidFill>
                        </a:rPr>
                        <a:t>trust</a:t>
                      </a:r>
                      <a:r>
                        <a:rPr lang="sv-SE" sz="1000" dirty="0"/>
                        <a:t>, </a:t>
                      </a:r>
                      <a:r>
                        <a:rPr lang="sv-SE" sz="1000" dirty="0">
                          <a:solidFill>
                            <a:schemeClr val="tx1"/>
                          </a:solidFill>
                        </a:rPr>
                        <a:t>involvement </a:t>
                      </a:r>
                      <a:r>
                        <a:rPr lang="sv-SE" sz="1000" b="1" baseline="0" dirty="0">
                          <a:solidFill>
                            <a:srgbClr val="7030A0"/>
                          </a:solidFill>
                        </a:rPr>
                        <a:t>(inclusion)</a:t>
                      </a:r>
                      <a:r>
                        <a:rPr lang="sv-SE" sz="1000" dirty="0"/>
                        <a:t>, delegation, </a:t>
                      </a:r>
                      <a:r>
                        <a:rPr lang="sv-SE" sz="1000" b="1" dirty="0">
                          <a:solidFill>
                            <a:schemeClr val="tx2">
                              <a:lumMod val="60000"/>
                              <a:lumOff val="40000"/>
                            </a:schemeClr>
                          </a:solidFill>
                        </a:rPr>
                        <a:t>democracy</a:t>
                      </a:r>
                      <a:r>
                        <a:rPr lang="sv-SE" sz="1000" dirty="0"/>
                        <a:t>, freedom with responsibility, empathy, dialogue</a:t>
                      </a:r>
                      <a:endParaRPr lang="en-GB" sz="1000" dirty="0"/>
                    </a:p>
                  </a:txBody>
                  <a:tcPr marL="216000" marR="21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r>
                        <a:rPr lang="sv-SE" sz="1000" b="1" dirty="0">
                          <a:solidFill>
                            <a:srgbClr val="7030A0"/>
                          </a:solidFill>
                        </a:rPr>
                        <a:t>Inclusion</a:t>
                      </a:r>
                      <a:r>
                        <a:rPr lang="sv-SE" sz="1000" dirty="0"/>
                        <a:t>,</a:t>
                      </a:r>
                      <a:r>
                        <a:rPr sz="1000" dirty="0"/>
                        <a:t> </a:t>
                      </a:r>
                      <a:r>
                        <a:rPr lang="sv-SE" sz="1000" b="1" baseline="0" dirty="0">
                          <a:solidFill>
                            <a:schemeClr val="accent3"/>
                          </a:solidFill>
                        </a:rPr>
                        <a:t>trust</a:t>
                      </a:r>
                      <a:r>
                        <a:rPr lang="sv-SE" sz="1000" baseline="0" dirty="0"/>
                        <a:t>, co-determination, </a:t>
                      </a:r>
                      <a:r>
                        <a:rPr lang="sv-SE" sz="1000" b="1" baseline="0" dirty="0">
                          <a:solidFill>
                            <a:schemeClr val="accent1"/>
                          </a:solidFill>
                        </a:rPr>
                        <a:t>openness</a:t>
                      </a:r>
                      <a:r>
                        <a:rPr lang="sv-SE" sz="1000" baseline="0" dirty="0">
                          <a:solidFill>
                            <a:schemeClr val="tx1"/>
                          </a:solidFill>
                        </a:rPr>
                        <a:t>,</a:t>
                      </a:r>
                      <a:r>
                        <a:rPr sz="1000" dirty="0"/>
                        <a:t> </a:t>
                      </a:r>
                      <a:r>
                        <a:rPr lang="sv-SE" sz="1000" b="1" baseline="0" dirty="0">
                          <a:solidFill>
                            <a:schemeClr val="tx2">
                              <a:lumMod val="60000"/>
                              <a:lumOff val="40000"/>
                            </a:schemeClr>
                          </a:solidFill>
                        </a:rPr>
                        <a:t>democracy</a:t>
                      </a:r>
                      <a:r>
                        <a:rPr lang="sv-SE" sz="1000" baseline="0" dirty="0">
                          <a:solidFill>
                            <a:schemeClr val="tx1"/>
                          </a:solidFill>
                        </a:rPr>
                        <a:t>,</a:t>
                      </a:r>
                      <a:r>
                        <a:rPr sz="1000" dirty="0"/>
                        <a:t> </a:t>
                      </a:r>
                      <a:r>
                        <a:rPr lang="sv-SE" sz="1000" baseline="0" dirty="0">
                          <a:solidFill>
                            <a:schemeClr val="tx1"/>
                          </a:solidFill>
                        </a:rPr>
                        <a:t>flat structure, collaboration, relationships</a:t>
                      </a:r>
                      <a:endParaRPr lang="en-GB" sz="1000" dirty="0">
                        <a:solidFill>
                          <a:schemeClr val="tx1"/>
                        </a:solidFill>
                      </a:endParaRPr>
                    </a:p>
                  </a:txBody>
                  <a:tcPr marL="216000" marR="21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r>
                        <a:rPr lang="sv-SE" sz="1000" dirty="0">
                          <a:solidFill>
                            <a:schemeClr val="tx1"/>
                          </a:solidFill>
                        </a:rPr>
                        <a:t>Involvement, </a:t>
                      </a:r>
                      <a:r>
                        <a:rPr lang="sv-SE" sz="1000" baseline="0" dirty="0"/>
                        <a:t>perceptiveness, coaching, consensus, clarity, </a:t>
                      </a:r>
                      <a:r>
                        <a:rPr lang="sv-SE" sz="1000" b="1" baseline="0" dirty="0">
                          <a:solidFill>
                            <a:schemeClr val="tx2">
                              <a:lumMod val="60000"/>
                              <a:lumOff val="40000"/>
                            </a:schemeClr>
                          </a:solidFill>
                        </a:rPr>
                        <a:t>democracy</a:t>
                      </a:r>
                      <a:r>
                        <a:rPr lang="sv-SE" sz="1000" baseline="0" dirty="0"/>
                        <a:t>, </a:t>
                      </a:r>
                      <a:r>
                        <a:rPr lang="sv-SE" sz="1000" b="1" baseline="0" dirty="0">
                          <a:solidFill>
                            <a:schemeClr val="accent1"/>
                          </a:solidFill>
                        </a:rPr>
                        <a:t>openness</a:t>
                      </a:r>
                      <a:r>
                        <a:rPr lang="sv-SE" sz="1000" baseline="0" dirty="0"/>
                        <a:t>, </a:t>
                      </a:r>
                      <a:r>
                        <a:rPr lang="sv-SE" sz="1000" b="1" baseline="0" dirty="0">
                          <a:solidFill>
                            <a:srgbClr val="7030A0"/>
                          </a:solidFill>
                        </a:rPr>
                        <a:t>inclusion</a:t>
                      </a:r>
                      <a:r>
                        <a:rPr sz="1000" dirty="0"/>
                        <a:t> </a:t>
                      </a:r>
                      <a:endParaRPr lang="en-GB" sz="1000" dirty="0"/>
                    </a:p>
                  </a:txBody>
                  <a:tcPr marL="216000" marR="21600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40344777"/>
                  </a:ext>
                </a:extLst>
              </a:tr>
              <a:tr h="1367764">
                <a:tc>
                  <a:txBody>
                    <a:bodyPr/>
                    <a:lstStyle/>
                    <a:p>
                      <a:pPr algn="ctr"/>
                      <a:r>
                        <a:rPr lang="en-GB" sz="1400" dirty="0">
                          <a:solidFill>
                            <a:schemeClr val="bg1"/>
                          </a:solidFill>
                        </a:rPr>
                        <a:t>BENEFITS</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r>
                        <a:rPr lang="sv-SE" sz="1000" dirty="0"/>
                        <a:t>The employee is heavily involved in the decision-making process and has influence. Freedom with responsibility and independence are also typical of Danish leadership. Greater commitment from employees helps to increase efficiency and improve input. </a:t>
                      </a:r>
                      <a:endParaRPr lang="en-GB" sz="1000" dirty="0"/>
                    </a:p>
                  </a:txBody>
                  <a:tcPr marL="216000" marR="21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r>
                        <a:rPr lang="sv-SE" sz="1000" dirty="0"/>
                        <a:t>Norwegian leadership gives employees a high level of involvement in decision-making processes. There is also a focus on collaboration, wellbeing and job satisfaction at work, which improves the work being carried out as well as productivity. Employees’ ideas are important and are stimulated through involvement. </a:t>
                      </a:r>
                      <a:endParaRPr lang="en-GB" sz="1000" dirty="0"/>
                    </a:p>
                  </a:txBody>
                  <a:tcPr marL="216000" marR="21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r>
                        <a:rPr lang="sv-SE" sz="1000" dirty="0"/>
                        <a:t>Freedom with responsibility is a typical characteristic of Swedish leadership. Development opportunities and being able to influence your own work situation are made possible by the largely coaching-type leadership found in the country. Increasing the diversity of the skills base is important for the success of the business, and employees are considered to be resources. </a:t>
                      </a:r>
                      <a:endParaRPr lang="en-GB" sz="1000" dirty="0"/>
                    </a:p>
                  </a:txBody>
                  <a:tcPr marL="216000" marR="21600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639565279"/>
                  </a:ext>
                </a:extLst>
              </a:tr>
              <a:tr h="2087639">
                <a:tc>
                  <a:txBody>
                    <a:bodyPr/>
                    <a:lstStyle/>
                    <a:p>
                      <a:pPr algn="ctr"/>
                      <a:r>
                        <a:rPr lang="en-GB" sz="1400" dirty="0">
                          <a:solidFill>
                            <a:schemeClr val="bg1"/>
                          </a:solidFill>
                        </a:rPr>
                        <a:t>DRAWBACKS</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tx2"/>
                    </a:solidFill>
                  </a:tcPr>
                </a:tc>
                <a:tc>
                  <a:txBody>
                    <a:bodyPr/>
                    <a:lstStyle/>
                    <a:p>
                      <a:r>
                        <a:rPr lang="sv-SE" sz="1000" dirty="0"/>
                        <a:t>The downside of a flatter hierarchy in which employees have more responsibility is the lack of any clear framework or structure. It also means there is more expectation that employees will take initiative, which can be stressful for individuals who need clear guidance. Decision-making can take longer because there has to be consensus at all levels. Another drawback are the difficulties faced when trying to get this type of leadership to work on the international market, where hierarchical organisational structures are common. </a:t>
                      </a:r>
                      <a:endParaRPr lang="en-GB" sz="1000" dirty="0"/>
                    </a:p>
                  </a:txBody>
                  <a:tcPr marL="216000" marR="21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r>
                        <a:rPr lang="sv-SE" sz="1000" dirty="0"/>
                        <a:t>One downside of Norwegian leadership is that it takes time to make decisions and implement them. Unclear goals also make it difficult for employees to understand what is expected from them. The high level of responsibility expected of employees does not work for everyone either. The focus is shifted from targets to processes and, as organisational structures go, it is somewhat costly and unwieldy. On an international level, Norwegian leadership is perceived as being ‘too nice’. </a:t>
                      </a:r>
                      <a:endParaRPr lang="en-GB" sz="1000" dirty="0"/>
                    </a:p>
                  </a:txBody>
                  <a:tcPr marL="216000" marR="21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r>
                        <a:rPr lang="sv-SE" sz="1000" dirty="0"/>
                        <a:t>The decision-making process suffers from inertia because decisions have to have firm roots at every level. Another drawback is the lack of any obvious leadership, which creates uncertainty and means the structure is unclear. Certain employees do not </a:t>
                      </a:r>
                      <a:r>
                        <a:rPr lang="sv-SE" sz="1000" dirty="0" err="1"/>
                        <a:t>want</a:t>
                      </a:r>
                      <a:r>
                        <a:rPr lang="sv-SE" sz="1000" dirty="0"/>
                        <a:t> </a:t>
                      </a:r>
                      <a:r>
                        <a:rPr lang="en-GB" sz="1000" noProof="0" dirty="0"/>
                        <a:t>to/cannot take on more responsibility, and the working environment can be perceived as stressful. There is a perception that leaders avoid making difficult decisions and avoid ‘rocking the boat’. The inertia that sets in when trying to reach a consensus limits the amount of flexibility the business has to go through changes. </a:t>
                      </a:r>
                    </a:p>
                  </a:txBody>
                  <a:tcPr marL="216000" marR="21600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3203787796"/>
                  </a:ext>
                </a:extLst>
              </a:tr>
            </a:tbl>
          </a:graphicData>
        </a:graphic>
      </p:graphicFrame>
    </p:spTree>
    <p:extLst>
      <p:ext uri="{BB962C8B-B14F-4D97-AF65-F5344CB8AC3E}">
        <p14:creationId xmlns:p14="http://schemas.microsoft.com/office/powerpoint/2010/main" val="2718405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028917495"/>
              </p:ext>
            </p:extLst>
          </p:nvPr>
        </p:nvGraphicFramePr>
        <p:xfrm>
          <a:off x="1120121" y="812240"/>
          <a:ext cx="8810132" cy="536859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76518" y="533120"/>
            <a:ext cx="10443882" cy="558240"/>
          </a:xfrm>
        </p:spPr>
        <p:txBody>
          <a:bodyPr>
            <a:noAutofit/>
          </a:bodyPr>
          <a:lstStyle/>
          <a:p>
            <a:r>
              <a:rPr lang="en-GB" sz="2000" dirty="0"/>
              <a:t>Coaching and inclusive leadership are most important if leadership is to be optimal. Denmark typically attaches slightly more importance than the other countries to delegation during leadership and less on participation</a:t>
            </a:r>
          </a:p>
        </p:txBody>
      </p:sp>
      <p:sp>
        <p:nvSpPr>
          <p:cNvPr id="9" name="Text Placeholder 8"/>
          <p:cNvSpPr>
            <a:spLocks noGrp="1"/>
          </p:cNvSpPr>
          <p:nvPr>
            <p:ph type="body" sz="quarter" idx="4294967295"/>
          </p:nvPr>
        </p:nvSpPr>
        <p:spPr>
          <a:xfrm>
            <a:off x="1120121" y="6341920"/>
            <a:ext cx="10380999" cy="481560"/>
          </a:xfrm>
        </p:spPr>
        <p:txBody>
          <a:bodyPr>
            <a:normAutofit/>
          </a:bodyPr>
          <a:lstStyle/>
          <a:p>
            <a:r>
              <a:rPr lang="en-GB" sz="800" dirty="0">
                <a:solidFill>
                  <a:schemeClr val="bg1"/>
                </a:solidFill>
              </a:rPr>
              <a:t>F4. Delegating, advising, instructing, participating and coaching are some of the common types of leadership. We would like to know how you think these styles of leadership should be combined to create ‘optimal leadership’. Distribute the 100% between the fives styles of leadership according to how much of each you think should be incorporated into ‘optimal leadership’. Base: Denmark 565, Norway 584, Sweden 410   *The percentages are based on the mean and add up to 100% for each country</a:t>
            </a:r>
          </a:p>
        </p:txBody>
      </p:sp>
    </p:spTree>
    <p:extLst>
      <p:ext uri="{BB962C8B-B14F-4D97-AF65-F5344CB8AC3E}">
        <p14:creationId xmlns:p14="http://schemas.microsoft.com/office/powerpoint/2010/main" val="1169510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2200" dirty="0"/>
              <a:t>Clarity is the most important characteristic for successful leadership in all countries. In Sweden, coaching is important if you are a leader, whereas being honest is more important in Norway and Denmark</a:t>
            </a:r>
          </a:p>
        </p:txBody>
      </p:sp>
      <p:sp>
        <p:nvSpPr>
          <p:cNvPr id="9" name="Text Placeholder 8"/>
          <p:cNvSpPr>
            <a:spLocks noGrp="1"/>
          </p:cNvSpPr>
          <p:nvPr>
            <p:ph type="body" sz="quarter" idx="4294967295"/>
          </p:nvPr>
        </p:nvSpPr>
        <p:spPr>
          <a:xfrm>
            <a:off x="1046480" y="6292057"/>
            <a:ext cx="10302240" cy="565944"/>
          </a:xfrm>
        </p:spPr>
        <p:txBody>
          <a:bodyPr>
            <a:normAutofit/>
          </a:bodyPr>
          <a:lstStyle/>
          <a:p>
            <a:r>
              <a:rPr lang="en-GB" sz="1000" dirty="0">
                <a:solidFill>
                  <a:schemeClr val="bg1"/>
                </a:solidFill>
              </a:rPr>
              <a:t>F5. You are now going to be shown a number of different characteristics. We would like to know how important you think these are for successful leadership. On each screen, we want you to choose the least important and the most important characteristic. *MaxDiff – An index out of 100 is used to score each attribute. An index score of 50 means that the attribute is half as important as the most important attribute.  Base: Denmark 565, Norway 584, Sweden 410</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0490" y="1631170"/>
            <a:ext cx="904484" cy="658012"/>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r="14091"/>
          <a:stretch/>
        </p:blipFill>
        <p:spPr>
          <a:xfrm>
            <a:off x="9003401" y="1631001"/>
            <a:ext cx="892620" cy="649395"/>
          </a:xfrm>
          <a:prstGeom prst="rect">
            <a:avLst/>
          </a:prstGeom>
        </p:spPr>
      </p:pic>
      <p:pic>
        <p:nvPicPr>
          <p:cNvPr id="18" name="Content Placeholder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8045" y="1626005"/>
            <a:ext cx="864935" cy="654391"/>
          </a:xfrm>
          <a:prstGeom prst="rect">
            <a:avLst/>
          </a:prstGeom>
        </p:spPr>
      </p:pic>
      <p:graphicFrame>
        <p:nvGraphicFramePr>
          <p:cNvPr id="21" name="Chart 20"/>
          <p:cNvGraphicFramePr/>
          <p:nvPr>
            <p:extLst>
              <p:ext uri="{D42A27DB-BD31-4B8C-83A1-F6EECF244321}">
                <p14:modId xmlns:p14="http://schemas.microsoft.com/office/powerpoint/2010/main" val="3254685775"/>
              </p:ext>
            </p:extLst>
          </p:nvPr>
        </p:nvGraphicFramePr>
        <p:xfrm>
          <a:off x="7423537" y="2221216"/>
          <a:ext cx="4222059" cy="35361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p:cNvGraphicFramePr/>
          <p:nvPr>
            <p:extLst>
              <p:ext uri="{D42A27DB-BD31-4B8C-83A1-F6EECF244321}">
                <p14:modId xmlns:p14="http://schemas.microsoft.com/office/powerpoint/2010/main" val="1416496441"/>
              </p:ext>
            </p:extLst>
          </p:nvPr>
        </p:nvGraphicFramePr>
        <p:xfrm>
          <a:off x="3912490" y="2203307"/>
          <a:ext cx="4180280" cy="350711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p:cNvGraphicFramePr/>
          <p:nvPr>
            <p:extLst>
              <p:ext uri="{D42A27DB-BD31-4B8C-83A1-F6EECF244321}">
                <p14:modId xmlns:p14="http://schemas.microsoft.com/office/powerpoint/2010/main" val="1190150484"/>
              </p:ext>
            </p:extLst>
          </p:nvPr>
        </p:nvGraphicFramePr>
        <p:xfrm>
          <a:off x="0" y="2203307"/>
          <a:ext cx="4336372" cy="339874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697220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1309449" y="1645919"/>
            <a:ext cx="2895694" cy="1709571"/>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24000" rtlCol="0" anchor="b"/>
          <a:lstStyle/>
          <a:p>
            <a:pPr algn="ctr"/>
            <a:r>
              <a:rPr lang="en-GB" sz="1600" dirty="0"/>
              <a:t>DEMOCRATIC LEADERSHIP</a:t>
            </a:r>
          </a:p>
        </p:txBody>
      </p:sp>
      <p:sp>
        <p:nvSpPr>
          <p:cNvPr id="6" name="Rectangle: Rounded Corners 5"/>
          <p:cNvSpPr/>
          <p:nvPr/>
        </p:nvSpPr>
        <p:spPr>
          <a:xfrm>
            <a:off x="8059023" y="1645921"/>
            <a:ext cx="2895694" cy="1709567"/>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rtlCol="0" anchor="b"/>
          <a:lstStyle/>
          <a:p>
            <a:pPr algn="ctr"/>
            <a:r>
              <a:rPr lang="en-GB" sz="1600" dirty="0"/>
              <a:t>RELATIONSHIP-ORIENTATED LEADERSHIP</a:t>
            </a:r>
          </a:p>
        </p:txBody>
      </p:sp>
      <p:sp>
        <p:nvSpPr>
          <p:cNvPr id="7" name="Rectangle: Rounded Corners 6"/>
          <p:cNvSpPr/>
          <p:nvPr/>
        </p:nvSpPr>
        <p:spPr>
          <a:xfrm>
            <a:off x="4684236" y="1645920"/>
            <a:ext cx="2895694" cy="1709569"/>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rtlCol="0" anchor="b"/>
          <a:lstStyle/>
          <a:p>
            <a:pPr algn="ctr"/>
            <a:r>
              <a:rPr lang="en-GB" sz="1600" dirty="0"/>
              <a:t>TARGETED LEADERSHIP</a:t>
            </a:r>
          </a:p>
        </p:txBody>
      </p:sp>
      <p:graphicFrame>
        <p:nvGraphicFramePr>
          <p:cNvPr id="13" name="Chart 12"/>
          <p:cNvGraphicFramePr/>
          <p:nvPr>
            <p:extLst>
              <p:ext uri="{D42A27DB-BD31-4B8C-83A1-F6EECF244321}">
                <p14:modId xmlns:p14="http://schemas.microsoft.com/office/powerpoint/2010/main" val="4236634373"/>
              </p:ext>
            </p:extLst>
          </p:nvPr>
        </p:nvGraphicFramePr>
        <p:xfrm>
          <a:off x="868541" y="3355488"/>
          <a:ext cx="3853880" cy="25692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extLst>
              <p:ext uri="{D42A27DB-BD31-4B8C-83A1-F6EECF244321}">
                <p14:modId xmlns:p14="http://schemas.microsoft.com/office/powerpoint/2010/main" val="3628182798"/>
              </p:ext>
            </p:extLst>
          </p:nvPr>
        </p:nvGraphicFramePr>
        <p:xfrm>
          <a:off x="4205143" y="3355490"/>
          <a:ext cx="3853880" cy="2569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412753926"/>
              </p:ext>
            </p:extLst>
          </p:nvPr>
        </p:nvGraphicFramePr>
        <p:xfrm>
          <a:off x="7579930" y="3355490"/>
          <a:ext cx="3853880" cy="2569253"/>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 4"/>
          <p:cNvSpPr>
            <a:spLocks noGrp="1"/>
          </p:cNvSpPr>
          <p:nvPr>
            <p:ph type="title"/>
          </p:nvPr>
        </p:nvSpPr>
        <p:spPr>
          <a:xfrm>
            <a:off x="258661" y="540788"/>
            <a:ext cx="11013224" cy="914096"/>
          </a:xfrm>
        </p:spPr>
        <p:txBody>
          <a:bodyPr>
            <a:normAutofit fontScale="90000"/>
          </a:bodyPr>
          <a:lstStyle/>
          <a:p>
            <a:r>
              <a:rPr lang="en-GB" sz="2200" dirty="0"/>
              <a:t>Three different types of leadership have been identified based on the attributes respondents think are most important if leadership is to be successful. Each style of leadership is typical for each of the Scandinavian countries   </a:t>
            </a:r>
          </a:p>
        </p:txBody>
      </p:sp>
      <p:grpSp>
        <p:nvGrpSpPr>
          <p:cNvPr id="76" name="Group 75"/>
          <p:cNvGrpSpPr>
            <a:grpSpLocks noChangeAspect="1"/>
          </p:cNvGrpSpPr>
          <p:nvPr/>
        </p:nvGrpSpPr>
        <p:grpSpPr>
          <a:xfrm>
            <a:off x="1816861" y="1957632"/>
            <a:ext cx="1784348" cy="579359"/>
            <a:chOff x="2225198" y="1458000"/>
            <a:chExt cx="4635564" cy="1505119"/>
          </a:xfrm>
          <a:solidFill>
            <a:schemeClr val="bg1"/>
          </a:solidFill>
        </p:grpSpPr>
        <p:sp>
          <p:nvSpPr>
            <p:cNvPr id="77" name="Freeform 6"/>
            <p:cNvSpPr>
              <a:spLocks/>
            </p:cNvSpPr>
            <p:nvPr/>
          </p:nvSpPr>
          <p:spPr bwMode="auto">
            <a:xfrm>
              <a:off x="2225198" y="2058320"/>
              <a:ext cx="567929" cy="904799"/>
            </a:xfrm>
            <a:custGeom>
              <a:avLst/>
              <a:gdLst/>
              <a:ahLst/>
              <a:cxnLst>
                <a:cxn ang="0">
                  <a:pos x="32" y="532"/>
                </a:cxn>
                <a:cxn ang="0">
                  <a:pos x="65" y="500"/>
                </a:cxn>
                <a:cxn ang="0">
                  <a:pos x="47" y="471"/>
                </a:cxn>
                <a:cxn ang="0">
                  <a:pos x="47" y="459"/>
                </a:cxn>
                <a:cxn ang="0">
                  <a:pos x="150" y="425"/>
                </a:cxn>
                <a:cxn ang="0">
                  <a:pos x="154" y="469"/>
                </a:cxn>
                <a:cxn ang="0">
                  <a:pos x="133" y="500"/>
                </a:cxn>
                <a:cxn ang="0">
                  <a:pos x="165" y="532"/>
                </a:cxn>
                <a:cxn ang="0">
                  <a:pos x="198" y="500"/>
                </a:cxn>
                <a:cxn ang="0">
                  <a:pos x="180" y="471"/>
                </a:cxn>
                <a:cxn ang="0">
                  <a:pos x="184" y="425"/>
                </a:cxn>
                <a:cxn ang="0">
                  <a:pos x="269" y="444"/>
                </a:cxn>
                <a:cxn ang="0">
                  <a:pos x="286" y="456"/>
                </a:cxn>
                <a:cxn ang="0">
                  <a:pos x="288" y="459"/>
                </a:cxn>
                <a:cxn ang="0">
                  <a:pos x="288" y="470"/>
                </a:cxn>
                <a:cxn ang="0">
                  <a:pos x="269" y="500"/>
                </a:cxn>
                <a:cxn ang="0">
                  <a:pos x="301" y="532"/>
                </a:cxn>
                <a:cxn ang="0">
                  <a:pos x="334" y="500"/>
                </a:cxn>
                <a:cxn ang="0">
                  <a:pos x="312" y="470"/>
                </a:cxn>
                <a:cxn ang="0">
                  <a:pos x="312" y="451"/>
                </a:cxn>
                <a:cxn ang="0">
                  <a:pos x="310" y="448"/>
                </a:cxn>
                <a:cxn ang="0">
                  <a:pos x="186" y="401"/>
                </a:cxn>
                <a:cxn ang="0">
                  <a:pos x="193" y="326"/>
                </a:cxn>
                <a:cxn ang="0">
                  <a:pos x="306" y="326"/>
                </a:cxn>
                <a:cxn ang="0">
                  <a:pos x="318" y="314"/>
                </a:cxn>
                <a:cxn ang="0">
                  <a:pos x="318" y="269"/>
                </a:cxn>
                <a:cxn ang="0">
                  <a:pos x="306" y="257"/>
                </a:cxn>
                <a:cxn ang="0">
                  <a:pos x="165" y="268"/>
                </a:cxn>
                <a:cxn ang="0">
                  <a:pos x="73" y="263"/>
                </a:cxn>
                <a:cxn ang="0">
                  <a:pos x="64" y="209"/>
                </a:cxn>
                <a:cxn ang="0">
                  <a:pos x="87" y="12"/>
                </a:cxn>
                <a:cxn ang="0">
                  <a:pos x="75" y="0"/>
                </a:cxn>
                <a:cxn ang="0">
                  <a:pos x="22" y="0"/>
                </a:cxn>
                <a:cxn ang="0">
                  <a:pos x="10" y="12"/>
                </a:cxn>
                <a:cxn ang="0">
                  <a:pos x="10" y="314"/>
                </a:cxn>
                <a:cxn ang="0">
                  <a:pos x="22" y="326"/>
                </a:cxn>
                <a:cxn ang="0">
                  <a:pos x="46" y="326"/>
                </a:cxn>
                <a:cxn ang="0">
                  <a:pos x="75" y="326"/>
                </a:cxn>
                <a:cxn ang="0">
                  <a:pos x="142" y="326"/>
                </a:cxn>
                <a:cxn ang="0">
                  <a:pos x="148" y="401"/>
                </a:cxn>
                <a:cxn ang="0">
                  <a:pos x="24" y="448"/>
                </a:cxn>
                <a:cxn ang="0">
                  <a:pos x="23" y="451"/>
                </a:cxn>
                <a:cxn ang="0">
                  <a:pos x="23" y="469"/>
                </a:cxn>
                <a:cxn ang="0">
                  <a:pos x="0" y="500"/>
                </a:cxn>
                <a:cxn ang="0">
                  <a:pos x="32" y="532"/>
                </a:cxn>
              </a:cxnLst>
              <a:rect l="0" t="0" r="r" b="b"/>
              <a:pathLst>
                <a:path w="334" h="532">
                  <a:moveTo>
                    <a:pt x="32" y="532"/>
                  </a:moveTo>
                  <a:cubicBezTo>
                    <a:pt x="50" y="532"/>
                    <a:pt x="65" y="518"/>
                    <a:pt x="65" y="500"/>
                  </a:cubicBezTo>
                  <a:cubicBezTo>
                    <a:pt x="65" y="487"/>
                    <a:pt x="57" y="476"/>
                    <a:pt x="47" y="471"/>
                  </a:cubicBezTo>
                  <a:cubicBezTo>
                    <a:pt x="47" y="459"/>
                    <a:pt x="47" y="459"/>
                    <a:pt x="47" y="459"/>
                  </a:cubicBezTo>
                  <a:cubicBezTo>
                    <a:pt x="53" y="451"/>
                    <a:pt x="78" y="428"/>
                    <a:pt x="150" y="425"/>
                  </a:cubicBezTo>
                  <a:cubicBezTo>
                    <a:pt x="154" y="469"/>
                    <a:pt x="154" y="469"/>
                    <a:pt x="154" y="469"/>
                  </a:cubicBezTo>
                  <a:cubicBezTo>
                    <a:pt x="142" y="474"/>
                    <a:pt x="133" y="486"/>
                    <a:pt x="133" y="500"/>
                  </a:cubicBezTo>
                  <a:cubicBezTo>
                    <a:pt x="133" y="518"/>
                    <a:pt x="147" y="532"/>
                    <a:pt x="165" y="532"/>
                  </a:cubicBezTo>
                  <a:cubicBezTo>
                    <a:pt x="183" y="532"/>
                    <a:pt x="198" y="518"/>
                    <a:pt x="198" y="500"/>
                  </a:cubicBezTo>
                  <a:cubicBezTo>
                    <a:pt x="198" y="487"/>
                    <a:pt x="191" y="477"/>
                    <a:pt x="180" y="471"/>
                  </a:cubicBezTo>
                  <a:cubicBezTo>
                    <a:pt x="184" y="425"/>
                    <a:pt x="184" y="425"/>
                    <a:pt x="184" y="425"/>
                  </a:cubicBezTo>
                  <a:cubicBezTo>
                    <a:pt x="227" y="427"/>
                    <a:pt x="253" y="436"/>
                    <a:pt x="269" y="444"/>
                  </a:cubicBezTo>
                  <a:cubicBezTo>
                    <a:pt x="277" y="449"/>
                    <a:pt x="283" y="453"/>
                    <a:pt x="286" y="456"/>
                  </a:cubicBezTo>
                  <a:cubicBezTo>
                    <a:pt x="287" y="457"/>
                    <a:pt x="288" y="458"/>
                    <a:pt x="288" y="459"/>
                  </a:cubicBezTo>
                  <a:cubicBezTo>
                    <a:pt x="288" y="470"/>
                    <a:pt x="288" y="470"/>
                    <a:pt x="288" y="470"/>
                  </a:cubicBezTo>
                  <a:cubicBezTo>
                    <a:pt x="277" y="475"/>
                    <a:pt x="269" y="487"/>
                    <a:pt x="269" y="500"/>
                  </a:cubicBezTo>
                  <a:cubicBezTo>
                    <a:pt x="269" y="518"/>
                    <a:pt x="283" y="532"/>
                    <a:pt x="301" y="532"/>
                  </a:cubicBezTo>
                  <a:cubicBezTo>
                    <a:pt x="319" y="532"/>
                    <a:pt x="334" y="518"/>
                    <a:pt x="334" y="500"/>
                  </a:cubicBezTo>
                  <a:cubicBezTo>
                    <a:pt x="334" y="486"/>
                    <a:pt x="325" y="474"/>
                    <a:pt x="312" y="470"/>
                  </a:cubicBezTo>
                  <a:cubicBezTo>
                    <a:pt x="312" y="451"/>
                    <a:pt x="312" y="451"/>
                    <a:pt x="312" y="451"/>
                  </a:cubicBezTo>
                  <a:cubicBezTo>
                    <a:pt x="310" y="448"/>
                    <a:pt x="310" y="448"/>
                    <a:pt x="310" y="448"/>
                  </a:cubicBezTo>
                  <a:cubicBezTo>
                    <a:pt x="309" y="445"/>
                    <a:pt x="282" y="405"/>
                    <a:pt x="186" y="401"/>
                  </a:cubicBezTo>
                  <a:cubicBezTo>
                    <a:pt x="193" y="326"/>
                    <a:pt x="193" y="326"/>
                    <a:pt x="193" y="326"/>
                  </a:cubicBezTo>
                  <a:cubicBezTo>
                    <a:pt x="306" y="326"/>
                    <a:pt x="306" y="326"/>
                    <a:pt x="306" y="326"/>
                  </a:cubicBezTo>
                  <a:cubicBezTo>
                    <a:pt x="313" y="326"/>
                    <a:pt x="318" y="320"/>
                    <a:pt x="318" y="314"/>
                  </a:cubicBezTo>
                  <a:cubicBezTo>
                    <a:pt x="318" y="269"/>
                    <a:pt x="318" y="269"/>
                    <a:pt x="318" y="269"/>
                  </a:cubicBezTo>
                  <a:cubicBezTo>
                    <a:pt x="318" y="263"/>
                    <a:pt x="313" y="257"/>
                    <a:pt x="306" y="257"/>
                  </a:cubicBezTo>
                  <a:cubicBezTo>
                    <a:pt x="306" y="257"/>
                    <a:pt x="258" y="268"/>
                    <a:pt x="165" y="268"/>
                  </a:cubicBezTo>
                  <a:cubicBezTo>
                    <a:pt x="120" y="268"/>
                    <a:pt x="91" y="265"/>
                    <a:pt x="73" y="263"/>
                  </a:cubicBezTo>
                  <a:cubicBezTo>
                    <a:pt x="69" y="246"/>
                    <a:pt x="66" y="227"/>
                    <a:pt x="64" y="209"/>
                  </a:cubicBezTo>
                  <a:cubicBezTo>
                    <a:pt x="59" y="157"/>
                    <a:pt x="87" y="12"/>
                    <a:pt x="87" y="12"/>
                  </a:cubicBezTo>
                  <a:cubicBezTo>
                    <a:pt x="87" y="5"/>
                    <a:pt x="81" y="0"/>
                    <a:pt x="75" y="0"/>
                  </a:cubicBezTo>
                  <a:cubicBezTo>
                    <a:pt x="22" y="0"/>
                    <a:pt x="22" y="0"/>
                    <a:pt x="22" y="0"/>
                  </a:cubicBezTo>
                  <a:cubicBezTo>
                    <a:pt x="16" y="0"/>
                    <a:pt x="10" y="5"/>
                    <a:pt x="10" y="12"/>
                  </a:cubicBezTo>
                  <a:cubicBezTo>
                    <a:pt x="10" y="314"/>
                    <a:pt x="10" y="314"/>
                    <a:pt x="10" y="314"/>
                  </a:cubicBezTo>
                  <a:cubicBezTo>
                    <a:pt x="10" y="320"/>
                    <a:pt x="16" y="326"/>
                    <a:pt x="22" y="326"/>
                  </a:cubicBezTo>
                  <a:cubicBezTo>
                    <a:pt x="46" y="326"/>
                    <a:pt x="46" y="326"/>
                    <a:pt x="46" y="326"/>
                  </a:cubicBezTo>
                  <a:cubicBezTo>
                    <a:pt x="75" y="326"/>
                    <a:pt x="75" y="326"/>
                    <a:pt x="75" y="326"/>
                  </a:cubicBezTo>
                  <a:cubicBezTo>
                    <a:pt x="142" y="326"/>
                    <a:pt x="142" y="326"/>
                    <a:pt x="142" y="326"/>
                  </a:cubicBezTo>
                  <a:cubicBezTo>
                    <a:pt x="148" y="401"/>
                    <a:pt x="148" y="401"/>
                    <a:pt x="148" y="401"/>
                  </a:cubicBezTo>
                  <a:cubicBezTo>
                    <a:pt x="53" y="405"/>
                    <a:pt x="26" y="445"/>
                    <a:pt x="24" y="448"/>
                  </a:cubicBezTo>
                  <a:cubicBezTo>
                    <a:pt x="23" y="451"/>
                    <a:pt x="23" y="451"/>
                    <a:pt x="23" y="451"/>
                  </a:cubicBezTo>
                  <a:cubicBezTo>
                    <a:pt x="23" y="469"/>
                    <a:pt x="23" y="469"/>
                    <a:pt x="23" y="469"/>
                  </a:cubicBezTo>
                  <a:cubicBezTo>
                    <a:pt x="9" y="473"/>
                    <a:pt x="0" y="486"/>
                    <a:pt x="0" y="500"/>
                  </a:cubicBezTo>
                  <a:cubicBezTo>
                    <a:pt x="0" y="518"/>
                    <a:pt x="15" y="532"/>
                    <a:pt x="32" y="5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7"/>
            <p:cNvSpPr>
              <a:spLocks/>
            </p:cNvSpPr>
            <p:nvPr/>
          </p:nvSpPr>
          <p:spPr bwMode="auto">
            <a:xfrm>
              <a:off x="2439700" y="1776155"/>
              <a:ext cx="556412" cy="1120741"/>
            </a:xfrm>
            <a:custGeom>
              <a:avLst/>
              <a:gdLst/>
              <a:ahLst/>
              <a:cxnLst>
                <a:cxn ang="0">
                  <a:pos x="86" y="412"/>
                </a:cxn>
                <a:cxn ang="0">
                  <a:pos x="93" y="412"/>
                </a:cxn>
                <a:cxn ang="0">
                  <a:pos x="228" y="414"/>
                </a:cxn>
                <a:cxn ang="0">
                  <a:pos x="264" y="633"/>
                </a:cxn>
                <a:cxn ang="0">
                  <a:pos x="276" y="659"/>
                </a:cxn>
                <a:cxn ang="0">
                  <a:pos x="327" y="400"/>
                </a:cxn>
                <a:cxn ang="0">
                  <a:pos x="320" y="356"/>
                </a:cxn>
                <a:cxn ang="0">
                  <a:pos x="294" y="319"/>
                </a:cxn>
                <a:cxn ang="0">
                  <a:pos x="276" y="319"/>
                </a:cxn>
                <a:cxn ang="0">
                  <a:pos x="261" y="314"/>
                </a:cxn>
                <a:cxn ang="0">
                  <a:pos x="161" y="313"/>
                </a:cxn>
                <a:cxn ang="0">
                  <a:pos x="187" y="178"/>
                </a:cxn>
                <a:cxn ang="0">
                  <a:pos x="153" y="154"/>
                </a:cxn>
                <a:cxn ang="0">
                  <a:pos x="110" y="103"/>
                </a:cxn>
                <a:cxn ang="0">
                  <a:pos x="107" y="72"/>
                </a:cxn>
                <a:cxn ang="0">
                  <a:pos x="126" y="49"/>
                </a:cxn>
                <a:cxn ang="0">
                  <a:pos x="145" y="44"/>
                </a:cxn>
                <a:cxn ang="0">
                  <a:pos x="181" y="65"/>
                </a:cxn>
                <a:cxn ang="0">
                  <a:pos x="181" y="66"/>
                </a:cxn>
                <a:cxn ang="0">
                  <a:pos x="186" y="73"/>
                </a:cxn>
                <a:cxn ang="0">
                  <a:pos x="186" y="73"/>
                </a:cxn>
                <a:cxn ang="0">
                  <a:pos x="205" y="94"/>
                </a:cxn>
                <a:cxn ang="0">
                  <a:pos x="211" y="98"/>
                </a:cxn>
                <a:cxn ang="0">
                  <a:pos x="213" y="100"/>
                </a:cxn>
                <a:cxn ang="0">
                  <a:pos x="210" y="85"/>
                </a:cxn>
                <a:cxn ang="0">
                  <a:pos x="178" y="27"/>
                </a:cxn>
                <a:cxn ang="0">
                  <a:pos x="55" y="78"/>
                </a:cxn>
                <a:cxn ang="0">
                  <a:pos x="1" y="312"/>
                </a:cxn>
                <a:cxn ang="0">
                  <a:pos x="86" y="412"/>
                </a:cxn>
              </a:cxnLst>
              <a:rect l="0" t="0" r="r" b="b"/>
              <a:pathLst>
                <a:path w="327" h="659">
                  <a:moveTo>
                    <a:pt x="86" y="412"/>
                  </a:moveTo>
                  <a:cubicBezTo>
                    <a:pt x="88" y="412"/>
                    <a:pt x="91" y="412"/>
                    <a:pt x="93" y="412"/>
                  </a:cubicBezTo>
                  <a:cubicBezTo>
                    <a:pt x="228" y="414"/>
                    <a:pt x="228" y="414"/>
                    <a:pt x="228" y="414"/>
                  </a:cubicBezTo>
                  <a:cubicBezTo>
                    <a:pt x="264" y="633"/>
                    <a:pt x="264" y="633"/>
                    <a:pt x="264" y="633"/>
                  </a:cubicBezTo>
                  <a:cubicBezTo>
                    <a:pt x="266" y="643"/>
                    <a:pt x="270" y="652"/>
                    <a:pt x="276" y="659"/>
                  </a:cubicBezTo>
                  <a:cubicBezTo>
                    <a:pt x="282" y="573"/>
                    <a:pt x="306" y="473"/>
                    <a:pt x="327" y="400"/>
                  </a:cubicBezTo>
                  <a:cubicBezTo>
                    <a:pt x="320" y="356"/>
                    <a:pt x="320" y="356"/>
                    <a:pt x="320" y="356"/>
                  </a:cubicBezTo>
                  <a:cubicBezTo>
                    <a:pt x="318" y="340"/>
                    <a:pt x="307" y="327"/>
                    <a:pt x="294" y="319"/>
                  </a:cubicBezTo>
                  <a:cubicBezTo>
                    <a:pt x="276" y="319"/>
                    <a:pt x="276" y="319"/>
                    <a:pt x="276" y="319"/>
                  </a:cubicBezTo>
                  <a:cubicBezTo>
                    <a:pt x="270" y="319"/>
                    <a:pt x="265" y="317"/>
                    <a:pt x="261" y="314"/>
                  </a:cubicBezTo>
                  <a:cubicBezTo>
                    <a:pt x="161" y="313"/>
                    <a:pt x="161" y="313"/>
                    <a:pt x="161" y="313"/>
                  </a:cubicBezTo>
                  <a:cubicBezTo>
                    <a:pt x="162" y="267"/>
                    <a:pt x="171" y="221"/>
                    <a:pt x="187" y="178"/>
                  </a:cubicBezTo>
                  <a:cubicBezTo>
                    <a:pt x="173" y="170"/>
                    <a:pt x="161" y="161"/>
                    <a:pt x="153" y="154"/>
                  </a:cubicBezTo>
                  <a:cubicBezTo>
                    <a:pt x="128" y="132"/>
                    <a:pt x="115" y="111"/>
                    <a:pt x="110" y="103"/>
                  </a:cubicBezTo>
                  <a:cubicBezTo>
                    <a:pt x="105" y="93"/>
                    <a:pt x="104" y="82"/>
                    <a:pt x="107" y="72"/>
                  </a:cubicBezTo>
                  <a:cubicBezTo>
                    <a:pt x="110" y="62"/>
                    <a:pt x="117" y="54"/>
                    <a:pt x="126" y="49"/>
                  </a:cubicBezTo>
                  <a:cubicBezTo>
                    <a:pt x="132" y="45"/>
                    <a:pt x="139" y="44"/>
                    <a:pt x="145" y="44"/>
                  </a:cubicBezTo>
                  <a:cubicBezTo>
                    <a:pt x="160" y="44"/>
                    <a:pt x="174" y="52"/>
                    <a:pt x="181" y="65"/>
                  </a:cubicBezTo>
                  <a:cubicBezTo>
                    <a:pt x="181" y="65"/>
                    <a:pt x="181" y="66"/>
                    <a:pt x="181" y="66"/>
                  </a:cubicBezTo>
                  <a:cubicBezTo>
                    <a:pt x="182" y="67"/>
                    <a:pt x="183" y="70"/>
                    <a:pt x="186" y="73"/>
                  </a:cubicBezTo>
                  <a:cubicBezTo>
                    <a:pt x="186" y="73"/>
                    <a:pt x="186" y="73"/>
                    <a:pt x="186" y="73"/>
                  </a:cubicBezTo>
                  <a:cubicBezTo>
                    <a:pt x="190" y="78"/>
                    <a:pt x="196" y="86"/>
                    <a:pt x="205" y="94"/>
                  </a:cubicBezTo>
                  <a:cubicBezTo>
                    <a:pt x="207" y="95"/>
                    <a:pt x="209" y="96"/>
                    <a:pt x="211" y="98"/>
                  </a:cubicBezTo>
                  <a:cubicBezTo>
                    <a:pt x="211" y="98"/>
                    <a:pt x="212" y="99"/>
                    <a:pt x="213" y="100"/>
                  </a:cubicBezTo>
                  <a:cubicBezTo>
                    <a:pt x="212" y="94"/>
                    <a:pt x="211" y="89"/>
                    <a:pt x="210" y="85"/>
                  </a:cubicBezTo>
                  <a:cubicBezTo>
                    <a:pt x="207" y="63"/>
                    <a:pt x="196" y="42"/>
                    <a:pt x="178" y="27"/>
                  </a:cubicBezTo>
                  <a:cubicBezTo>
                    <a:pt x="144" y="0"/>
                    <a:pt x="83" y="19"/>
                    <a:pt x="55" y="78"/>
                  </a:cubicBezTo>
                  <a:cubicBezTo>
                    <a:pt x="21" y="151"/>
                    <a:pt x="3" y="231"/>
                    <a:pt x="1" y="312"/>
                  </a:cubicBezTo>
                  <a:cubicBezTo>
                    <a:pt x="0" y="375"/>
                    <a:pt x="44" y="419"/>
                    <a:pt x="86" y="4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8"/>
            <p:cNvSpPr>
              <a:spLocks/>
            </p:cNvSpPr>
            <p:nvPr/>
          </p:nvSpPr>
          <p:spPr bwMode="auto">
            <a:xfrm>
              <a:off x="2654203" y="1497589"/>
              <a:ext cx="336151" cy="334711"/>
            </a:xfrm>
            <a:custGeom>
              <a:avLst/>
              <a:gdLst/>
              <a:ahLst/>
              <a:cxnLst>
                <a:cxn ang="0">
                  <a:pos x="79" y="186"/>
                </a:cxn>
                <a:cxn ang="0">
                  <a:pos x="187" y="119"/>
                </a:cxn>
                <a:cxn ang="0">
                  <a:pos x="120" y="11"/>
                </a:cxn>
                <a:cxn ang="0">
                  <a:pos x="12" y="78"/>
                </a:cxn>
                <a:cxn ang="0">
                  <a:pos x="79" y="186"/>
                </a:cxn>
              </a:cxnLst>
              <a:rect l="0" t="0" r="r" b="b"/>
              <a:pathLst>
                <a:path w="198" h="197">
                  <a:moveTo>
                    <a:pt x="79" y="186"/>
                  </a:moveTo>
                  <a:cubicBezTo>
                    <a:pt x="127" y="197"/>
                    <a:pt x="176" y="167"/>
                    <a:pt x="187" y="119"/>
                  </a:cubicBezTo>
                  <a:cubicBezTo>
                    <a:pt x="198" y="71"/>
                    <a:pt x="168" y="22"/>
                    <a:pt x="120" y="11"/>
                  </a:cubicBezTo>
                  <a:cubicBezTo>
                    <a:pt x="71" y="0"/>
                    <a:pt x="23" y="30"/>
                    <a:pt x="12" y="78"/>
                  </a:cubicBezTo>
                  <a:cubicBezTo>
                    <a:pt x="0" y="126"/>
                    <a:pt x="30" y="175"/>
                    <a:pt x="79"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9"/>
            <p:cNvSpPr>
              <a:spLocks/>
            </p:cNvSpPr>
            <p:nvPr/>
          </p:nvSpPr>
          <p:spPr bwMode="auto">
            <a:xfrm>
              <a:off x="2764334" y="2087112"/>
              <a:ext cx="66222" cy="166995"/>
            </a:xfrm>
            <a:custGeom>
              <a:avLst/>
              <a:gdLst/>
              <a:ahLst/>
              <a:cxnLst>
                <a:cxn ang="0">
                  <a:pos x="0" y="54"/>
                </a:cxn>
                <a:cxn ang="0">
                  <a:pos x="14" y="98"/>
                </a:cxn>
                <a:cxn ang="0">
                  <a:pos x="38" y="57"/>
                </a:cxn>
                <a:cxn ang="0">
                  <a:pos x="36" y="12"/>
                </a:cxn>
                <a:cxn ang="0">
                  <a:pos x="6" y="0"/>
                </a:cxn>
                <a:cxn ang="0">
                  <a:pos x="0" y="54"/>
                </a:cxn>
              </a:cxnLst>
              <a:rect l="0" t="0" r="r" b="b"/>
              <a:pathLst>
                <a:path w="39" h="98">
                  <a:moveTo>
                    <a:pt x="0" y="54"/>
                  </a:moveTo>
                  <a:cubicBezTo>
                    <a:pt x="5" y="68"/>
                    <a:pt x="10" y="83"/>
                    <a:pt x="14" y="98"/>
                  </a:cubicBezTo>
                  <a:cubicBezTo>
                    <a:pt x="22" y="85"/>
                    <a:pt x="31" y="71"/>
                    <a:pt x="38" y="57"/>
                  </a:cubicBezTo>
                  <a:cubicBezTo>
                    <a:pt x="39" y="45"/>
                    <a:pt x="38" y="29"/>
                    <a:pt x="36" y="12"/>
                  </a:cubicBezTo>
                  <a:cubicBezTo>
                    <a:pt x="25" y="8"/>
                    <a:pt x="15" y="4"/>
                    <a:pt x="6" y="0"/>
                  </a:cubicBezTo>
                  <a:cubicBezTo>
                    <a:pt x="5" y="18"/>
                    <a:pt x="3" y="36"/>
                    <a:pt x="0" y="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10"/>
            <p:cNvSpPr>
              <a:spLocks/>
            </p:cNvSpPr>
            <p:nvPr/>
          </p:nvSpPr>
          <p:spPr bwMode="auto">
            <a:xfrm>
              <a:off x="2625411" y="1856054"/>
              <a:ext cx="494508" cy="253372"/>
            </a:xfrm>
            <a:custGeom>
              <a:avLst/>
              <a:gdLst/>
              <a:ahLst/>
              <a:cxnLst>
                <a:cxn ang="0">
                  <a:pos x="91" y="53"/>
                </a:cxn>
                <a:cxn ang="0">
                  <a:pos x="84" y="46"/>
                </a:cxn>
                <a:cxn ang="0">
                  <a:pos x="70" y="30"/>
                </a:cxn>
                <a:cxn ang="0">
                  <a:pos x="65" y="23"/>
                </a:cxn>
                <a:cxn ang="0">
                  <a:pos x="64" y="22"/>
                </a:cxn>
                <a:cxn ang="0">
                  <a:pos x="64" y="22"/>
                </a:cxn>
                <a:cxn ang="0">
                  <a:pos x="21" y="9"/>
                </a:cxn>
                <a:cxn ang="0">
                  <a:pos x="8" y="52"/>
                </a:cxn>
                <a:cxn ang="0">
                  <a:pos x="50" y="101"/>
                </a:cxn>
                <a:cxn ang="0">
                  <a:pos x="81" y="123"/>
                </a:cxn>
                <a:cxn ang="0">
                  <a:pos x="88" y="127"/>
                </a:cxn>
                <a:cxn ang="0">
                  <a:pos x="117" y="139"/>
                </a:cxn>
                <a:cxn ang="0">
                  <a:pos x="181" y="149"/>
                </a:cxn>
                <a:cxn ang="0">
                  <a:pos x="181" y="149"/>
                </a:cxn>
                <a:cxn ang="0">
                  <a:pos x="265" y="135"/>
                </a:cxn>
                <a:cxn ang="0">
                  <a:pos x="285" y="95"/>
                </a:cxn>
                <a:cxn ang="0">
                  <a:pos x="245" y="74"/>
                </a:cxn>
                <a:cxn ang="0">
                  <a:pos x="181" y="85"/>
                </a:cxn>
                <a:cxn ang="0">
                  <a:pos x="106" y="64"/>
                </a:cxn>
                <a:cxn ang="0">
                  <a:pos x="101" y="60"/>
                </a:cxn>
                <a:cxn ang="0">
                  <a:pos x="91" y="53"/>
                </a:cxn>
              </a:cxnLst>
              <a:rect l="0" t="0" r="r" b="b"/>
              <a:pathLst>
                <a:path w="291" h="149">
                  <a:moveTo>
                    <a:pt x="91" y="53"/>
                  </a:moveTo>
                  <a:cubicBezTo>
                    <a:pt x="89" y="50"/>
                    <a:pt x="86" y="48"/>
                    <a:pt x="84" y="46"/>
                  </a:cubicBezTo>
                  <a:cubicBezTo>
                    <a:pt x="78" y="40"/>
                    <a:pt x="73" y="35"/>
                    <a:pt x="70" y="30"/>
                  </a:cubicBezTo>
                  <a:cubicBezTo>
                    <a:pt x="68" y="27"/>
                    <a:pt x="66" y="25"/>
                    <a:pt x="65" y="23"/>
                  </a:cubicBezTo>
                  <a:cubicBezTo>
                    <a:pt x="65" y="23"/>
                    <a:pt x="65" y="22"/>
                    <a:pt x="64" y="22"/>
                  </a:cubicBezTo>
                  <a:cubicBezTo>
                    <a:pt x="64" y="22"/>
                    <a:pt x="64" y="22"/>
                    <a:pt x="64" y="22"/>
                  </a:cubicBezTo>
                  <a:cubicBezTo>
                    <a:pt x="56" y="6"/>
                    <a:pt x="37" y="0"/>
                    <a:pt x="21" y="9"/>
                  </a:cubicBezTo>
                  <a:cubicBezTo>
                    <a:pt x="6" y="17"/>
                    <a:pt x="0" y="36"/>
                    <a:pt x="8" y="52"/>
                  </a:cubicBezTo>
                  <a:cubicBezTo>
                    <a:pt x="9" y="54"/>
                    <a:pt x="22" y="77"/>
                    <a:pt x="50" y="101"/>
                  </a:cubicBezTo>
                  <a:cubicBezTo>
                    <a:pt x="58" y="109"/>
                    <a:pt x="69" y="116"/>
                    <a:pt x="81" y="123"/>
                  </a:cubicBezTo>
                  <a:cubicBezTo>
                    <a:pt x="83" y="125"/>
                    <a:pt x="86" y="126"/>
                    <a:pt x="88" y="127"/>
                  </a:cubicBezTo>
                  <a:cubicBezTo>
                    <a:pt x="97" y="132"/>
                    <a:pt x="107" y="136"/>
                    <a:pt x="117" y="139"/>
                  </a:cubicBezTo>
                  <a:cubicBezTo>
                    <a:pt x="136" y="145"/>
                    <a:pt x="157" y="149"/>
                    <a:pt x="181" y="149"/>
                  </a:cubicBezTo>
                  <a:cubicBezTo>
                    <a:pt x="181" y="149"/>
                    <a:pt x="181" y="149"/>
                    <a:pt x="181" y="149"/>
                  </a:cubicBezTo>
                  <a:cubicBezTo>
                    <a:pt x="207" y="149"/>
                    <a:pt x="235" y="145"/>
                    <a:pt x="265" y="135"/>
                  </a:cubicBezTo>
                  <a:cubicBezTo>
                    <a:pt x="281" y="130"/>
                    <a:pt x="291" y="112"/>
                    <a:pt x="285" y="95"/>
                  </a:cubicBezTo>
                  <a:cubicBezTo>
                    <a:pt x="280" y="78"/>
                    <a:pt x="262" y="69"/>
                    <a:pt x="245" y="74"/>
                  </a:cubicBezTo>
                  <a:cubicBezTo>
                    <a:pt x="221" y="82"/>
                    <a:pt x="200" y="85"/>
                    <a:pt x="181" y="85"/>
                  </a:cubicBezTo>
                  <a:cubicBezTo>
                    <a:pt x="149" y="85"/>
                    <a:pt x="125" y="76"/>
                    <a:pt x="106" y="64"/>
                  </a:cubicBezTo>
                  <a:cubicBezTo>
                    <a:pt x="105" y="63"/>
                    <a:pt x="103" y="62"/>
                    <a:pt x="101" y="60"/>
                  </a:cubicBezTo>
                  <a:cubicBezTo>
                    <a:pt x="98" y="58"/>
                    <a:pt x="94" y="55"/>
                    <a:pt x="91"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1"/>
            <p:cNvSpPr>
              <a:spLocks/>
            </p:cNvSpPr>
            <p:nvPr/>
          </p:nvSpPr>
          <p:spPr bwMode="auto">
            <a:xfrm>
              <a:off x="6292833" y="2058320"/>
              <a:ext cx="567929" cy="904799"/>
            </a:xfrm>
            <a:custGeom>
              <a:avLst/>
              <a:gdLst/>
              <a:ahLst/>
              <a:cxnLst>
                <a:cxn ang="0">
                  <a:pos x="270" y="209"/>
                </a:cxn>
                <a:cxn ang="0">
                  <a:pos x="261" y="263"/>
                </a:cxn>
                <a:cxn ang="0">
                  <a:pos x="169" y="268"/>
                </a:cxn>
                <a:cxn ang="0">
                  <a:pos x="28" y="257"/>
                </a:cxn>
                <a:cxn ang="0">
                  <a:pos x="16" y="269"/>
                </a:cxn>
                <a:cxn ang="0">
                  <a:pos x="16" y="314"/>
                </a:cxn>
                <a:cxn ang="0">
                  <a:pos x="28" y="326"/>
                </a:cxn>
                <a:cxn ang="0">
                  <a:pos x="141" y="326"/>
                </a:cxn>
                <a:cxn ang="0">
                  <a:pos x="147" y="401"/>
                </a:cxn>
                <a:cxn ang="0">
                  <a:pos x="23" y="448"/>
                </a:cxn>
                <a:cxn ang="0">
                  <a:pos x="22" y="451"/>
                </a:cxn>
                <a:cxn ang="0">
                  <a:pos x="22" y="470"/>
                </a:cxn>
                <a:cxn ang="0">
                  <a:pos x="0" y="500"/>
                </a:cxn>
                <a:cxn ang="0">
                  <a:pos x="33" y="532"/>
                </a:cxn>
                <a:cxn ang="0">
                  <a:pos x="65" y="500"/>
                </a:cxn>
                <a:cxn ang="0">
                  <a:pos x="46" y="470"/>
                </a:cxn>
                <a:cxn ang="0">
                  <a:pos x="46" y="459"/>
                </a:cxn>
                <a:cxn ang="0">
                  <a:pos x="150" y="425"/>
                </a:cxn>
                <a:cxn ang="0">
                  <a:pos x="154" y="471"/>
                </a:cxn>
                <a:cxn ang="0">
                  <a:pos x="136" y="500"/>
                </a:cxn>
                <a:cxn ang="0">
                  <a:pos x="168" y="532"/>
                </a:cxn>
                <a:cxn ang="0">
                  <a:pos x="201" y="500"/>
                </a:cxn>
                <a:cxn ang="0">
                  <a:pos x="179" y="469"/>
                </a:cxn>
                <a:cxn ang="0">
                  <a:pos x="183" y="425"/>
                </a:cxn>
                <a:cxn ang="0">
                  <a:pos x="268" y="444"/>
                </a:cxn>
                <a:cxn ang="0">
                  <a:pos x="285" y="456"/>
                </a:cxn>
                <a:cxn ang="0">
                  <a:pos x="287" y="459"/>
                </a:cxn>
                <a:cxn ang="0">
                  <a:pos x="287" y="471"/>
                </a:cxn>
                <a:cxn ang="0">
                  <a:pos x="269" y="500"/>
                </a:cxn>
                <a:cxn ang="0">
                  <a:pos x="301" y="532"/>
                </a:cxn>
                <a:cxn ang="0">
                  <a:pos x="334" y="500"/>
                </a:cxn>
                <a:cxn ang="0">
                  <a:pos x="311" y="469"/>
                </a:cxn>
                <a:cxn ang="0">
                  <a:pos x="311" y="451"/>
                </a:cxn>
                <a:cxn ang="0">
                  <a:pos x="310" y="448"/>
                </a:cxn>
                <a:cxn ang="0">
                  <a:pos x="185" y="401"/>
                </a:cxn>
                <a:cxn ang="0">
                  <a:pos x="192" y="326"/>
                </a:cxn>
                <a:cxn ang="0">
                  <a:pos x="259" y="326"/>
                </a:cxn>
                <a:cxn ang="0">
                  <a:pos x="287" y="326"/>
                </a:cxn>
                <a:cxn ang="0">
                  <a:pos x="312" y="326"/>
                </a:cxn>
                <a:cxn ang="0">
                  <a:pos x="324" y="314"/>
                </a:cxn>
                <a:cxn ang="0">
                  <a:pos x="324" y="12"/>
                </a:cxn>
                <a:cxn ang="0">
                  <a:pos x="312" y="0"/>
                </a:cxn>
                <a:cxn ang="0">
                  <a:pos x="259" y="0"/>
                </a:cxn>
                <a:cxn ang="0">
                  <a:pos x="247" y="12"/>
                </a:cxn>
                <a:cxn ang="0">
                  <a:pos x="270" y="209"/>
                </a:cxn>
              </a:cxnLst>
              <a:rect l="0" t="0" r="r" b="b"/>
              <a:pathLst>
                <a:path w="334" h="532">
                  <a:moveTo>
                    <a:pt x="270" y="209"/>
                  </a:moveTo>
                  <a:cubicBezTo>
                    <a:pt x="268" y="227"/>
                    <a:pt x="265" y="246"/>
                    <a:pt x="261" y="263"/>
                  </a:cubicBezTo>
                  <a:cubicBezTo>
                    <a:pt x="243" y="265"/>
                    <a:pt x="214" y="268"/>
                    <a:pt x="169" y="268"/>
                  </a:cubicBezTo>
                  <a:cubicBezTo>
                    <a:pt x="76" y="268"/>
                    <a:pt x="28" y="257"/>
                    <a:pt x="28" y="257"/>
                  </a:cubicBezTo>
                  <a:cubicBezTo>
                    <a:pt x="21" y="257"/>
                    <a:pt x="16" y="263"/>
                    <a:pt x="16" y="269"/>
                  </a:cubicBezTo>
                  <a:cubicBezTo>
                    <a:pt x="16" y="314"/>
                    <a:pt x="16" y="314"/>
                    <a:pt x="16" y="314"/>
                  </a:cubicBezTo>
                  <a:cubicBezTo>
                    <a:pt x="16" y="320"/>
                    <a:pt x="21" y="326"/>
                    <a:pt x="28" y="326"/>
                  </a:cubicBezTo>
                  <a:cubicBezTo>
                    <a:pt x="141" y="326"/>
                    <a:pt x="141" y="326"/>
                    <a:pt x="141" y="326"/>
                  </a:cubicBezTo>
                  <a:cubicBezTo>
                    <a:pt x="147" y="401"/>
                    <a:pt x="147" y="401"/>
                    <a:pt x="147" y="401"/>
                  </a:cubicBezTo>
                  <a:cubicBezTo>
                    <a:pt x="52" y="405"/>
                    <a:pt x="25" y="445"/>
                    <a:pt x="23" y="448"/>
                  </a:cubicBezTo>
                  <a:cubicBezTo>
                    <a:pt x="22" y="451"/>
                    <a:pt x="22" y="451"/>
                    <a:pt x="22" y="451"/>
                  </a:cubicBezTo>
                  <a:cubicBezTo>
                    <a:pt x="22" y="470"/>
                    <a:pt x="22" y="470"/>
                    <a:pt x="22" y="470"/>
                  </a:cubicBezTo>
                  <a:cubicBezTo>
                    <a:pt x="9" y="474"/>
                    <a:pt x="0" y="486"/>
                    <a:pt x="0" y="500"/>
                  </a:cubicBezTo>
                  <a:cubicBezTo>
                    <a:pt x="0" y="518"/>
                    <a:pt x="15" y="532"/>
                    <a:pt x="33" y="532"/>
                  </a:cubicBezTo>
                  <a:cubicBezTo>
                    <a:pt x="51" y="532"/>
                    <a:pt x="65" y="518"/>
                    <a:pt x="65" y="500"/>
                  </a:cubicBezTo>
                  <a:cubicBezTo>
                    <a:pt x="65" y="487"/>
                    <a:pt x="57" y="475"/>
                    <a:pt x="46" y="470"/>
                  </a:cubicBezTo>
                  <a:cubicBezTo>
                    <a:pt x="46" y="459"/>
                    <a:pt x="46" y="459"/>
                    <a:pt x="46" y="459"/>
                  </a:cubicBezTo>
                  <a:cubicBezTo>
                    <a:pt x="52" y="451"/>
                    <a:pt x="77" y="428"/>
                    <a:pt x="150" y="425"/>
                  </a:cubicBezTo>
                  <a:cubicBezTo>
                    <a:pt x="154" y="471"/>
                    <a:pt x="154" y="471"/>
                    <a:pt x="154" y="471"/>
                  </a:cubicBezTo>
                  <a:cubicBezTo>
                    <a:pt x="143" y="477"/>
                    <a:pt x="136" y="487"/>
                    <a:pt x="136" y="500"/>
                  </a:cubicBezTo>
                  <a:cubicBezTo>
                    <a:pt x="136" y="518"/>
                    <a:pt x="151" y="532"/>
                    <a:pt x="168" y="532"/>
                  </a:cubicBezTo>
                  <a:cubicBezTo>
                    <a:pt x="186" y="532"/>
                    <a:pt x="201" y="518"/>
                    <a:pt x="201" y="500"/>
                  </a:cubicBezTo>
                  <a:cubicBezTo>
                    <a:pt x="201" y="486"/>
                    <a:pt x="192" y="474"/>
                    <a:pt x="179" y="469"/>
                  </a:cubicBezTo>
                  <a:cubicBezTo>
                    <a:pt x="183" y="425"/>
                    <a:pt x="183" y="425"/>
                    <a:pt x="183" y="425"/>
                  </a:cubicBezTo>
                  <a:cubicBezTo>
                    <a:pt x="226" y="427"/>
                    <a:pt x="252" y="436"/>
                    <a:pt x="268" y="444"/>
                  </a:cubicBezTo>
                  <a:cubicBezTo>
                    <a:pt x="276" y="449"/>
                    <a:pt x="282" y="453"/>
                    <a:pt x="285" y="456"/>
                  </a:cubicBezTo>
                  <a:cubicBezTo>
                    <a:pt x="286" y="457"/>
                    <a:pt x="287" y="458"/>
                    <a:pt x="287" y="459"/>
                  </a:cubicBezTo>
                  <a:cubicBezTo>
                    <a:pt x="287" y="471"/>
                    <a:pt x="287" y="471"/>
                    <a:pt x="287" y="471"/>
                  </a:cubicBezTo>
                  <a:cubicBezTo>
                    <a:pt x="276" y="476"/>
                    <a:pt x="269" y="487"/>
                    <a:pt x="269" y="500"/>
                  </a:cubicBezTo>
                  <a:cubicBezTo>
                    <a:pt x="269" y="518"/>
                    <a:pt x="283" y="532"/>
                    <a:pt x="301" y="532"/>
                  </a:cubicBezTo>
                  <a:cubicBezTo>
                    <a:pt x="319" y="532"/>
                    <a:pt x="334" y="518"/>
                    <a:pt x="334" y="500"/>
                  </a:cubicBezTo>
                  <a:cubicBezTo>
                    <a:pt x="334" y="486"/>
                    <a:pt x="324" y="473"/>
                    <a:pt x="311" y="469"/>
                  </a:cubicBezTo>
                  <a:cubicBezTo>
                    <a:pt x="311" y="451"/>
                    <a:pt x="311" y="451"/>
                    <a:pt x="311" y="451"/>
                  </a:cubicBezTo>
                  <a:cubicBezTo>
                    <a:pt x="310" y="448"/>
                    <a:pt x="310" y="448"/>
                    <a:pt x="310" y="448"/>
                  </a:cubicBezTo>
                  <a:cubicBezTo>
                    <a:pt x="308" y="445"/>
                    <a:pt x="281" y="405"/>
                    <a:pt x="185" y="401"/>
                  </a:cubicBezTo>
                  <a:cubicBezTo>
                    <a:pt x="192" y="326"/>
                    <a:pt x="192" y="326"/>
                    <a:pt x="192" y="326"/>
                  </a:cubicBezTo>
                  <a:cubicBezTo>
                    <a:pt x="259" y="326"/>
                    <a:pt x="259" y="326"/>
                    <a:pt x="259" y="326"/>
                  </a:cubicBezTo>
                  <a:cubicBezTo>
                    <a:pt x="287" y="326"/>
                    <a:pt x="287" y="326"/>
                    <a:pt x="287" y="326"/>
                  </a:cubicBezTo>
                  <a:cubicBezTo>
                    <a:pt x="312" y="326"/>
                    <a:pt x="312" y="326"/>
                    <a:pt x="312" y="326"/>
                  </a:cubicBezTo>
                  <a:cubicBezTo>
                    <a:pt x="318" y="326"/>
                    <a:pt x="324" y="320"/>
                    <a:pt x="324" y="314"/>
                  </a:cubicBezTo>
                  <a:cubicBezTo>
                    <a:pt x="324" y="12"/>
                    <a:pt x="324" y="12"/>
                    <a:pt x="324" y="12"/>
                  </a:cubicBezTo>
                  <a:cubicBezTo>
                    <a:pt x="324" y="5"/>
                    <a:pt x="318" y="0"/>
                    <a:pt x="312" y="0"/>
                  </a:cubicBezTo>
                  <a:cubicBezTo>
                    <a:pt x="259" y="0"/>
                    <a:pt x="259" y="0"/>
                    <a:pt x="259" y="0"/>
                  </a:cubicBezTo>
                  <a:cubicBezTo>
                    <a:pt x="252" y="0"/>
                    <a:pt x="247" y="5"/>
                    <a:pt x="247" y="12"/>
                  </a:cubicBezTo>
                  <a:cubicBezTo>
                    <a:pt x="247" y="12"/>
                    <a:pt x="275" y="157"/>
                    <a:pt x="270" y="2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2"/>
            <p:cNvSpPr>
              <a:spLocks/>
            </p:cNvSpPr>
            <p:nvPr/>
          </p:nvSpPr>
          <p:spPr bwMode="auto">
            <a:xfrm>
              <a:off x="6095605" y="1497589"/>
              <a:ext cx="334711" cy="334711"/>
            </a:xfrm>
            <a:custGeom>
              <a:avLst/>
              <a:gdLst/>
              <a:ahLst/>
              <a:cxnLst>
                <a:cxn ang="0">
                  <a:pos x="119" y="186"/>
                </a:cxn>
                <a:cxn ang="0">
                  <a:pos x="186" y="78"/>
                </a:cxn>
                <a:cxn ang="0">
                  <a:pos x="78" y="11"/>
                </a:cxn>
                <a:cxn ang="0">
                  <a:pos x="11" y="119"/>
                </a:cxn>
                <a:cxn ang="0">
                  <a:pos x="119" y="186"/>
                </a:cxn>
              </a:cxnLst>
              <a:rect l="0" t="0" r="r" b="b"/>
              <a:pathLst>
                <a:path w="197" h="197">
                  <a:moveTo>
                    <a:pt x="119" y="186"/>
                  </a:moveTo>
                  <a:cubicBezTo>
                    <a:pt x="167" y="175"/>
                    <a:pt x="197" y="126"/>
                    <a:pt x="186" y="78"/>
                  </a:cubicBezTo>
                  <a:cubicBezTo>
                    <a:pt x="175" y="30"/>
                    <a:pt x="127" y="0"/>
                    <a:pt x="78" y="11"/>
                  </a:cubicBezTo>
                  <a:cubicBezTo>
                    <a:pt x="30" y="22"/>
                    <a:pt x="0" y="71"/>
                    <a:pt x="11" y="119"/>
                  </a:cubicBezTo>
                  <a:cubicBezTo>
                    <a:pt x="22" y="167"/>
                    <a:pt x="71" y="197"/>
                    <a:pt x="119"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3"/>
            <p:cNvSpPr>
              <a:spLocks/>
            </p:cNvSpPr>
            <p:nvPr/>
          </p:nvSpPr>
          <p:spPr bwMode="auto">
            <a:xfrm>
              <a:off x="6088407" y="1776155"/>
              <a:ext cx="557851" cy="1120741"/>
            </a:xfrm>
            <a:custGeom>
              <a:avLst/>
              <a:gdLst/>
              <a:ahLst/>
              <a:cxnLst>
                <a:cxn ang="0">
                  <a:pos x="34" y="319"/>
                </a:cxn>
                <a:cxn ang="0">
                  <a:pos x="8" y="356"/>
                </a:cxn>
                <a:cxn ang="0">
                  <a:pos x="0" y="400"/>
                </a:cxn>
                <a:cxn ang="0">
                  <a:pos x="51" y="659"/>
                </a:cxn>
                <a:cxn ang="0">
                  <a:pos x="64" y="633"/>
                </a:cxn>
                <a:cxn ang="0">
                  <a:pos x="100" y="414"/>
                </a:cxn>
                <a:cxn ang="0">
                  <a:pos x="235" y="413"/>
                </a:cxn>
                <a:cxn ang="0">
                  <a:pos x="242" y="412"/>
                </a:cxn>
                <a:cxn ang="0">
                  <a:pos x="327" y="312"/>
                </a:cxn>
                <a:cxn ang="0">
                  <a:pos x="272" y="78"/>
                </a:cxn>
                <a:cxn ang="0">
                  <a:pos x="149" y="27"/>
                </a:cxn>
                <a:cxn ang="0">
                  <a:pos x="118" y="85"/>
                </a:cxn>
                <a:cxn ang="0">
                  <a:pos x="115" y="100"/>
                </a:cxn>
                <a:cxn ang="0">
                  <a:pos x="117" y="98"/>
                </a:cxn>
                <a:cxn ang="0">
                  <a:pos x="119" y="96"/>
                </a:cxn>
                <a:cxn ang="0">
                  <a:pos x="142" y="73"/>
                </a:cxn>
                <a:cxn ang="0">
                  <a:pos x="147" y="65"/>
                </a:cxn>
                <a:cxn ang="0">
                  <a:pos x="183" y="44"/>
                </a:cxn>
                <a:cxn ang="0">
                  <a:pos x="201" y="49"/>
                </a:cxn>
                <a:cxn ang="0">
                  <a:pos x="218" y="103"/>
                </a:cxn>
                <a:cxn ang="0">
                  <a:pos x="174" y="154"/>
                </a:cxn>
                <a:cxn ang="0">
                  <a:pos x="141" y="178"/>
                </a:cxn>
                <a:cxn ang="0">
                  <a:pos x="166" y="313"/>
                </a:cxn>
                <a:cxn ang="0">
                  <a:pos x="67" y="314"/>
                </a:cxn>
                <a:cxn ang="0">
                  <a:pos x="52" y="319"/>
                </a:cxn>
                <a:cxn ang="0">
                  <a:pos x="34" y="319"/>
                </a:cxn>
              </a:cxnLst>
              <a:rect l="0" t="0" r="r" b="b"/>
              <a:pathLst>
                <a:path w="328" h="659">
                  <a:moveTo>
                    <a:pt x="34" y="319"/>
                  </a:moveTo>
                  <a:cubicBezTo>
                    <a:pt x="20" y="327"/>
                    <a:pt x="10" y="340"/>
                    <a:pt x="8" y="356"/>
                  </a:cubicBezTo>
                  <a:cubicBezTo>
                    <a:pt x="0" y="400"/>
                    <a:pt x="0" y="400"/>
                    <a:pt x="0" y="400"/>
                  </a:cubicBezTo>
                  <a:cubicBezTo>
                    <a:pt x="21" y="473"/>
                    <a:pt x="46" y="573"/>
                    <a:pt x="51" y="659"/>
                  </a:cubicBezTo>
                  <a:cubicBezTo>
                    <a:pt x="58" y="652"/>
                    <a:pt x="62" y="643"/>
                    <a:pt x="64" y="633"/>
                  </a:cubicBezTo>
                  <a:cubicBezTo>
                    <a:pt x="100" y="414"/>
                    <a:pt x="100" y="414"/>
                    <a:pt x="100" y="414"/>
                  </a:cubicBezTo>
                  <a:cubicBezTo>
                    <a:pt x="235" y="413"/>
                    <a:pt x="235" y="413"/>
                    <a:pt x="235" y="413"/>
                  </a:cubicBezTo>
                  <a:cubicBezTo>
                    <a:pt x="237" y="412"/>
                    <a:pt x="239" y="412"/>
                    <a:pt x="242" y="412"/>
                  </a:cubicBezTo>
                  <a:cubicBezTo>
                    <a:pt x="284" y="419"/>
                    <a:pt x="328" y="375"/>
                    <a:pt x="327" y="312"/>
                  </a:cubicBezTo>
                  <a:cubicBezTo>
                    <a:pt x="325" y="231"/>
                    <a:pt x="307" y="151"/>
                    <a:pt x="272" y="78"/>
                  </a:cubicBezTo>
                  <a:cubicBezTo>
                    <a:pt x="245" y="19"/>
                    <a:pt x="184" y="0"/>
                    <a:pt x="149" y="27"/>
                  </a:cubicBezTo>
                  <a:cubicBezTo>
                    <a:pt x="131" y="42"/>
                    <a:pt x="121" y="63"/>
                    <a:pt x="118" y="85"/>
                  </a:cubicBezTo>
                  <a:cubicBezTo>
                    <a:pt x="117" y="89"/>
                    <a:pt x="116" y="94"/>
                    <a:pt x="115" y="100"/>
                  </a:cubicBezTo>
                  <a:cubicBezTo>
                    <a:pt x="116" y="99"/>
                    <a:pt x="116" y="98"/>
                    <a:pt x="117" y="98"/>
                  </a:cubicBezTo>
                  <a:cubicBezTo>
                    <a:pt x="118" y="97"/>
                    <a:pt x="118" y="97"/>
                    <a:pt x="119" y="96"/>
                  </a:cubicBezTo>
                  <a:cubicBezTo>
                    <a:pt x="130" y="88"/>
                    <a:pt x="137" y="79"/>
                    <a:pt x="142" y="73"/>
                  </a:cubicBezTo>
                  <a:cubicBezTo>
                    <a:pt x="146" y="68"/>
                    <a:pt x="147" y="65"/>
                    <a:pt x="147" y="65"/>
                  </a:cubicBezTo>
                  <a:cubicBezTo>
                    <a:pt x="154" y="52"/>
                    <a:pt x="168" y="44"/>
                    <a:pt x="183" y="44"/>
                  </a:cubicBezTo>
                  <a:cubicBezTo>
                    <a:pt x="189" y="44"/>
                    <a:pt x="196" y="45"/>
                    <a:pt x="201" y="49"/>
                  </a:cubicBezTo>
                  <a:cubicBezTo>
                    <a:pt x="221" y="59"/>
                    <a:pt x="228" y="83"/>
                    <a:pt x="218" y="103"/>
                  </a:cubicBezTo>
                  <a:cubicBezTo>
                    <a:pt x="213" y="111"/>
                    <a:pt x="200" y="132"/>
                    <a:pt x="174" y="154"/>
                  </a:cubicBezTo>
                  <a:cubicBezTo>
                    <a:pt x="166" y="161"/>
                    <a:pt x="155" y="170"/>
                    <a:pt x="141" y="178"/>
                  </a:cubicBezTo>
                  <a:cubicBezTo>
                    <a:pt x="157" y="221"/>
                    <a:pt x="165" y="267"/>
                    <a:pt x="166" y="313"/>
                  </a:cubicBezTo>
                  <a:cubicBezTo>
                    <a:pt x="67" y="314"/>
                    <a:pt x="67" y="314"/>
                    <a:pt x="67" y="314"/>
                  </a:cubicBezTo>
                  <a:cubicBezTo>
                    <a:pt x="63" y="317"/>
                    <a:pt x="57" y="319"/>
                    <a:pt x="52" y="319"/>
                  </a:cubicBezTo>
                  <a:lnTo>
                    <a:pt x="34" y="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4"/>
            <p:cNvSpPr>
              <a:spLocks/>
            </p:cNvSpPr>
            <p:nvPr/>
          </p:nvSpPr>
          <p:spPr bwMode="auto">
            <a:xfrm>
              <a:off x="6255403" y="2087112"/>
              <a:ext cx="66222" cy="166995"/>
            </a:xfrm>
            <a:custGeom>
              <a:avLst/>
              <a:gdLst/>
              <a:ahLst/>
              <a:cxnLst>
                <a:cxn ang="0">
                  <a:pos x="0" y="57"/>
                </a:cxn>
                <a:cxn ang="0">
                  <a:pos x="25" y="98"/>
                </a:cxn>
                <a:cxn ang="0">
                  <a:pos x="39" y="54"/>
                </a:cxn>
                <a:cxn ang="0">
                  <a:pos x="33" y="0"/>
                </a:cxn>
                <a:cxn ang="0">
                  <a:pos x="3" y="12"/>
                </a:cxn>
                <a:cxn ang="0">
                  <a:pos x="0" y="57"/>
                </a:cxn>
              </a:cxnLst>
              <a:rect l="0" t="0" r="r" b="b"/>
              <a:pathLst>
                <a:path w="39" h="98">
                  <a:moveTo>
                    <a:pt x="0" y="57"/>
                  </a:moveTo>
                  <a:cubicBezTo>
                    <a:pt x="8" y="71"/>
                    <a:pt x="16" y="85"/>
                    <a:pt x="25" y="98"/>
                  </a:cubicBezTo>
                  <a:cubicBezTo>
                    <a:pt x="29" y="83"/>
                    <a:pt x="33" y="68"/>
                    <a:pt x="39" y="54"/>
                  </a:cubicBezTo>
                  <a:cubicBezTo>
                    <a:pt x="36" y="36"/>
                    <a:pt x="34" y="18"/>
                    <a:pt x="33" y="0"/>
                  </a:cubicBezTo>
                  <a:cubicBezTo>
                    <a:pt x="24" y="4"/>
                    <a:pt x="14" y="8"/>
                    <a:pt x="3" y="12"/>
                  </a:cubicBezTo>
                  <a:cubicBezTo>
                    <a:pt x="1" y="29"/>
                    <a:pt x="0" y="45"/>
                    <a:pt x="0"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5"/>
            <p:cNvSpPr>
              <a:spLocks/>
            </p:cNvSpPr>
            <p:nvPr/>
          </p:nvSpPr>
          <p:spPr bwMode="auto">
            <a:xfrm>
              <a:off x="5966040" y="1856054"/>
              <a:ext cx="494508" cy="253372"/>
            </a:xfrm>
            <a:custGeom>
              <a:avLst/>
              <a:gdLst/>
              <a:ahLst/>
              <a:cxnLst>
                <a:cxn ang="0">
                  <a:pos x="283" y="52"/>
                </a:cxn>
                <a:cxn ang="0">
                  <a:pos x="270" y="9"/>
                </a:cxn>
                <a:cxn ang="0">
                  <a:pos x="226" y="22"/>
                </a:cxn>
                <a:cxn ang="0">
                  <a:pos x="226" y="22"/>
                </a:cxn>
                <a:cxn ang="0">
                  <a:pos x="207" y="46"/>
                </a:cxn>
                <a:cxn ang="0">
                  <a:pos x="196" y="56"/>
                </a:cxn>
                <a:cxn ang="0">
                  <a:pos x="190" y="60"/>
                </a:cxn>
                <a:cxn ang="0">
                  <a:pos x="184" y="64"/>
                </a:cxn>
                <a:cxn ang="0">
                  <a:pos x="109" y="85"/>
                </a:cxn>
                <a:cxn ang="0">
                  <a:pos x="46" y="74"/>
                </a:cxn>
                <a:cxn ang="0">
                  <a:pos x="5" y="95"/>
                </a:cxn>
                <a:cxn ang="0">
                  <a:pos x="26" y="135"/>
                </a:cxn>
                <a:cxn ang="0">
                  <a:pos x="109" y="149"/>
                </a:cxn>
                <a:cxn ang="0">
                  <a:pos x="110" y="149"/>
                </a:cxn>
                <a:cxn ang="0">
                  <a:pos x="173" y="139"/>
                </a:cxn>
                <a:cxn ang="0">
                  <a:pos x="202" y="127"/>
                </a:cxn>
                <a:cxn ang="0">
                  <a:pos x="210" y="123"/>
                </a:cxn>
                <a:cxn ang="0">
                  <a:pos x="241" y="101"/>
                </a:cxn>
                <a:cxn ang="0">
                  <a:pos x="283" y="52"/>
                </a:cxn>
              </a:cxnLst>
              <a:rect l="0" t="0" r="r" b="b"/>
              <a:pathLst>
                <a:path w="291" h="149">
                  <a:moveTo>
                    <a:pt x="283" y="52"/>
                  </a:moveTo>
                  <a:cubicBezTo>
                    <a:pt x="291" y="36"/>
                    <a:pt x="285" y="17"/>
                    <a:pt x="270" y="9"/>
                  </a:cubicBezTo>
                  <a:cubicBezTo>
                    <a:pt x="254" y="0"/>
                    <a:pt x="235" y="6"/>
                    <a:pt x="226" y="22"/>
                  </a:cubicBezTo>
                  <a:cubicBezTo>
                    <a:pt x="226" y="22"/>
                    <a:pt x="226" y="22"/>
                    <a:pt x="226" y="22"/>
                  </a:cubicBezTo>
                  <a:cubicBezTo>
                    <a:pt x="225" y="23"/>
                    <a:pt x="219" y="34"/>
                    <a:pt x="207" y="46"/>
                  </a:cubicBezTo>
                  <a:cubicBezTo>
                    <a:pt x="204" y="49"/>
                    <a:pt x="200" y="53"/>
                    <a:pt x="196" y="56"/>
                  </a:cubicBezTo>
                  <a:cubicBezTo>
                    <a:pt x="194" y="57"/>
                    <a:pt x="192" y="59"/>
                    <a:pt x="190" y="60"/>
                  </a:cubicBezTo>
                  <a:cubicBezTo>
                    <a:pt x="188" y="62"/>
                    <a:pt x="186" y="63"/>
                    <a:pt x="184" y="64"/>
                  </a:cubicBezTo>
                  <a:cubicBezTo>
                    <a:pt x="166" y="76"/>
                    <a:pt x="142" y="85"/>
                    <a:pt x="109" y="85"/>
                  </a:cubicBezTo>
                  <a:cubicBezTo>
                    <a:pt x="91" y="85"/>
                    <a:pt x="70" y="82"/>
                    <a:pt x="46" y="74"/>
                  </a:cubicBezTo>
                  <a:cubicBezTo>
                    <a:pt x="29" y="69"/>
                    <a:pt x="11" y="78"/>
                    <a:pt x="5" y="95"/>
                  </a:cubicBezTo>
                  <a:cubicBezTo>
                    <a:pt x="0" y="112"/>
                    <a:pt x="9" y="130"/>
                    <a:pt x="26" y="135"/>
                  </a:cubicBezTo>
                  <a:cubicBezTo>
                    <a:pt x="56" y="145"/>
                    <a:pt x="84" y="149"/>
                    <a:pt x="109" y="149"/>
                  </a:cubicBezTo>
                  <a:cubicBezTo>
                    <a:pt x="109" y="149"/>
                    <a:pt x="110" y="149"/>
                    <a:pt x="110" y="149"/>
                  </a:cubicBezTo>
                  <a:cubicBezTo>
                    <a:pt x="133" y="149"/>
                    <a:pt x="155" y="145"/>
                    <a:pt x="173" y="139"/>
                  </a:cubicBezTo>
                  <a:cubicBezTo>
                    <a:pt x="184" y="136"/>
                    <a:pt x="194" y="132"/>
                    <a:pt x="202" y="127"/>
                  </a:cubicBezTo>
                  <a:cubicBezTo>
                    <a:pt x="205" y="126"/>
                    <a:pt x="207" y="125"/>
                    <a:pt x="210" y="123"/>
                  </a:cubicBezTo>
                  <a:cubicBezTo>
                    <a:pt x="222" y="116"/>
                    <a:pt x="232" y="109"/>
                    <a:pt x="241" y="101"/>
                  </a:cubicBezTo>
                  <a:cubicBezTo>
                    <a:pt x="269" y="77"/>
                    <a:pt x="282" y="54"/>
                    <a:pt x="283"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6"/>
            <p:cNvSpPr>
              <a:spLocks/>
            </p:cNvSpPr>
            <p:nvPr/>
          </p:nvSpPr>
          <p:spPr bwMode="auto">
            <a:xfrm>
              <a:off x="3378330" y="2459973"/>
              <a:ext cx="299440" cy="503146"/>
            </a:xfrm>
            <a:custGeom>
              <a:avLst/>
              <a:gdLst/>
              <a:ahLst/>
              <a:cxnLst>
                <a:cxn ang="0">
                  <a:pos x="170" y="174"/>
                </a:cxn>
                <a:cxn ang="0">
                  <a:pos x="108" y="165"/>
                </a:cxn>
                <a:cxn ang="0">
                  <a:pos x="115" y="79"/>
                </a:cxn>
                <a:cxn ang="0">
                  <a:pos x="164" y="79"/>
                </a:cxn>
                <a:cxn ang="0">
                  <a:pos x="155" y="39"/>
                </a:cxn>
                <a:cxn ang="0">
                  <a:pos x="154" y="35"/>
                </a:cxn>
                <a:cxn ang="0">
                  <a:pos x="150" y="24"/>
                </a:cxn>
                <a:cxn ang="0">
                  <a:pos x="138" y="0"/>
                </a:cxn>
                <a:cxn ang="0">
                  <a:pos x="100" y="27"/>
                </a:cxn>
                <a:cxn ang="0">
                  <a:pos x="90" y="35"/>
                </a:cxn>
                <a:cxn ang="0">
                  <a:pos x="41" y="79"/>
                </a:cxn>
                <a:cxn ang="0">
                  <a:pos x="63" y="79"/>
                </a:cxn>
                <a:cxn ang="0">
                  <a:pos x="70" y="165"/>
                </a:cxn>
                <a:cxn ang="0">
                  <a:pos x="7" y="175"/>
                </a:cxn>
                <a:cxn ang="0">
                  <a:pos x="7" y="175"/>
                </a:cxn>
                <a:cxn ang="0">
                  <a:pos x="0" y="202"/>
                </a:cxn>
                <a:cxn ang="0">
                  <a:pos x="72" y="189"/>
                </a:cxn>
                <a:cxn ang="0">
                  <a:pos x="76" y="233"/>
                </a:cxn>
                <a:cxn ang="0">
                  <a:pos x="54" y="264"/>
                </a:cxn>
                <a:cxn ang="0">
                  <a:pos x="87" y="296"/>
                </a:cxn>
                <a:cxn ang="0">
                  <a:pos x="119" y="264"/>
                </a:cxn>
                <a:cxn ang="0">
                  <a:pos x="102" y="235"/>
                </a:cxn>
                <a:cxn ang="0">
                  <a:pos x="106" y="189"/>
                </a:cxn>
                <a:cxn ang="0">
                  <a:pos x="176" y="202"/>
                </a:cxn>
                <a:cxn ang="0">
                  <a:pos x="170" y="175"/>
                </a:cxn>
                <a:cxn ang="0">
                  <a:pos x="170" y="174"/>
                </a:cxn>
              </a:cxnLst>
              <a:rect l="0" t="0" r="r" b="b"/>
              <a:pathLst>
                <a:path w="176" h="296">
                  <a:moveTo>
                    <a:pt x="170" y="174"/>
                  </a:moveTo>
                  <a:cubicBezTo>
                    <a:pt x="153" y="169"/>
                    <a:pt x="133" y="166"/>
                    <a:pt x="108" y="165"/>
                  </a:cubicBezTo>
                  <a:cubicBezTo>
                    <a:pt x="115" y="79"/>
                    <a:pt x="115" y="79"/>
                    <a:pt x="115" y="79"/>
                  </a:cubicBezTo>
                  <a:cubicBezTo>
                    <a:pt x="164" y="79"/>
                    <a:pt x="164" y="79"/>
                    <a:pt x="164" y="79"/>
                  </a:cubicBezTo>
                  <a:cubicBezTo>
                    <a:pt x="161" y="62"/>
                    <a:pt x="158" y="48"/>
                    <a:pt x="155" y="39"/>
                  </a:cubicBezTo>
                  <a:cubicBezTo>
                    <a:pt x="155" y="37"/>
                    <a:pt x="155" y="36"/>
                    <a:pt x="154" y="35"/>
                  </a:cubicBezTo>
                  <a:cubicBezTo>
                    <a:pt x="153" y="31"/>
                    <a:pt x="152" y="27"/>
                    <a:pt x="150" y="24"/>
                  </a:cubicBezTo>
                  <a:cubicBezTo>
                    <a:pt x="146" y="14"/>
                    <a:pt x="142" y="6"/>
                    <a:pt x="138" y="0"/>
                  </a:cubicBezTo>
                  <a:cubicBezTo>
                    <a:pt x="124" y="9"/>
                    <a:pt x="112" y="18"/>
                    <a:pt x="100" y="27"/>
                  </a:cubicBezTo>
                  <a:cubicBezTo>
                    <a:pt x="96" y="30"/>
                    <a:pt x="93" y="32"/>
                    <a:pt x="90" y="35"/>
                  </a:cubicBezTo>
                  <a:cubicBezTo>
                    <a:pt x="72" y="50"/>
                    <a:pt x="56" y="64"/>
                    <a:pt x="41" y="79"/>
                  </a:cubicBezTo>
                  <a:cubicBezTo>
                    <a:pt x="63" y="79"/>
                    <a:pt x="63" y="79"/>
                    <a:pt x="63" y="79"/>
                  </a:cubicBezTo>
                  <a:cubicBezTo>
                    <a:pt x="70" y="165"/>
                    <a:pt x="70" y="165"/>
                    <a:pt x="70" y="165"/>
                  </a:cubicBezTo>
                  <a:cubicBezTo>
                    <a:pt x="44" y="166"/>
                    <a:pt x="24" y="170"/>
                    <a:pt x="7" y="175"/>
                  </a:cubicBezTo>
                  <a:cubicBezTo>
                    <a:pt x="7" y="175"/>
                    <a:pt x="7" y="175"/>
                    <a:pt x="7" y="175"/>
                  </a:cubicBezTo>
                  <a:cubicBezTo>
                    <a:pt x="7" y="185"/>
                    <a:pt x="4" y="194"/>
                    <a:pt x="0" y="202"/>
                  </a:cubicBezTo>
                  <a:cubicBezTo>
                    <a:pt x="16" y="196"/>
                    <a:pt x="39" y="190"/>
                    <a:pt x="72" y="189"/>
                  </a:cubicBezTo>
                  <a:cubicBezTo>
                    <a:pt x="76" y="233"/>
                    <a:pt x="76" y="233"/>
                    <a:pt x="76" y="233"/>
                  </a:cubicBezTo>
                  <a:cubicBezTo>
                    <a:pt x="63" y="238"/>
                    <a:pt x="54" y="250"/>
                    <a:pt x="54" y="264"/>
                  </a:cubicBezTo>
                  <a:cubicBezTo>
                    <a:pt x="54" y="282"/>
                    <a:pt x="69" y="296"/>
                    <a:pt x="87" y="296"/>
                  </a:cubicBezTo>
                  <a:cubicBezTo>
                    <a:pt x="105" y="296"/>
                    <a:pt x="119" y="282"/>
                    <a:pt x="119" y="264"/>
                  </a:cubicBezTo>
                  <a:cubicBezTo>
                    <a:pt x="119" y="251"/>
                    <a:pt x="112" y="241"/>
                    <a:pt x="102" y="235"/>
                  </a:cubicBezTo>
                  <a:cubicBezTo>
                    <a:pt x="106" y="189"/>
                    <a:pt x="106" y="189"/>
                    <a:pt x="106" y="189"/>
                  </a:cubicBezTo>
                  <a:cubicBezTo>
                    <a:pt x="138" y="190"/>
                    <a:pt x="160" y="196"/>
                    <a:pt x="176" y="202"/>
                  </a:cubicBezTo>
                  <a:cubicBezTo>
                    <a:pt x="172" y="194"/>
                    <a:pt x="170" y="185"/>
                    <a:pt x="170" y="175"/>
                  </a:cubicBezTo>
                  <a:cubicBezTo>
                    <a:pt x="170" y="175"/>
                    <a:pt x="170" y="175"/>
                    <a:pt x="170" y="1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7"/>
            <p:cNvSpPr>
              <a:spLocks/>
            </p:cNvSpPr>
            <p:nvPr/>
          </p:nvSpPr>
          <p:spPr bwMode="auto">
            <a:xfrm>
              <a:off x="3245885" y="2847229"/>
              <a:ext cx="108691" cy="115889"/>
            </a:xfrm>
            <a:custGeom>
              <a:avLst/>
              <a:gdLst/>
              <a:ahLst/>
              <a:cxnLst>
                <a:cxn ang="0">
                  <a:pos x="22" y="3"/>
                </a:cxn>
                <a:cxn ang="0">
                  <a:pos x="22" y="5"/>
                </a:cxn>
                <a:cxn ang="0">
                  <a:pos x="0" y="36"/>
                </a:cxn>
                <a:cxn ang="0">
                  <a:pos x="32" y="68"/>
                </a:cxn>
                <a:cxn ang="0">
                  <a:pos x="64" y="36"/>
                </a:cxn>
                <a:cxn ang="0">
                  <a:pos x="46" y="7"/>
                </a:cxn>
                <a:cxn ang="0">
                  <a:pos x="46" y="0"/>
                </a:cxn>
                <a:cxn ang="0">
                  <a:pos x="29" y="3"/>
                </a:cxn>
                <a:cxn ang="0">
                  <a:pos x="22" y="3"/>
                </a:cxn>
              </a:cxnLst>
              <a:rect l="0" t="0" r="r" b="b"/>
              <a:pathLst>
                <a:path w="64" h="68">
                  <a:moveTo>
                    <a:pt x="22" y="3"/>
                  </a:moveTo>
                  <a:cubicBezTo>
                    <a:pt x="22" y="5"/>
                    <a:pt x="22" y="5"/>
                    <a:pt x="22" y="5"/>
                  </a:cubicBezTo>
                  <a:cubicBezTo>
                    <a:pt x="9" y="9"/>
                    <a:pt x="0" y="22"/>
                    <a:pt x="0" y="36"/>
                  </a:cubicBezTo>
                  <a:cubicBezTo>
                    <a:pt x="0" y="54"/>
                    <a:pt x="14" y="68"/>
                    <a:pt x="32" y="68"/>
                  </a:cubicBezTo>
                  <a:cubicBezTo>
                    <a:pt x="50" y="68"/>
                    <a:pt x="64" y="54"/>
                    <a:pt x="64" y="36"/>
                  </a:cubicBezTo>
                  <a:cubicBezTo>
                    <a:pt x="64" y="23"/>
                    <a:pt x="57" y="12"/>
                    <a:pt x="46" y="7"/>
                  </a:cubicBezTo>
                  <a:cubicBezTo>
                    <a:pt x="46" y="0"/>
                    <a:pt x="46" y="0"/>
                    <a:pt x="46" y="0"/>
                  </a:cubicBezTo>
                  <a:cubicBezTo>
                    <a:pt x="41" y="2"/>
                    <a:pt x="35" y="3"/>
                    <a:pt x="29" y="3"/>
                  </a:cubicBezTo>
                  <a:cubicBezTo>
                    <a:pt x="27" y="3"/>
                    <a:pt x="24" y="3"/>
                    <a:pt x="22"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8"/>
            <p:cNvSpPr>
              <a:spLocks/>
            </p:cNvSpPr>
            <p:nvPr/>
          </p:nvSpPr>
          <p:spPr bwMode="auto">
            <a:xfrm>
              <a:off x="3701524" y="2849389"/>
              <a:ext cx="52546" cy="113730"/>
            </a:xfrm>
            <a:custGeom>
              <a:avLst/>
              <a:gdLst/>
              <a:ahLst/>
              <a:cxnLst>
                <a:cxn ang="0">
                  <a:pos x="14" y="35"/>
                </a:cxn>
                <a:cxn ang="0">
                  <a:pos x="20" y="14"/>
                </a:cxn>
                <a:cxn ang="0">
                  <a:pos x="30" y="3"/>
                </a:cxn>
                <a:cxn ang="0">
                  <a:pos x="31" y="2"/>
                </a:cxn>
                <a:cxn ang="0">
                  <a:pos x="20" y="0"/>
                </a:cxn>
                <a:cxn ang="0">
                  <a:pos x="20" y="5"/>
                </a:cxn>
                <a:cxn ang="0">
                  <a:pos x="0" y="35"/>
                </a:cxn>
                <a:cxn ang="0">
                  <a:pos x="30" y="67"/>
                </a:cxn>
                <a:cxn ang="0">
                  <a:pos x="14" y="35"/>
                </a:cxn>
              </a:cxnLst>
              <a:rect l="0" t="0" r="r" b="b"/>
              <a:pathLst>
                <a:path w="31" h="67">
                  <a:moveTo>
                    <a:pt x="14" y="35"/>
                  </a:moveTo>
                  <a:cubicBezTo>
                    <a:pt x="14" y="27"/>
                    <a:pt x="16" y="20"/>
                    <a:pt x="20" y="14"/>
                  </a:cubicBezTo>
                  <a:cubicBezTo>
                    <a:pt x="22" y="10"/>
                    <a:pt x="26" y="6"/>
                    <a:pt x="30" y="3"/>
                  </a:cubicBezTo>
                  <a:cubicBezTo>
                    <a:pt x="31" y="2"/>
                    <a:pt x="31" y="2"/>
                    <a:pt x="31" y="2"/>
                  </a:cubicBezTo>
                  <a:cubicBezTo>
                    <a:pt x="27" y="2"/>
                    <a:pt x="23" y="1"/>
                    <a:pt x="20" y="0"/>
                  </a:cubicBezTo>
                  <a:cubicBezTo>
                    <a:pt x="20" y="5"/>
                    <a:pt x="20" y="5"/>
                    <a:pt x="20" y="5"/>
                  </a:cubicBezTo>
                  <a:cubicBezTo>
                    <a:pt x="8" y="10"/>
                    <a:pt x="0" y="22"/>
                    <a:pt x="0" y="35"/>
                  </a:cubicBezTo>
                  <a:cubicBezTo>
                    <a:pt x="0" y="52"/>
                    <a:pt x="13" y="66"/>
                    <a:pt x="30" y="67"/>
                  </a:cubicBezTo>
                  <a:cubicBezTo>
                    <a:pt x="20" y="60"/>
                    <a:pt x="14" y="48"/>
                    <a:pt x="14"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19"/>
            <p:cNvSpPr>
              <a:spLocks/>
            </p:cNvSpPr>
            <p:nvPr/>
          </p:nvSpPr>
          <p:spPr bwMode="auto">
            <a:xfrm>
              <a:off x="3353137" y="1458000"/>
              <a:ext cx="351266" cy="350547"/>
            </a:xfrm>
            <a:custGeom>
              <a:avLst/>
              <a:gdLst/>
              <a:ahLst/>
              <a:cxnLst>
                <a:cxn ang="0">
                  <a:pos x="125" y="194"/>
                </a:cxn>
                <a:cxn ang="0">
                  <a:pos x="195" y="82"/>
                </a:cxn>
                <a:cxn ang="0">
                  <a:pos x="82" y="11"/>
                </a:cxn>
                <a:cxn ang="0">
                  <a:pos x="12" y="124"/>
                </a:cxn>
                <a:cxn ang="0">
                  <a:pos x="125" y="194"/>
                </a:cxn>
              </a:cxnLst>
              <a:rect l="0" t="0" r="r" b="b"/>
              <a:pathLst>
                <a:path w="207" h="206">
                  <a:moveTo>
                    <a:pt x="125" y="194"/>
                  </a:moveTo>
                  <a:cubicBezTo>
                    <a:pt x="175" y="183"/>
                    <a:pt x="207" y="132"/>
                    <a:pt x="195" y="82"/>
                  </a:cubicBezTo>
                  <a:cubicBezTo>
                    <a:pt x="183" y="31"/>
                    <a:pt x="133" y="0"/>
                    <a:pt x="82" y="11"/>
                  </a:cubicBezTo>
                  <a:cubicBezTo>
                    <a:pt x="32" y="23"/>
                    <a:pt x="0" y="74"/>
                    <a:pt x="12" y="124"/>
                  </a:cubicBezTo>
                  <a:cubicBezTo>
                    <a:pt x="24" y="175"/>
                    <a:pt x="74" y="206"/>
                    <a:pt x="125"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20"/>
            <p:cNvSpPr>
              <a:spLocks/>
            </p:cNvSpPr>
            <p:nvPr/>
          </p:nvSpPr>
          <p:spPr bwMode="auto">
            <a:xfrm>
              <a:off x="3273238" y="2673756"/>
              <a:ext cx="105092" cy="164836"/>
            </a:xfrm>
            <a:custGeom>
              <a:avLst/>
              <a:gdLst/>
              <a:ahLst/>
              <a:cxnLst>
                <a:cxn ang="0">
                  <a:pos x="62" y="0"/>
                </a:cxn>
                <a:cxn ang="0">
                  <a:pos x="0" y="95"/>
                </a:cxn>
                <a:cxn ang="0">
                  <a:pos x="6" y="97"/>
                </a:cxn>
                <a:cxn ang="0">
                  <a:pos x="13" y="97"/>
                </a:cxn>
                <a:cxn ang="0">
                  <a:pos x="35" y="92"/>
                </a:cxn>
                <a:cxn ang="0">
                  <a:pos x="46" y="84"/>
                </a:cxn>
                <a:cxn ang="0">
                  <a:pos x="61" y="51"/>
                </a:cxn>
                <a:cxn ang="0">
                  <a:pos x="61" y="49"/>
                </a:cxn>
                <a:cxn ang="0">
                  <a:pos x="62" y="0"/>
                </a:cxn>
              </a:cxnLst>
              <a:rect l="0" t="0" r="r" b="b"/>
              <a:pathLst>
                <a:path w="62" h="97">
                  <a:moveTo>
                    <a:pt x="62" y="0"/>
                  </a:moveTo>
                  <a:cubicBezTo>
                    <a:pt x="35" y="34"/>
                    <a:pt x="15" y="68"/>
                    <a:pt x="0" y="95"/>
                  </a:cubicBezTo>
                  <a:cubicBezTo>
                    <a:pt x="2" y="96"/>
                    <a:pt x="4" y="96"/>
                    <a:pt x="6" y="97"/>
                  </a:cubicBezTo>
                  <a:cubicBezTo>
                    <a:pt x="8" y="97"/>
                    <a:pt x="11" y="97"/>
                    <a:pt x="13" y="97"/>
                  </a:cubicBezTo>
                  <a:cubicBezTo>
                    <a:pt x="21" y="97"/>
                    <a:pt x="28" y="95"/>
                    <a:pt x="35" y="92"/>
                  </a:cubicBezTo>
                  <a:cubicBezTo>
                    <a:pt x="39" y="90"/>
                    <a:pt x="43" y="87"/>
                    <a:pt x="46" y="84"/>
                  </a:cubicBezTo>
                  <a:cubicBezTo>
                    <a:pt x="55" y="76"/>
                    <a:pt x="60" y="64"/>
                    <a:pt x="61" y="51"/>
                  </a:cubicBezTo>
                  <a:cubicBezTo>
                    <a:pt x="61" y="50"/>
                    <a:pt x="61" y="50"/>
                    <a:pt x="61" y="49"/>
                  </a:cubicBezTo>
                  <a:cubicBezTo>
                    <a:pt x="61" y="31"/>
                    <a:pt x="61" y="15"/>
                    <a:pt x="6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1"/>
            <p:cNvSpPr>
              <a:spLocks/>
            </p:cNvSpPr>
            <p:nvPr/>
          </p:nvSpPr>
          <p:spPr bwMode="auto">
            <a:xfrm>
              <a:off x="3623065" y="2381513"/>
              <a:ext cx="141082" cy="452039"/>
            </a:xfrm>
            <a:custGeom>
              <a:avLst/>
              <a:gdLst/>
              <a:ahLst/>
              <a:cxnLst>
                <a:cxn ang="0">
                  <a:pos x="42" y="226"/>
                </a:cxn>
                <a:cxn ang="0">
                  <a:pos x="42" y="221"/>
                </a:cxn>
                <a:cxn ang="0">
                  <a:pos x="47" y="125"/>
                </a:cxn>
                <a:cxn ang="0">
                  <a:pos x="54" y="81"/>
                </a:cxn>
                <a:cxn ang="0">
                  <a:pos x="58" y="64"/>
                </a:cxn>
                <a:cxn ang="0">
                  <a:pos x="61" y="53"/>
                </a:cxn>
                <a:cxn ang="0">
                  <a:pos x="73" y="20"/>
                </a:cxn>
                <a:cxn ang="0">
                  <a:pos x="83" y="0"/>
                </a:cxn>
                <a:cxn ang="0">
                  <a:pos x="73" y="4"/>
                </a:cxn>
                <a:cxn ang="0">
                  <a:pos x="0" y="42"/>
                </a:cxn>
                <a:cxn ang="0">
                  <a:pos x="14" y="69"/>
                </a:cxn>
                <a:cxn ang="0">
                  <a:pos x="19" y="81"/>
                </a:cxn>
                <a:cxn ang="0">
                  <a:pos x="19" y="82"/>
                </a:cxn>
                <a:cxn ang="0">
                  <a:pos x="28" y="125"/>
                </a:cxn>
                <a:cxn ang="0">
                  <a:pos x="34" y="221"/>
                </a:cxn>
                <a:cxn ang="0">
                  <a:pos x="34" y="223"/>
                </a:cxn>
                <a:cxn ang="0">
                  <a:pos x="47" y="255"/>
                </a:cxn>
                <a:cxn ang="0">
                  <a:pos x="62" y="265"/>
                </a:cxn>
                <a:cxn ang="0">
                  <a:pos x="64" y="266"/>
                </a:cxn>
                <a:cxn ang="0">
                  <a:pos x="42" y="226"/>
                </a:cxn>
              </a:cxnLst>
              <a:rect l="0" t="0" r="r" b="b"/>
              <a:pathLst>
                <a:path w="83" h="266">
                  <a:moveTo>
                    <a:pt x="42" y="226"/>
                  </a:moveTo>
                  <a:cubicBezTo>
                    <a:pt x="42" y="224"/>
                    <a:pt x="42" y="223"/>
                    <a:pt x="42" y="221"/>
                  </a:cubicBezTo>
                  <a:cubicBezTo>
                    <a:pt x="42" y="186"/>
                    <a:pt x="43" y="154"/>
                    <a:pt x="47" y="125"/>
                  </a:cubicBezTo>
                  <a:cubicBezTo>
                    <a:pt x="48" y="110"/>
                    <a:pt x="51" y="95"/>
                    <a:pt x="54" y="81"/>
                  </a:cubicBezTo>
                  <a:cubicBezTo>
                    <a:pt x="55" y="75"/>
                    <a:pt x="56" y="70"/>
                    <a:pt x="58" y="64"/>
                  </a:cubicBezTo>
                  <a:cubicBezTo>
                    <a:pt x="59" y="60"/>
                    <a:pt x="59" y="57"/>
                    <a:pt x="61" y="53"/>
                  </a:cubicBezTo>
                  <a:cubicBezTo>
                    <a:pt x="64" y="41"/>
                    <a:pt x="68" y="30"/>
                    <a:pt x="73" y="20"/>
                  </a:cubicBezTo>
                  <a:cubicBezTo>
                    <a:pt x="76" y="13"/>
                    <a:pt x="79" y="6"/>
                    <a:pt x="83" y="0"/>
                  </a:cubicBezTo>
                  <a:cubicBezTo>
                    <a:pt x="79" y="1"/>
                    <a:pt x="76" y="2"/>
                    <a:pt x="73" y="4"/>
                  </a:cubicBezTo>
                  <a:cubicBezTo>
                    <a:pt x="46" y="15"/>
                    <a:pt x="22" y="28"/>
                    <a:pt x="0" y="42"/>
                  </a:cubicBezTo>
                  <a:cubicBezTo>
                    <a:pt x="5" y="48"/>
                    <a:pt x="10" y="56"/>
                    <a:pt x="14" y="69"/>
                  </a:cubicBezTo>
                  <a:cubicBezTo>
                    <a:pt x="16" y="73"/>
                    <a:pt x="17" y="77"/>
                    <a:pt x="19" y="81"/>
                  </a:cubicBezTo>
                  <a:cubicBezTo>
                    <a:pt x="19" y="82"/>
                    <a:pt x="19" y="82"/>
                    <a:pt x="19" y="82"/>
                  </a:cubicBezTo>
                  <a:cubicBezTo>
                    <a:pt x="22" y="94"/>
                    <a:pt x="25" y="108"/>
                    <a:pt x="28" y="125"/>
                  </a:cubicBezTo>
                  <a:cubicBezTo>
                    <a:pt x="31" y="151"/>
                    <a:pt x="34" y="182"/>
                    <a:pt x="34" y="221"/>
                  </a:cubicBezTo>
                  <a:cubicBezTo>
                    <a:pt x="34" y="222"/>
                    <a:pt x="34" y="222"/>
                    <a:pt x="34" y="223"/>
                  </a:cubicBezTo>
                  <a:cubicBezTo>
                    <a:pt x="34" y="235"/>
                    <a:pt x="39" y="246"/>
                    <a:pt x="47" y="255"/>
                  </a:cubicBezTo>
                  <a:cubicBezTo>
                    <a:pt x="52" y="259"/>
                    <a:pt x="57" y="263"/>
                    <a:pt x="62" y="265"/>
                  </a:cubicBezTo>
                  <a:cubicBezTo>
                    <a:pt x="63" y="265"/>
                    <a:pt x="63" y="265"/>
                    <a:pt x="64" y="266"/>
                  </a:cubicBezTo>
                  <a:cubicBezTo>
                    <a:pt x="51" y="256"/>
                    <a:pt x="43" y="242"/>
                    <a:pt x="42" y="2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22"/>
            <p:cNvSpPr>
              <a:spLocks noEditPoints="1"/>
            </p:cNvSpPr>
            <p:nvPr/>
          </p:nvSpPr>
          <p:spPr bwMode="auto">
            <a:xfrm>
              <a:off x="3150151" y="1828701"/>
              <a:ext cx="610397" cy="303039"/>
            </a:xfrm>
            <a:custGeom>
              <a:avLst/>
              <a:gdLst/>
              <a:ahLst/>
              <a:cxnLst>
                <a:cxn ang="0">
                  <a:pos x="1" y="113"/>
                </a:cxn>
                <a:cxn ang="0">
                  <a:pos x="6" y="134"/>
                </a:cxn>
                <a:cxn ang="0">
                  <a:pos x="31" y="159"/>
                </a:cxn>
                <a:cxn ang="0">
                  <a:pos x="85" y="174"/>
                </a:cxn>
                <a:cxn ang="0">
                  <a:pos x="93" y="174"/>
                </a:cxn>
                <a:cxn ang="0">
                  <a:pos x="106" y="176"/>
                </a:cxn>
                <a:cxn ang="0">
                  <a:pos x="114" y="176"/>
                </a:cxn>
                <a:cxn ang="0">
                  <a:pos x="142" y="178"/>
                </a:cxn>
                <a:cxn ang="0">
                  <a:pos x="176" y="178"/>
                </a:cxn>
                <a:cxn ang="0">
                  <a:pos x="195" y="167"/>
                </a:cxn>
                <a:cxn ang="0">
                  <a:pos x="203" y="146"/>
                </a:cxn>
                <a:cxn ang="0">
                  <a:pos x="201" y="134"/>
                </a:cxn>
                <a:cxn ang="0">
                  <a:pos x="200" y="133"/>
                </a:cxn>
                <a:cxn ang="0">
                  <a:pos x="171" y="114"/>
                </a:cxn>
                <a:cxn ang="0">
                  <a:pos x="114" y="112"/>
                </a:cxn>
                <a:cxn ang="0">
                  <a:pos x="106" y="112"/>
                </a:cxn>
                <a:cxn ang="0">
                  <a:pos x="75" y="107"/>
                </a:cxn>
                <a:cxn ang="0">
                  <a:pos x="85" y="99"/>
                </a:cxn>
                <a:cxn ang="0">
                  <a:pos x="106" y="86"/>
                </a:cxn>
                <a:cxn ang="0">
                  <a:pos x="114" y="81"/>
                </a:cxn>
                <a:cxn ang="0">
                  <a:pos x="114" y="104"/>
                </a:cxn>
                <a:cxn ang="0">
                  <a:pos x="169" y="106"/>
                </a:cxn>
                <a:cxn ang="0">
                  <a:pos x="171" y="106"/>
                </a:cxn>
                <a:cxn ang="0">
                  <a:pos x="202" y="121"/>
                </a:cxn>
                <a:cxn ang="0">
                  <a:pos x="206" y="87"/>
                </a:cxn>
                <a:cxn ang="0">
                  <a:pos x="222" y="90"/>
                </a:cxn>
                <a:cxn ang="0">
                  <a:pos x="222" y="90"/>
                </a:cxn>
                <a:cxn ang="0">
                  <a:pos x="222" y="90"/>
                </a:cxn>
                <a:cxn ang="0">
                  <a:pos x="238" y="87"/>
                </a:cxn>
                <a:cxn ang="0">
                  <a:pos x="243" y="121"/>
                </a:cxn>
                <a:cxn ang="0">
                  <a:pos x="274" y="106"/>
                </a:cxn>
                <a:cxn ang="0">
                  <a:pos x="274" y="106"/>
                </a:cxn>
                <a:cxn ang="0">
                  <a:pos x="284" y="106"/>
                </a:cxn>
                <a:cxn ang="0">
                  <a:pos x="294" y="78"/>
                </a:cxn>
                <a:cxn ang="0">
                  <a:pos x="303" y="67"/>
                </a:cxn>
                <a:cxn ang="0">
                  <a:pos x="313" y="57"/>
                </a:cxn>
                <a:cxn ang="0">
                  <a:pos x="331" y="43"/>
                </a:cxn>
                <a:cxn ang="0">
                  <a:pos x="339" y="37"/>
                </a:cxn>
                <a:cxn ang="0">
                  <a:pos x="356" y="26"/>
                </a:cxn>
                <a:cxn ang="0">
                  <a:pos x="359" y="24"/>
                </a:cxn>
                <a:cxn ang="0">
                  <a:pos x="333" y="11"/>
                </a:cxn>
                <a:cxn ang="0">
                  <a:pos x="318" y="4"/>
                </a:cxn>
                <a:cxn ang="0">
                  <a:pos x="309" y="1"/>
                </a:cxn>
                <a:cxn ang="0">
                  <a:pos x="300" y="0"/>
                </a:cxn>
                <a:cxn ang="0">
                  <a:pos x="145" y="0"/>
                </a:cxn>
                <a:cxn ang="0">
                  <a:pos x="136" y="1"/>
                </a:cxn>
                <a:cxn ang="0">
                  <a:pos x="127" y="4"/>
                </a:cxn>
                <a:cxn ang="0">
                  <a:pos x="127" y="4"/>
                </a:cxn>
                <a:cxn ang="0">
                  <a:pos x="112" y="11"/>
                </a:cxn>
                <a:cxn ang="0">
                  <a:pos x="70" y="33"/>
                </a:cxn>
                <a:cxn ang="0">
                  <a:pos x="28" y="63"/>
                </a:cxn>
                <a:cxn ang="0">
                  <a:pos x="12" y="80"/>
                </a:cxn>
                <a:cxn ang="0">
                  <a:pos x="10" y="82"/>
                </a:cxn>
                <a:cxn ang="0">
                  <a:pos x="1" y="113"/>
                </a:cxn>
                <a:cxn ang="0">
                  <a:pos x="207" y="38"/>
                </a:cxn>
                <a:cxn ang="0">
                  <a:pos x="222" y="38"/>
                </a:cxn>
                <a:cxn ang="0">
                  <a:pos x="238" y="38"/>
                </a:cxn>
                <a:cxn ang="0">
                  <a:pos x="245" y="68"/>
                </a:cxn>
                <a:cxn ang="0">
                  <a:pos x="244" y="70"/>
                </a:cxn>
                <a:cxn ang="0">
                  <a:pos x="222" y="78"/>
                </a:cxn>
                <a:cxn ang="0">
                  <a:pos x="201" y="70"/>
                </a:cxn>
                <a:cxn ang="0">
                  <a:pos x="200" y="68"/>
                </a:cxn>
                <a:cxn ang="0">
                  <a:pos x="207" y="38"/>
                </a:cxn>
              </a:cxnLst>
              <a:rect l="0" t="0" r="r" b="b"/>
              <a:pathLst>
                <a:path w="359" h="178">
                  <a:moveTo>
                    <a:pt x="1" y="113"/>
                  </a:moveTo>
                  <a:cubicBezTo>
                    <a:pt x="0" y="120"/>
                    <a:pt x="2" y="128"/>
                    <a:pt x="6" y="134"/>
                  </a:cubicBezTo>
                  <a:cubicBezTo>
                    <a:pt x="12" y="146"/>
                    <a:pt x="21" y="153"/>
                    <a:pt x="31" y="159"/>
                  </a:cubicBezTo>
                  <a:cubicBezTo>
                    <a:pt x="46" y="166"/>
                    <a:pt x="63" y="170"/>
                    <a:pt x="85" y="174"/>
                  </a:cubicBezTo>
                  <a:cubicBezTo>
                    <a:pt x="88" y="174"/>
                    <a:pt x="90" y="174"/>
                    <a:pt x="93" y="174"/>
                  </a:cubicBezTo>
                  <a:cubicBezTo>
                    <a:pt x="97" y="175"/>
                    <a:pt x="101" y="175"/>
                    <a:pt x="106" y="176"/>
                  </a:cubicBezTo>
                  <a:cubicBezTo>
                    <a:pt x="109" y="176"/>
                    <a:pt x="111" y="176"/>
                    <a:pt x="114" y="176"/>
                  </a:cubicBezTo>
                  <a:cubicBezTo>
                    <a:pt x="123" y="177"/>
                    <a:pt x="132" y="177"/>
                    <a:pt x="142" y="178"/>
                  </a:cubicBezTo>
                  <a:cubicBezTo>
                    <a:pt x="176" y="178"/>
                    <a:pt x="176" y="178"/>
                    <a:pt x="176" y="178"/>
                  </a:cubicBezTo>
                  <a:cubicBezTo>
                    <a:pt x="184" y="177"/>
                    <a:pt x="191" y="172"/>
                    <a:pt x="195" y="167"/>
                  </a:cubicBezTo>
                  <a:cubicBezTo>
                    <a:pt x="200" y="161"/>
                    <a:pt x="203" y="154"/>
                    <a:pt x="203" y="146"/>
                  </a:cubicBezTo>
                  <a:cubicBezTo>
                    <a:pt x="203" y="142"/>
                    <a:pt x="202" y="138"/>
                    <a:pt x="201" y="134"/>
                  </a:cubicBezTo>
                  <a:cubicBezTo>
                    <a:pt x="200" y="134"/>
                    <a:pt x="200" y="133"/>
                    <a:pt x="200" y="133"/>
                  </a:cubicBezTo>
                  <a:cubicBezTo>
                    <a:pt x="195" y="122"/>
                    <a:pt x="184" y="114"/>
                    <a:pt x="171" y="114"/>
                  </a:cubicBezTo>
                  <a:cubicBezTo>
                    <a:pt x="149" y="114"/>
                    <a:pt x="130" y="113"/>
                    <a:pt x="114" y="112"/>
                  </a:cubicBezTo>
                  <a:cubicBezTo>
                    <a:pt x="111" y="112"/>
                    <a:pt x="109" y="112"/>
                    <a:pt x="106" y="112"/>
                  </a:cubicBezTo>
                  <a:cubicBezTo>
                    <a:pt x="93" y="110"/>
                    <a:pt x="82" y="109"/>
                    <a:pt x="75" y="107"/>
                  </a:cubicBezTo>
                  <a:cubicBezTo>
                    <a:pt x="78" y="104"/>
                    <a:pt x="81" y="102"/>
                    <a:pt x="85" y="99"/>
                  </a:cubicBezTo>
                  <a:cubicBezTo>
                    <a:pt x="91" y="95"/>
                    <a:pt x="99" y="90"/>
                    <a:pt x="106" y="86"/>
                  </a:cubicBezTo>
                  <a:cubicBezTo>
                    <a:pt x="109" y="84"/>
                    <a:pt x="112" y="83"/>
                    <a:pt x="114" y="81"/>
                  </a:cubicBezTo>
                  <a:cubicBezTo>
                    <a:pt x="114" y="104"/>
                    <a:pt x="114" y="104"/>
                    <a:pt x="114" y="104"/>
                  </a:cubicBezTo>
                  <a:cubicBezTo>
                    <a:pt x="128" y="105"/>
                    <a:pt x="146" y="106"/>
                    <a:pt x="169" y="106"/>
                  </a:cubicBezTo>
                  <a:cubicBezTo>
                    <a:pt x="171" y="106"/>
                    <a:pt x="171" y="106"/>
                    <a:pt x="171" y="106"/>
                  </a:cubicBezTo>
                  <a:cubicBezTo>
                    <a:pt x="183" y="106"/>
                    <a:pt x="194" y="112"/>
                    <a:pt x="202" y="121"/>
                  </a:cubicBezTo>
                  <a:cubicBezTo>
                    <a:pt x="206" y="87"/>
                    <a:pt x="206" y="87"/>
                    <a:pt x="206" y="87"/>
                  </a:cubicBezTo>
                  <a:cubicBezTo>
                    <a:pt x="211" y="89"/>
                    <a:pt x="217" y="90"/>
                    <a:pt x="222" y="90"/>
                  </a:cubicBezTo>
                  <a:cubicBezTo>
                    <a:pt x="222" y="90"/>
                    <a:pt x="222" y="90"/>
                    <a:pt x="222" y="90"/>
                  </a:cubicBezTo>
                  <a:cubicBezTo>
                    <a:pt x="222" y="90"/>
                    <a:pt x="222" y="90"/>
                    <a:pt x="222" y="90"/>
                  </a:cubicBezTo>
                  <a:cubicBezTo>
                    <a:pt x="228" y="90"/>
                    <a:pt x="233" y="89"/>
                    <a:pt x="238" y="87"/>
                  </a:cubicBezTo>
                  <a:cubicBezTo>
                    <a:pt x="243" y="121"/>
                    <a:pt x="243" y="121"/>
                    <a:pt x="243" y="121"/>
                  </a:cubicBezTo>
                  <a:cubicBezTo>
                    <a:pt x="250" y="112"/>
                    <a:pt x="261" y="106"/>
                    <a:pt x="274" y="106"/>
                  </a:cubicBezTo>
                  <a:cubicBezTo>
                    <a:pt x="274" y="106"/>
                    <a:pt x="274" y="106"/>
                    <a:pt x="274" y="106"/>
                  </a:cubicBezTo>
                  <a:cubicBezTo>
                    <a:pt x="277" y="106"/>
                    <a:pt x="281" y="106"/>
                    <a:pt x="284" y="106"/>
                  </a:cubicBezTo>
                  <a:cubicBezTo>
                    <a:pt x="285" y="94"/>
                    <a:pt x="290" y="84"/>
                    <a:pt x="294" y="78"/>
                  </a:cubicBezTo>
                  <a:cubicBezTo>
                    <a:pt x="297" y="74"/>
                    <a:pt x="299" y="71"/>
                    <a:pt x="303" y="67"/>
                  </a:cubicBezTo>
                  <a:cubicBezTo>
                    <a:pt x="306" y="64"/>
                    <a:pt x="309" y="60"/>
                    <a:pt x="313" y="57"/>
                  </a:cubicBezTo>
                  <a:cubicBezTo>
                    <a:pt x="319" y="52"/>
                    <a:pt x="325" y="47"/>
                    <a:pt x="331" y="43"/>
                  </a:cubicBezTo>
                  <a:cubicBezTo>
                    <a:pt x="333" y="41"/>
                    <a:pt x="336" y="39"/>
                    <a:pt x="339" y="37"/>
                  </a:cubicBezTo>
                  <a:cubicBezTo>
                    <a:pt x="345" y="33"/>
                    <a:pt x="351" y="29"/>
                    <a:pt x="356" y="26"/>
                  </a:cubicBezTo>
                  <a:cubicBezTo>
                    <a:pt x="357" y="26"/>
                    <a:pt x="358" y="25"/>
                    <a:pt x="359" y="24"/>
                  </a:cubicBezTo>
                  <a:cubicBezTo>
                    <a:pt x="349" y="19"/>
                    <a:pt x="340" y="14"/>
                    <a:pt x="333" y="11"/>
                  </a:cubicBezTo>
                  <a:cubicBezTo>
                    <a:pt x="324" y="7"/>
                    <a:pt x="318" y="4"/>
                    <a:pt x="318" y="4"/>
                  </a:cubicBezTo>
                  <a:cubicBezTo>
                    <a:pt x="315" y="3"/>
                    <a:pt x="312" y="2"/>
                    <a:pt x="309" y="1"/>
                  </a:cubicBezTo>
                  <a:cubicBezTo>
                    <a:pt x="306" y="1"/>
                    <a:pt x="303" y="0"/>
                    <a:pt x="300" y="0"/>
                  </a:cubicBezTo>
                  <a:cubicBezTo>
                    <a:pt x="145" y="0"/>
                    <a:pt x="145" y="0"/>
                    <a:pt x="145" y="0"/>
                  </a:cubicBezTo>
                  <a:cubicBezTo>
                    <a:pt x="142" y="0"/>
                    <a:pt x="139" y="1"/>
                    <a:pt x="136" y="1"/>
                  </a:cubicBezTo>
                  <a:cubicBezTo>
                    <a:pt x="133" y="2"/>
                    <a:pt x="130" y="3"/>
                    <a:pt x="127" y="4"/>
                  </a:cubicBezTo>
                  <a:cubicBezTo>
                    <a:pt x="127" y="4"/>
                    <a:pt x="127" y="4"/>
                    <a:pt x="127" y="4"/>
                  </a:cubicBezTo>
                  <a:cubicBezTo>
                    <a:pt x="127" y="4"/>
                    <a:pt x="121" y="7"/>
                    <a:pt x="112" y="11"/>
                  </a:cubicBezTo>
                  <a:cubicBezTo>
                    <a:pt x="101" y="16"/>
                    <a:pt x="86" y="24"/>
                    <a:pt x="70" y="33"/>
                  </a:cubicBezTo>
                  <a:cubicBezTo>
                    <a:pt x="55" y="42"/>
                    <a:pt x="41" y="51"/>
                    <a:pt x="28" y="63"/>
                  </a:cubicBezTo>
                  <a:cubicBezTo>
                    <a:pt x="22" y="68"/>
                    <a:pt x="17" y="73"/>
                    <a:pt x="12" y="80"/>
                  </a:cubicBezTo>
                  <a:cubicBezTo>
                    <a:pt x="11" y="81"/>
                    <a:pt x="11" y="82"/>
                    <a:pt x="10" y="82"/>
                  </a:cubicBezTo>
                  <a:cubicBezTo>
                    <a:pt x="5" y="90"/>
                    <a:pt x="1" y="100"/>
                    <a:pt x="1" y="113"/>
                  </a:cubicBezTo>
                  <a:close/>
                  <a:moveTo>
                    <a:pt x="207" y="38"/>
                  </a:moveTo>
                  <a:cubicBezTo>
                    <a:pt x="222" y="38"/>
                    <a:pt x="222" y="38"/>
                    <a:pt x="222" y="38"/>
                  </a:cubicBezTo>
                  <a:cubicBezTo>
                    <a:pt x="238" y="38"/>
                    <a:pt x="238" y="38"/>
                    <a:pt x="238" y="38"/>
                  </a:cubicBezTo>
                  <a:cubicBezTo>
                    <a:pt x="245" y="68"/>
                    <a:pt x="245" y="68"/>
                    <a:pt x="245" y="68"/>
                  </a:cubicBezTo>
                  <a:cubicBezTo>
                    <a:pt x="244" y="70"/>
                    <a:pt x="244" y="70"/>
                    <a:pt x="244" y="70"/>
                  </a:cubicBezTo>
                  <a:cubicBezTo>
                    <a:pt x="238" y="76"/>
                    <a:pt x="230" y="78"/>
                    <a:pt x="222" y="78"/>
                  </a:cubicBezTo>
                  <a:cubicBezTo>
                    <a:pt x="215" y="78"/>
                    <a:pt x="207" y="76"/>
                    <a:pt x="201" y="70"/>
                  </a:cubicBezTo>
                  <a:cubicBezTo>
                    <a:pt x="200" y="68"/>
                    <a:pt x="200" y="68"/>
                    <a:pt x="200" y="68"/>
                  </a:cubicBezTo>
                  <a:lnTo>
                    <a:pt x="207"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23"/>
            <p:cNvSpPr>
              <a:spLocks/>
            </p:cNvSpPr>
            <p:nvPr/>
          </p:nvSpPr>
          <p:spPr bwMode="auto">
            <a:xfrm>
              <a:off x="3561881" y="2023049"/>
              <a:ext cx="172034" cy="108691"/>
            </a:xfrm>
            <a:custGeom>
              <a:avLst/>
              <a:gdLst/>
              <a:ahLst/>
              <a:cxnLst>
                <a:cxn ang="0">
                  <a:pos x="0" y="32"/>
                </a:cxn>
                <a:cxn ang="0">
                  <a:pos x="7" y="53"/>
                </a:cxn>
                <a:cxn ang="0">
                  <a:pos x="27" y="64"/>
                </a:cxn>
                <a:cxn ang="0">
                  <a:pos x="61" y="64"/>
                </a:cxn>
                <a:cxn ang="0">
                  <a:pos x="89" y="62"/>
                </a:cxn>
                <a:cxn ang="0">
                  <a:pos x="97" y="62"/>
                </a:cxn>
                <a:cxn ang="0">
                  <a:pos x="101" y="61"/>
                </a:cxn>
                <a:cxn ang="0">
                  <a:pos x="97" y="60"/>
                </a:cxn>
                <a:cxn ang="0">
                  <a:pos x="89" y="57"/>
                </a:cxn>
                <a:cxn ang="0">
                  <a:pos x="76" y="52"/>
                </a:cxn>
                <a:cxn ang="0">
                  <a:pos x="47" y="24"/>
                </a:cxn>
                <a:cxn ang="0">
                  <a:pos x="45" y="20"/>
                </a:cxn>
                <a:cxn ang="0">
                  <a:pos x="41" y="0"/>
                </a:cxn>
                <a:cxn ang="0">
                  <a:pos x="32" y="0"/>
                </a:cxn>
                <a:cxn ang="0">
                  <a:pos x="3" y="19"/>
                </a:cxn>
                <a:cxn ang="0">
                  <a:pos x="2" y="20"/>
                </a:cxn>
                <a:cxn ang="0">
                  <a:pos x="0" y="32"/>
                </a:cxn>
              </a:cxnLst>
              <a:rect l="0" t="0" r="r" b="b"/>
              <a:pathLst>
                <a:path w="101" h="64">
                  <a:moveTo>
                    <a:pt x="0" y="32"/>
                  </a:moveTo>
                  <a:cubicBezTo>
                    <a:pt x="0" y="40"/>
                    <a:pt x="3" y="47"/>
                    <a:pt x="7" y="53"/>
                  </a:cubicBezTo>
                  <a:cubicBezTo>
                    <a:pt x="12" y="58"/>
                    <a:pt x="19" y="63"/>
                    <a:pt x="27" y="64"/>
                  </a:cubicBezTo>
                  <a:cubicBezTo>
                    <a:pt x="61" y="64"/>
                    <a:pt x="61" y="64"/>
                    <a:pt x="61" y="64"/>
                  </a:cubicBezTo>
                  <a:cubicBezTo>
                    <a:pt x="71" y="63"/>
                    <a:pt x="80" y="63"/>
                    <a:pt x="89" y="62"/>
                  </a:cubicBezTo>
                  <a:cubicBezTo>
                    <a:pt x="91" y="62"/>
                    <a:pt x="94" y="62"/>
                    <a:pt x="97" y="62"/>
                  </a:cubicBezTo>
                  <a:cubicBezTo>
                    <a:pt x="98" y="62"/>
                    <a:pt x="100" y="62"/>
                    <a:pt x="101" y="61"/>
                  </a:cubicBezTo>
                  <a:cubicBezTo>
                    <a:pt x="100" y="61"/>
                    <a:pt x="98" y="60"/>
                    <a:pt x="97" y="60"/>
                  </a:cubicBezTo>
                  <a:cubicBezTo>
                    <a:pt x="94" y="59"/>
                    <a:pt x="91" y="58"/>
                    <a:pt x="89" y="57"/>
                  </a:cubicBezTo>
                  <a:cubicBezTo>
                    <a:pt x="84" y="56"/>
                    <a:pt x="80" y="54"/>
                    <a:pt x="76" y="52"/>
                  </a:cubicBezTo>
                  <a:cubicBezTo>
                    <a:pt x="63" y="45"/>
                    <a:pt x="53" y="36"/>
                    <a:pt x="47" y="24"/>
                  </a:cubicBezTo>
                  <a:cubicBezTo>
                    <a:pt x="47" y="23"/>
                    <a:pt x="46" y="21"/>
                    <a:pt x="45" y="20"/>
                  </a:cubicBezTo>
                  <a:cubicBezTo>
                    <a:pt x="43" y="14"/>
                    <a:pt x="41" y="7"/>
                    <a:pt x="41" y="0"/>
                  </a:cubicBezTo>
                  <a:cubicBezTo>
                    <a:pt x="38" y="0"/>
                    <a:pt x="35" y="0"/>
                    <a:pt x="32" y="0"/>
                  </a:cubicBezTo>
                  <a:cubicBezTo>
                    <a:pt x="19" y="0"/>
                    <a:pt x="8" y="8"/>
                    <a:pt x="3" y="19"/>
                  </a:cubicBezTo>
                  <a:cubicBezTo>
                    <a:pt x="3" y="19"/>
                    <a:pt x="2" y="20"/>
                    <a:pt x="2" y="20"/>
                  </a:cubicBezTo>
                  <a:cubicBezTo>
                    <a:pt x="1" y="24"/>
                    <a:pt x="0" y="28"/>
                    <a:pt x="0"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24"/>
            <p:cNvSpPr>
              <a:spLocks/>
            </p:cNvSpPr>
            <p:nvPr/>
          </p:nvSpPr>
          <p:spPr bwMode="auto">
            <a:xfrm>
              <a:off x="4294646" y="2847229"/>
              <a:ext cx="74860" cy="115889"/>
            </a:xfrm>
            <a:custGeom>
              <a:avLst/>
              <a:gdLst/>
              <a:ahLst/>
              <a:cxnLst>
                <a:cxn ang="0">
                  <a:pos x="2" y="3"/>
                </a:cxn>
                <a:cxn ang="0">
                  <a:pos x="2" y="5"/>
                </a:cxn>
                <a:cxn ang="0">
                  <a:pos x="0" y="6"/>
                </a:cxn>
                <a:cxn ang="0">
                  <a:pos x="2" y="7"/>
                </a:cxn>
                <a:cxn ang="0">
                  <a:pos x="9" y="16"/>
                </a:cxn>
                <a:cxn ang="0">
                  <a:pos x="15" y="36"/>
                </a:cxn>
                <a:cxn ang="0">
                  <a:pos x="1" y="67"/>
                </a:cxn>
                <a:cxn ang="0">
                  <a:pos x="12" y="68"/>
                </a:cxn>
                <a:cxn ang="0">
                  <a:pos x="44" y="36"/>
                </a:cxn>
                <a:cxn ang="0">
                  <a:pos x="26" y="7"/>
                </a:cxn>
                <a:cxn ang="0">
                  <a:pos x="26" y="0"/>
                </a:cxn>
                <a:cxn ang="0">
                  <a:pos x="9" y="3"/>
                </a:cxn>
                <a:cxn ang="0">
                  <a:pos x="2" y="3"/>
                </a:cxn>
              </a:cxnLst>
              <a:rect l="0" t="0" r="r" b="b"/>
              <a:pathLst>
                <a:path w="44" h="68">
                  <a:moveTo>
                    <a:pt x="2" y="3"/>
                  </a:moveTo>
                  <a:cubicBezTo>
                    <a:pt x="2" y="5"/>
                    <a:pt x="2" y="5"/>
                    <a:pt x="2" y="5"/>
                  </a:cubicBezTo>
                  <a:cubicBezTo>
                    <a:pt x="1" y="5"/>
                    <a:pt x="1" y="5"/>
                    <a:pt x="0" y="6"/>
                  </a:cubicBezTo>
                  <a:cubicBezTo>
                    <a:pt x="1" y="6"/>
                    <a:pt x="1" y="6"/>
                    <a:pt x="2" y="7"/>
                  </a:cubicBezTo>
                  <a:cubicBezTo>
                    <a:pt x="5" y="9"/>
                    <a:pt x="7" y="12"/>
                    <a:pt x="9" y="16"/>
                  </a:cubicBezTo>
                  <a:cubicBezTo>
                    <a:pt x="12" y="22"/>
                    <a:pt x="15" y="29"/>
                    <a:pt x="15" y="36"/>
                  </a:cubicBezTo>
                  <a:cubicBezTo>
                    <a:pt x="15" y="48"/>
                    <a:pt x="9" y="59"/>
                    <a:pt x="1" y="67"/>
                  </a:cubicBezTo>
                  <a:cubicBezTo>
                    <a:pt x="4" y="68"/>
                    <a:pt x="8" y="68"/>
                    <a:pt x="12" y="68"/>
                  </a:cubicBezTo>
                  <a:cubicBezTo>
                    <a:pt x="29" y="68"/>
                    <a:pt x="44" y="54"/>
                    <a:pt x="44" y="36"/>
                  </a:cubicBezTo>
                  <a:cubicBezTo>
                    <a:pt x="44" y="23"/>
                    <a:pt x="37" y="12"/>
                    <a:pt x="26" y="7"/>
                  </a:cubicBezTo>
                  <a:cubicBezTo>
                    <a:pt x="26" y="0"/>
                    <a:pt x="26" y="0"/>
                    <a:pt x="26" y="0"/>
                  </a:cubicBezTo>
                  <a:cubicBezTo>
                    <a:pt x="20" y="2"/>
                    <a:pt x="15" y="3"/>
                    <a:pt x="9" y="3"/>
                  </a:cubicBezTo>
                  <a:cubicBezTo>
                    <a:pt x="6" y="3"/>
                    <a:pt x="4" y="3"/>
                    <a:pt x="2"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25"/>
            <p:cNvSpPr>
              <a:spLocks/>
            </p:cNvSpPr>
            <p:nvPr/>
          </p:nvSpPr>
          <p:spPr bwMode="auto">
            <a:xfrm>
              <a:off x="4393259" y="2432620"/>
              <a:ext cx="299440" cy="530499"/>
            </a:xfrm>
            <a:custGeom>
              <a:avLst/>
              <a:gdLst/>
              <a:ahLst/>
              <a:cxnLst>
                <a:cxn ang="0">
                  <a:pos x="169" y="190"/>
                </a:cxn>
                <a:cxn ang="0">
                  <a:pos x="107" y="181"/>
                </a:cxn>
                <a:cxn ang="0">
                  <a:pos x="115" y="95"/>
                </a:cxn>
                <a:cxn ang="0">
                  <a:pos x="163" y="95"/>
                </a:cxn>
                <a:cxn ang="0">
                  <a:pos x="155" y="55"/>
                </a:cxn>
                <a:cxn ang="0">
                  <a:pos x="154" y="51"/>
                </a:cxn>
                <a:cxn ang="0">
                  <a:pos x="150" y="40"/>
                </a:cxn>
                <a:cxn ang="0">
                  <a:pos x="131" y="10"/>
                </a:cxn>
                <a:cxn ang="0">
                  <a:pos x="118" y="3"/>
                </a:cxn>
                <a:cxn ang="0">
                  <a:pos x="89" y="0"/>
                </a:cxn>
                <a:cxn ang="0">
                  <a:pos x="88" y="0"/>
                </a:cxn>
                <a:cxn ang="0">
                  <a:pos x="86" y="0"/>
                </a:cxn>
                <a:cxn ang="0">
                  <a:pos x="55" y="4"/>
                </a:cxn>
                <a:cxn ang="0">
                  <a:pos x="35" y="21"/>
                </a:cxn>
                <a:cxn ang="0">
                  <a:pos x="26" y="40"/>
                </a:cxn>
                <a:cxn ang="0">
                  <a:pos x="22" y="51"/>
                </a:cxn>
                <a:cxn ang="0">
                  <a:pos x="18" y="65"/>
                </a:cxn>
                <a:cxn ang="0">
                  <a:pos x="13" y="95"/>
                </a:cxn>
                <a:cxn ang="0">
                  <a:pos x="62" y="95"/>
                </a:cxn>
                <a:cxn ang="0">
                  <a:pos x="70" y="181"/>
                </a:cxn>
                <a:cxn ang="0">
                  <a:pos x="7" y="191"/>
                </a:cxn>
                <a:cxn ang="0">
                  <a:pos x="7" y="191"/>
                </a:cxn>
                <a:cxn ang="0">
                  <a:pos x="0" y="218"/>
                </a:cxn>
                <a:cxn ang="0">
                  <a:pos x="72" y="205"/>
                </a:cxn>
                <a:cxn ang="0">
                  <a:pos x="76" y="249"/>
                </a:cxn>
                <a:cxn ang="0">
                  <a:pos x="54" y="280"/>
                </a:cxn>
                <a:cxn ang="0">
                  <a:pos x="86" y="312"/>
                </a:cxn>
                <a:cxn ang="0">
                  <a:pos x="119" y="280"/>
                </a:cxn>
                <a:cxn ang="0">
                  <a:pos x="101" y="251"/>
                </a:cxn>
                <a:cxn ang="0">
                  <a:pos x="105" y="205"/>
                </a:cxn>
                <a:cxn ang="0">
                  <a:pos x="176" y="218"/>
                </a:cxn>
                <a:cxn ang="0">
                  <a:pos x="169" y="191"/>
                </a:cxn>
                <a:cxn ang="0">
                  <a:pos x="169" y="190"/>
                </a:cxn>
              </a:cxnLst>
              <a:rect l="0" t="0" r="r" b="b"/>
              <a:pathLst>
                <a:path w="176" h="312">
                  <a:moveTo>
                    <a:pt x="169" y="190"/>
                  </a:moveTo>
                  <a:cubicBezTo>
                    <a:pt x="153" y="185"/>
                    <a:pt x="132" y="182"/>
                    <a:pt x="107" y="181"/>
                  </a:cubicBezTo>
                  <a:cubicBezTo>
                    <a:pt x="115" y="95"/>
                    <a:pt x="115" y="95"/>
                    <a:pt x="115" y="95"/>
                  </a:cubicBezTo>
                  <a:cubicBezTo>
                    <a:pt x="163" y="95"/>
                    <a:pt x="163" y="95"/>
                    <a:pt x="163" y="95"/>
                  </a:cubicBezTo>
                  <a:cubicBezTo>
                    <a:pt x="161" y="78"/>
                    <a:pt x="158" y="64"/>
                    <a:pt x="155" y="55"/>
                  </a:cubicBezTo>
                  <a:cubicBezTo>
                    <a:pt x="154" y="53"/>
                    <a:pt x="154" y="52"/>
                    <a:pt x="154" y="51"/>
                  </a:cubicBezTo>
                  <a:cubicBezTo>
                    <a:pt x="152" y="47"/>
                    <a:pt x="151" y="43"/>
                    <a:pt x="150" y="40"/>
                  </a:cubicBezTo>
                  <a:cubicBezTo>
                    <a:pt x="144" y="26"/>
                    <a:pt x="138" y="16"/>
                    <a:pt x="131" y="10"/>
                  </a:cubicBezTo>
                  <a:cubicBezTo>
                    <a:pt x="127" y="7"/>
                    <a:pt x="124" y="5"/>
                    <a:pt x="118" y="3"/>
                  </a:cubicBezTo>
                  <a:cubicBezTo>
                    <a:pt x="112" y="1"/>
                    <a:pt x="103" y="0"/>
                    <a:pt x="89" y="0"/>
                  </a:cubicBezTo>
                  <a:cubicBezTo>
                    <a:pt x="88" y="0"/>
                    <a:pt x="88" y="0"/>
                    <a:pt x="88" y="0"/>
                  </a:cubicBezTo>
                  <a:cubicBezTo>
                    <a:pt x="86" y="0"/>
                    <a:pt x="86" y="0"/>
                    <a:pt x="86" y="0"/>
                  </a:cubicBezTo>
                  <a:cubicBezTo>
                    <a:pt x="71" y="0"/>
                    <a:pt x="62" y="2"/>
                    <a:pt x="55" y="4"/>
                  </a:cubicBezTo>
                  <a:cubicBezTo>
                    <a:pt x="48" y="7"/>
                    <a:pt x="43" y="9"/>
                    <a:pt x="35" y="21"/>
                  </a:cubicBezTo>
                  <a:cubicBezTo>
                    <a:pt x="33" y="25"/>
                    <a:pt x="29" y="31"/>
                    <a:pt x="26" y="40"/>
                  </a:cubicBezTo>
                  <a:cubicBezTo>
                    <a:pt x="25" y="43"/>
                    <a:pt x="23" y="47"/>
                    <a:pt x="22" y="51"/>
                  </a:cubicBezTo>
                  <a:cubicBezTo>
                    <a:pt x="21" y="55"/>
                    <a:pt x="20" y="60"/>
                    <a:pt x="18" y="65"/>
                  </a:cubicBezTo>
                  <a:cubicBezTo>
                    <a:pt x="16" y="74"/>
                    <a:pt x="14" y="84"/>
                    <a:pt x="13" y="95"/>
                  </a:cubicBezTo>
                  <a:cubicBezTo>
                    <a:pt x="62" y="95"/>
                    <a:pt x="62" y="95"/>
                    <a:pt x="62" y="95"/>
                  </a:cubicBezTo>
                  <a:cubicBezTo>
                    <a:pt x="70" y="181"/>
                    <a:pt x="70" y="181"/>
                    <a:pt x="70" y="181"/>
                  </a:cubicBezTo>
                  <a:cubicBezTo>
                    <a:pt x="44" y="182"/>
                    <a:pt x="23" y="186"/>
                    <a:pt x="7" y="191"/>
                  </a:cubicBezTo>
                  <a:cubicBezTo>
                    <a:pt x="7" y="191"/>
                    <a:pt x="7" y="191"/>
                    <a:pt x="7" y="191"/>
                  </a:cubicBezTo>
                  <a:cubicBezTo>
                    <a:pt x="7" y="201"/>
                    <a:pt x="4" y="210"/>
                    <a:pt x="0" y="218"/>
                  </a:cubicBezTo>
                  <a:cubicBezTo>
                    <a:pt x="16" y="212"/>
                    <a:pt x="39" y="206"/>
                    <a:pt x="72" y="205"/>
                  </a:cubicBezTo>
                  <a:cubicBezTo>
                    <a:pt x="76" y="249"/>
                    <a:pt x="76" y="249"/>
                    <a:pt x="76" y="249"/>
                  </a:cubicBezTo>
                  <a:cubicBezTo>
                    <a:pt x="63" y="254"/>
                    <a:pt x="54" y="266"/>
                    <a:pt x="54" y="280"/>
                  </a:cubicBezTo>
                  <a:cubicBezTo>
                    <a:pt x="54" y="298"/>
                    <a:pt x="68" y="312"/>
                    <a:pt x="86" y="312"/>
                  </a:cubicBezTo>
                  <a:cubicBezTo>
                    <a:pt x="104" y="312"/>
                    <a:pt x="119" y="298"/>
                    <a:pt x="119" y="280"/>
                  </a:cubicBezTo>
                  <a:cubicBezTo>
                    <a:pt x="119" y="267"/>
                    <a:pt x="112" y="257"/>
                    <a:pt x="101" y="251"/>
                  </a:cubicBezTo>
                  <a:cubicBezTo>
                    <a:pt x="105" y="205"/>
                    <a:pt x="105" y="205"/>
                    <a:pt x="105" y="205"/>
                  </a:cubicBezTo>
                  <a:cubicBezTo>
                    <a:pt x="137" y="206"/>
                    <a:pt x="160" y="212"/>
                    <a:pt x="176" y="218"/>
                  </a:cubicBezTo>
                  <a:cubicBezTo>
                    <a:pt x="172" y="210"/>
                    <a:pt x="169" y="201"/>
                    <a:pt x="169" y="191"/>
                  </a:cubicBezTo>
                  <a:cubicBezTo>
                    <a:pt x="169" y="191"/>
                    <a:pt x="169" y="191"/>
                    <a:pt x="169" y="1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26"/>
            <p:cNvSpPr>
              <a:spLocks/>
            </p:cNvSpPr>
            <p:nvPr/>
          </p:nvSpPr>
          <p:spPr bwMode="auto">
            <a:xfrm>
              <a:off x="4716453" y="2849389"/>
              <a:ext cx="73420" cy="113730"/>
            </a:xfrm>
            <a:custGeom>
              <a:avLst/>
              <a:gdLst/>
              <a:ahLst/>
              <a:cxnLst>
                <a:cxn ang="0">
                  <a:pos x="29" y="35"/>
                </a:cxn>
                <a:cxn ang="0">
                  <a:pos x="34" y="15"/>
                </a:cxn>
                <a:cxn ang="0">
                  <a:pos x="43" y="4"/>
                </a:cxn>
                <a:cxn ang="0">
                  <a:pos x="43" y="4"/>
                </a:cxn>
                <a:cxn ang="0">
                  <a:pos x="43" y="2"/>
                </a:cxn>
                <a:cxn ang="0">
                  <a:pos x="35" y="2"/>
                </a:cxn>
                <a:cxn ang="0">
                  <a:pos x="19" y="0"/>
                </a:cxn>
                <a:cxn ang="0">
                  <a:pos x="19" y="5"/>
                </a:cxn>
                <a:cxn ang="0">
                  <a:pos x="0" y="35"/>
                </a:cxn>
                <a:cxn ang="0">
                  <a:pos x="32" y="67"/>
                </a:cxn>
                <a:cxn ang="0">
                  <a:pos x="43" y="66"/>
                </a:cxn>
                <a:cxn ang="0">
                  <a:pos x="29" y="35"/>
                </a:cxn>
              </a:cxnLst>
              <a:rect l="0" t="0" r="r" b="b"/>
              <a:pathLst>
                <a:path w="43" h="67">
                  <a:moveTo>
                    <a:pt x="29" y="35"/>
                  </a:moveTo>
                  <a:cubicBezTo>
                    <a:pt x="29" y="28"/>
                    <a:pt x="31" y="21"/>
                    <a:pt x="34" y="15"/>
                  </a:cubicBezTo>
                  <a:cubicBezTo>
                    <a:pt x="37" y="11"/>
                    <a:pt x="40" y="7"/>
                    <a:pt x="43" y="4"/>
                  </a:cubicBezTo>
                  <a:cubicBezTo>
                    <a:pt x="43" y="4"/>
                    <a:pt x="43" y="4"/>
                    <a:pt x="43" y="4"/>
                  </a:cubicBezTo>
                  <a:cubicBezTo>
                    <a:pt x="43" y="2"/>
                    <a:pt x="43" y="2"/>
                    <a:pt x="43" y="2"/>
                  </a:cubicBezTo>
                  <a:cubicBezTo>
                    <a:pt x="41" y="2"/>
                    <a:pt x="38" y="2"/>
                    <a:pt x="35" y="2"/>
                  </a:cubicBezTo>
                  <a:cubicBezTo>
                    <a:pt x="30" y="2"/>
                    <a:pt x="24" y="1"/>
                    <a:pt x="19" y="0"/>
                  </a:cubicBezTo>
                  <a:cubicBezTo>
                    <a:pt x="19" y="5"/>
                    <a:pt x="19" y="5"/>
                    <a:pt x="19" y="5"/>
                  </a:cubicBezTo>
                  <a:cubicBezTo>
                    <a:pt x="8" y="10"/>
                    <a:pt x="0" y="22"/>
                    <a:pt x="0" y="35"/>
                  </a:cubicBezTo>
                  <a:cubicBezTo>
                    <a:pt x="0" y="53"/>
                    <a:pt x="14" y="67"/>
                    <a:pt x="32" y="67"/>
                  </a:cubicBezTo>
                  <a:cubicBezTo>
                    <a:pt x="36" y="67"/>
                    <a:pt x="40" y="67"/>
                    <a:pt x="43" y="66"/>
                  </a:cubicBezTo>
                  <a:cubicBezTo>
                    <a:pt x="34" y="58"/>
                    <a:pt x="29" y="47"/>
                    <a:pt x="29"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27"/>
            <p:cNvSpPr>
              <a:spLocks/>
            </p:cNvSpPr>
            <p:nvPr/>
          </p:nvSpPr>
          <p:spPr bwMode="auto">
            <a:xfrm>
              <a:off x="4755323" y="2318890"/>
              <a:ext cx="5039" cy="6478"/>
            </a:xfrm>
            <a:custGeom>
              <a:avLst/>
              <a:gdLst/>
              <a:ahLst/>
              <a:cxnLst>
                <a:cxn ang="0">
                  <a:pos x="0" y="0"/>
                </a:cxn>
                <a:cxn ang="0">
                  <a:pos x="3" y="4"/>
                </a:cxn>
                <a:cxn ang="0">
                  <a:pos x="3" y="0"/>
                </a:cxn>
                <a:cxn ang="0">
                  <a:pos x="0" y="0"/>
                </a:cxn>
              </a:cxnLst>
              <a:rect l="0" t="0" r="r" b="b"/>
              <a:pathLst>
                <a:path w="3" h="4">
                  <a:moveTo>
                    <a:pt x="0" y="0"/>
                  </a:moveTo>
                  <a:cubicBezTo>
                    <a:pt x="1" y="1"/>
                    <a:pt x="2" y="3"/>
                    <a:pt x="3" y="4"/>
                  </a:cubicBezTo>
                  <a:cubicBezTo>
                    <a:pt x="3" y="0"/>
                    <a:pt x="3" y="0"/>
                    <a:pt x="3"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28"/>
            <p:cNvSpPr>
              <a:spLocks/>
            </p:cNvSpPr>
            <p:nvPr/>
          </p:nvSpPr>
          <p:spPr bwMode="auto">
            <a:xfrm>
              <a:off x="4321999" y="2318890"/>
              <a:ext cx="8638" cy="7918"/>
            </a:xfrm>
            <a:custGeom>
              <a:avLst/>
              <a:gdLst/>
              <a:ahLst/>
              <a:cxnLst>
                <a:cxn ang="0">
                  <a:pos x="5" y="0"/>
                </a:cxn>
                <a:cxn ang="0">
                  <a:pos x="0" y="0"/>
                </a:cxn>
                <a:cxn ang="0">
                  <a:pos x="0" y="5"/>
                </a:cxn>
                <a:cxn ang="0">
                  <a:pos x="5" y="0"/>
                </a:cxn>
              </a:cxnLst>
              <a:rect l="0" t="0" r="r" b="b"/>
              <a:pathLst>
                <a:path w="5" h="5">
                  <a:moveTo>
                    <a:pt x="5" y="0"/>
                  </a:moveTo>
                  <a:cubicBezTo>
                    <a:pt x="0" y="0"/>
                    <a:pt x="0" y="0"/>
                    <a:pt x="0" y="0"/>
                  </a:cubicBezTo>
                  <a:cubicBezTo>
                    <a:pt x="0" y="5"/>
                    <a:pt x="0" y="5"/>
                    <a:pt x="0" y="5"/>
                  </a:cubicBezTo>
                  <a:cubicBezTo>
                    <a:pt x="2" y="3"/>
                    <a:pt x="3" y="2"/>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29"/>
            <p:cNvSpPr>
              <a:spLocks/>
            </p:cNvSpPr>
            <p:nvPr/>
          </p:nvSpPr>
          <p:spPr bwMode="auto">
            <a:xfrm>
              <a:off x="4368066" y="1458000"/>
              <a:ext cx="349827" cy="350547"/>
            </a:xfrm>
            <a:custGeom>
              <a:avLst/>
              <a:gdLst/>
              <a:ahLst/>
              <a:cxnLst>
                <a:cxn ang="0">
                  <a:pos x="124" y="194"/>
                </a:cxn>
                <a:cxn ang="0">
                  <a:pos x="194" y="82"/>
                </a:cxn>
                <a:cxn ang="0">
                  <a:pos x="82" y="11"/>
                </a:cxn>
                <a:cxn ang="0">
                  <a:pos x="11" y="124"/>
                </a:cxn>
                <a:cxn ang="0">
                  <a:pos x="124" y="194"/>
                </a:cxn>
              </a:cxnLst>
              <a:rect l="0" t="0" r="r" b="b"/>
              <a:pathLst>
                <a:path w="206" h="206">
                  <a:moveTo>
                    <a:pt x="124" y="194"/>
                  </a:moveTo>
                  <a:cubicBezTo>
                    <a:pt x="175" y="183"/>
                    <a:pt x="206" y="132"/>
                    <a:pt x="194" y="82"/>
                  </a:cubicBezTo>
                  <a:cubicBezTo>
                    <a:pt x="183" y="31"/>
                    <a:pt x="132" y="0"/>
                    <a:pt x="82" y="11"/>
                  </a:cubicBezTo>
                  <a:cubicBezTo>
                    <a:pt x="31" y="23"/>
                    <a:pt x="0" y="74"/>
                    <a:pt x="11" y="124"/>
                  </a:cubicBezTo>
                  <a:cubicBezTo>
                    <a:pt x="23" y="175"/>
                    <a:pt x="74" y="206"/>
                    <a:pt x="124"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30"/>
            <p:cNvSpPr>
              <a:spLocks/>
            </p:cNvSpPr>
            <p:nvPr/>
          </p:nvSpPr>
          <p:spPr bwMode="auto">
            <a:xfrm>
              <a:off x="4289607" y="2318890"/>
              <a:ext cx="505305" cy="519701"/>
            </a:xfrm>
            <a:custGeom>
              <a:avLst/>
              <a:gdLst/>
              <a:ahLst/>
              <a:cxnLst>
                <a:cxn ang="0">
                  <a:pos x="263" y="270"/>
                </a:cxn>
                <a:cxn ang="0">
                  <a:pos x="262" y="258"/>
                </a:cxn>
                <a:cxn ang="0">
                  <a:pos x="267" y="162"/>
                </a:cxn>
                <a:cxn ang="0">
                  <a:pos x="276" y="109"/>
                </a:cxn>
                <a:cxn ang="0">
                  <a:pos x="277" y="103"/>
                </a:cxn>
                <a:cxn ang="0">
                  <a:pos x="278" y="99"/>
                </a:cxn>
                <a:cxn ang="0">
                  <a:pos x="280" y="90"/>
                </a:cxn>
                <a:cxn ang="0">
                  <a:pos x="297" y="46"/>
                </a:cxn>
                <a:cxn ang="0">
                  <a:pos x="289" y="32"/>
                </a:cxn>
                <a:cxn ang="0">
                  <a:pos x="277" y="16"/>
                </a:cxn>
                <a:cxn ang="0">
                  <a:pos x="263" y="0"/>
                </a:cxn>
                <a:cxn ang="0">
                  <a:pos x="155" y="0"/>
                </a:cxn>
                <a:cxn ang="0">
                  <a:pos x="149" y="8"/>
                </a:cxn>
                <a:cxn ang="0">
                  <a:pos x="143" y="0"/>
                </a:cxn>
                <a:cxn ang="0">
                  <a:pos x="35" y="0"/>
                </a:cxn>
                <a:cxn ang="0">
                  <a:pos x="19" y="17"/>
                </a:cxn>
                <a:cxn ang="0">
                  <a:pos x="0" y="46"/>
                </a:cxn>
                <a:cxn ang="0">
                  <a:pos x="19" y="97"/>
                </a:cxn>
                <a:cxn ang="0">
                  <a:pos x="20" y="99"/>
                </a:cxn>
                <a:cxn ang="0">
                  <a:pos x="21" y="105"/>
                </a:cxn>
                <a:cxn ang="0">
                  <a:pos x="23" y="112"/>
                </a:cxn>
                <a:cxn ang="0">
                  <a:pos x="31" y="162"/>
                </a:cxn>
                <a:cxn ang="0">
                  <a:pos x="36" y="258"/>
                </a:cxn>
                <a:cxn ang="0">
                  <a:pos x="35" y="271"/>
                </a:cxn>
                <a:cxn ang="0">
                  <a:pos x="9" y="306"/>
                </a:cxn>
                <a:cxn ang="0">
                  <a:pos x="12" y="306"/>
                </a:cxn>
                <a:cxn ang="0">
                  <a:pos x="34" y="301"/>
                </a:cxn>
                <a:cxn ang="0">
                  <a:pos x="44" y="293"/>
                </a:cxn>
                <a:cxn ang="0">
                  <a:pos x="59" y="260"/>
                </a:cxn>
                <a:cxn ang="0">
                  <a:pos x="60" y="258"/>
                </a:cxn>
                <a:cxn ang="0">
                  <a:pos x="65" y="162"/>
                </a:cxn>
                <a:cxn ang="0">
                  <a:pos x="72" y="130"/>
                </a:cxn>
                <a:cxn ang="0">
                  <a:pos x="75" y="118"/>
                </a:cxn>
                <a:cxn ang="0">
                  <a:pos x="79" y="106"/>
                </a:cxn>
                <a:cxn ang="0">
                  <a:pos x="89" y="84"/>
                </a:cxn>
                <a:cxn ang="0">
                  <a:pos x="113" y="63"/>
                </a:cxn>
                <a:cxn ang="0">
                  <a:pos x="149" y="59"/>
                </a:cxn>
                <a:cxn ang="0">
                  <a:pos x="182" y="63"/>
                </a:cxn>
                <a:cxn ang="0">
                  <a:pos x="197" y="71"/>
                </a:cxn>
                <a:cxn ang="0">
                  <a:pos x="219" y="106"/>
                </a:cxn>
                <a:cxn ang="0">
                  <a:pos x="223" y="118"/>
                </a:cxn>
                <a:cxn ang="0">
                  <a:pos x="223" y="119"/>
                </a:cxn>
                <a:cxn ang="0">
                  <a:pos x="232" y="162"/>
                </a:cxn>
                <a:cxn ang="0">
                  <a:pos x="238" y="258"/>
                </a:cxn>
                <a:cxn ang="0">
                  <a:pos x="238" y="260"/>
                </a:cxn>
                <a:cxn ang="0">
                  <a:pos x="252" y="292"/>
                </a:cxn>
                <a:cxn ang="0">
                  <a:pos x="267" y="302"/>
                </a:cxn>
                <a:cxn ang="0">
                  <a:pos x="286" y="306"/>
                </a:cxn>
                <a:cxn ang="0">
                  <a:pos x="289" y="306"/>
                </a:cxn>
                <a:cxn ang="0">
                  <a:pos x="263" y="270"/>
                </a:cxn>
              </a:cxnLst>
              <a:rect l="0" t="0" r="r" b="b"/>
              <a:pathLst>
                <a:path w="297" h="306">
                  <a:moveTo>
                    <a:pt x="263" y="270"/>
                  </a:moveTo>
                  <a:cubicBezTo>
                    <a:pt x="262" y="266"/>
                    <a:pt x="262" y="262"/>
                    <a:pt x="262" y="258"/>
                  </a:cubicBezTo>
                  <a:cubicBezTo>
                    <a:pt x="262" y="223"/>
                    <a:pt x="263" y="191"/>
                    <a:pt x="267" y="162"/>
                  </a:cubicBezTo>
                  <a:cubicBezTo>
                    <a:pt x="269" y="143"/>
                    <a:pt x="272" y="125"/>
                    <a:pt x="276" y="109"/>
                  </a:cubicBezTo>
                  <a:cubicBezTo>
                    <a:pt x="276" y="107"/>
                    <a:pt x="277" y="105"/>
                    <a:pt x="277" y="103"/>
                  </a:cubicBezTo>
                  <a:cubicBezTo>
                    <a:pt x="277" y="102"/>
                    <a:pt x="278" y="100"/>
                    <a:pt x="278" y="99"/>
                  </a:cubicBezTo>
                  <a:cubicBezTo>
                    <a:pt x="279" y="96"/>
                    <a:pt x="280" y="93"/>
                    <a:pt x="280" y="90"/>
                  </a:cubicBezTo>
                  <a:cubicBezTo>
                    <a:pt x="285" y="74"/>
                    <a:pt x="291" y="60"/>
                    <a:pt x="297" y="46"/>
                  </a:cubicBezTo>
                  <a:cubicBezTo>
                    <a:pt x="295" y="42"/>
                    <a:pt x="292" y="37"/>
                    <a:pt x="289" y="32"/>
                  </a:cubicBezTo>
                  <a:cubicBezTo>
                    <a:pt x="286" y="26"/>
                    <a:pt x="282" y="21"/>
                    <a:pt x="277" y="16"/>
                  </a:cubicBezTo>
                  <a:cubicBezTo>
                    <a:pt x="273" y="10"/>
                    <a:pt x="268" y="5"/>
                    <a:pt x="263" y="0"/>
                  </a:cubicBezTo>
                  <a:cubicBezTo>
                    <a:pt x="155" y="0"/>
                    <a:pt x="155" y="0"/>
                    <a:pt x="155" y="0"/>
                  </a:cubicBezTo>
                  <a:cubicBezTo>
                    <a:pt x="149" y="8"/>
                    <a:pt x="149" y="8"/>
                    <a:pt x="149" y="8"/>
                  </a:cubicBezTo>
                  <a:cubicBezTo>
                    <a:pt x="143" y="0"/>
                    <a:pt x="143" y="0"/>
                    <a:pt x="143" y="0"/>
                  </a:cubicBezTo>
                  <a:cubicBezTo>
                    <a:pt x="35" y="0"/>
                    <a:pt x="35" y="0"/>
                    <a:pt x="35" y="0"/>
                  </a:cubicBezTo>
                  <a:cubicBezTo>
                    <a:pt x="29" y="6"/>
                    <a:pt x="24" y="11"/>
                    <a:pt x="19" y="17"/>
                  </a:cubicBezTo>
                  <a:cubicBezTo>
                    <a:pt x="12" y="26"/>
                    <a:pt x="6" y="36"/>
                    <a:pt x="0" y="46"/>
                  </a:cubicBezTo>
                  <a:cubicBezTo>
                    <a:pt x="8" y="61"/>
                    <a:pt x="14" y="78"/>
                    <a:pt x="19" y="97"/>
                  </a:cubicBezTo>
                  <a:cubicBezTo>
                    <a:pt x="19" y="98"/>
                    <a:pt x="19" y="98"/>
                    <a:pt x="20" y="99"/>
                  </a:cubicBezTo>
                  <a:cubicBezTo>
                    <a:pt x="20" y="101"/>
                    <a:pt x="21" y="103"/>
                    <a:pt x="21" y="105"/>
                  </a:cubicBezTo>
                  <a:cubicBezTo>
                    <a:pt x="22" y="107"/>
                    <a:pt x="22" y="110"/>
                    <a:pt x="23" y="112"/>
                  </a:cubicBezTo>
                  <a:cubicBezTo>
                    <a:pt x="26" y="128"/>
                    <a:pt x="29" y="144"/>
                    <a:pt x="31" y="162"/>
                  </a:cubicBezTo>
                  <a:cubicBezTo>
                    <a:pt x="35" y="191"/>
                    <a:pt x="36" y="222"/>
                    <a:pt x="36" y="258"/>
                  </a:cubicBezTo>
                  <a:cubicBezTo>
                    <a:pt x="36" y="263"/>
                    <a:pt x="36" y="267"/>
                    <a:pt x="35" y="271"/>
                  </a:cubicBezTo>
                  <a:cubicBezTo>
                    <a:pt x="31" y="286"/>
                    <a:pt x="22" y="298"/>
                    <a:pt x="9" y="306"/>
                  </a:cubicBezTo>
                  <a:cubicBezTo>
                    <a:pt x="10" y="306"/>
                    <a:pt x="11" y="306"/>
                    <a:pt x="12" y="306"/>
                  </a:cubicBezTo>
                  <a:cubicBezTo>
                    <a:pt x="20" y="306"/>
                    <a:pt x="27" y="304"/>
                    <a:pt x="34" y="301"/>
                  </a:cubicBezTo>
                  <a:cubicBezTo>
                    <a:pt x="38" y="299"/>
                    <a:pt x="41" y="296"/>
                    <a:pt x="44" y="293"/>
                  </a:cubicBezTo>
                  <a:cubicBezTo>
                    <a:pt x="53" y="285"/>
                    <a:pt x="59" y="273"/>
                    <a:pt x="59" y="260"/>
                  </a:cubicBezTo>
                  <a:cubicBezTo>
                    <a:pt x="59" y="259"/>
                    <a:pt x="60" y="259"/>
                    <a:pt x="60" y="258"/>
                  </a:cubicBezTo>
                  <a:cubicBezTo>
                    <a:pt x="60" y="219"/>
                    <a:pt x="62" y="188"/>
                    <a:pt x="65" y="162"/>
                  </a:cubicBezTo>
                  <a:cubicBezTo>
                    <a:pt x="67" y="150"/>
                    <a:pt x="69" y="139"/>
                    <a:pt x="72" y="130"/>
                  </a:cubicBezTo>
                  <a:cubicBezTo>
                    <a:pt x="73" y="126"/>
                    <a:pt x="74" y="122"/>
                    <a:pt x="75" y="118"/>
                  </a:cubicBezTo>
                  <a:cubicBezTo>
                    <a:pt x="76" y="114"/>
                    <a:pt x="77" y="110"/>
                    <a:pt x="79" y="106"/>
                  </a:cubicBezTo>
                  <a:cubicBezTo>
                    <a:pt x="82" y="97"/>
                    <a:pt x="86" y="89"/>
                    <a:pt x="89" y="84"/>
                  </a:cubicBezTo>
                  <a:cubicBezTo>
                    <a:pt x="99" y="70"/>
                    <a:pt x="105" y="67"/>
                    <a:pt x="113" y="63"/>
                  </a:cubicBezTo>
                  <a:cubicBezTo>
                    <a:pt x="122" y="60"/>
                    <a:pt x="134" y="59"/>
                    <a:pt x="149" y="59"/>
                  </a:cubicBezTo>
                  <a:cubicBezTo>
                    <a:pt x="162" y="59"/>
                    <a:pt x="173" y="60"/>
                    <a:pt x="182" y="63"/>
                  </a:cubicBezTo>
                  <a:cubicBezTo>
                    <a:pt x="188" y="64"/>
                    <a:pt x="192" y="67"/>
                    <a:pt x="197" y="71"/>
                  </a:cubicBezTo>
                  <a:cubicBezTo>
                    <a:pt x="203" y="76"/>
                    <a:pt x="211" y="86"/>
                    <a:pt x="219" y="106"/>
                  </a:cubicBezTo>
                  <a:cubicBezTo>
                    <a:pt x="220" y="110"/>
                    <a:pt x="222" y="114"/>
                    <a:pt x="223" y="118"/>
                  </a:cubicBezTo>
                  <a:cubicBezTo>
                    <a:pt x="223" y="119"/>
                    <a:pt x="223" y="119"/>
                    <a:pt x="223" y="119"/>
                  </a:cubicBezTo>
                  <a:cubicBezTo>
                    <a:pt x="227" y="131"/>
                    <a:pt x="230" y="145"/>
                    <a:pt x="232" y="162"/>
                  </a:cubicBezTo>
                  <a:cubicBezTo>
                    <a:pt x="236" y="188"/>
                    <a:pt x="238" y="219"/>
                    <a:pt x="238" y="258"/>
                  </a:cubicBezTo>
                  <a:cubicBezTo>
                    <a:pt x="238" y="259"/>
                    <a:pt x="238" y="259"/>
                    <a:pt x="238" y="260"/>
                  </a:cubicBezTo>
                  <a:cubicBezTo>
                    <a:pt x="239" y="272"/>
                    <a:pt x="244" y="283"/>
                    <a:pt x="252" y="292"/>
                  </a:cubicBezTo>
                  <a:cubicBezTo>
                    <a:pt x="256" y="296"/>
                    <a:pt x="261" y="300"/>
                    <a:pt x="267" y="302"/>
                  </a:cubicBezTo>
                  <a:cubicBezTo>
                    <a:pt x="273" y="305"/>
                    <a:pt x="279" y="306"/>
                    <a:pt x="286" y="306"/>
                  </a:cubicBezTo>
                  <a:cubicBezTo>
                    <a:pt x="287" y="306"/>
                    <a:pt x="288" y="306"/>
                    <a:pt x="289" y="306"/>
                  </a:cubicBezTo>
                  <a:cubicBezTo>
                    <a:pt x="276" y="298"/>
                    <a:pt x="266" y="285"/>
                    <a:pt x="263" y="2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31"/>
            <p:cNvSpPr>
              <a:spLocks noEditPoints="1"/>
            </p:cNvSpPr>
            <p:nvPr/>
          </p:nvSpPr>
          <p:spPr bwMode="auto">
            <a:xfrm>
              <a:off x="4296805" y="1828701"/>
              <a:ext cx="493069" cy="205865"/>
            </a:xfrm>
            <a:custGeom>
              <a:avLst/>
              <a:gdLst/>
              <a:ahLst/>
              <a:cxnLst>
                <a:cxn ang="0">
                  <a:pos x="29" y="48"/>
                </a:cxn>
                <a:cxn ang="0">
                  <a:pos x="37" y="55"/>
                </a:cxn>
                <a:cxn ang="0">
                  <a:pos x="54" y="73"/>
                </a:cxn>
                <a:cxn ang="0">
                  <a:pos x="57" y="78"/>
                </a:cxn>
                <a:cxn ang="0">
                  <a:pos x="68" y="106"/>
                </a:cxn>
                <a:cxn ang="0">
                  <a:pos x="92" y="106"/>
                </a:cxn>
                <a:cxn ang="0">
                  <a:pos x="93" y="106"/>
                </a:cxn>
                <a:cxn ang="0">
                  <a:pos x="124" y="121"/>
                </a:cxn>
                <a:cxn ang="0">
                  <a:pos x="129" y="87"/>
                </a:cxn>
                <a:cxn ang="0">
                  <a:pos x="145" y="90"/>
                </a:cxn>
                <a:cxn ang="0">
                  <a:pos x="145" y="90"/>
                </a:cxn>
                <a:cxn ang="0">
                  <a:pos x="145" y="90"/>
                </a:cxn>
                <a:cxn ang="0">
                  <a:pos x="161" y="87"/>
                </a:cxn>
                <a:cxn ang="0">
                  <a:pos x="166" y="121"/>
                </a:cxn>
                <a:cxn ang="0">
                  <a:pos x="196" y="106"/>
                </a:cxn>
                <a:cxn ang="0">
                  <a:pos x="197" y="106"/>
                </a:cxn>
                <a:cxn ang="0">
                  <a:pos x="222" y="106"/>
                </a:cxn>
                <a:cxn ang="0">
                  <a:pos x="232" y="78"/>
                </a:cxn>
                <a:cxn ang="0">
                  <a:pos x="236" y="73"/>
                </a:cxn>
                <a:cxn ang="0">
                  <a:pos x="251" y="57"/>
                </a:cxn>
                <a:cxn ang="0">
                  <a:pos x="253" y="55"/>
                </a:cxn>
                <a:cxn ang="0">
                  <a:pos x="261" y="48"/>
                </a:cxn>
                <a:cxn ang="0">
                  <a:pos x="290" y="29"/>
                </a:cxn>
                <a:cxn ang="0">
                  <a:pos x="255" y="11"/>
                </a:cxn>
                <a:cxn ang="0">
                  <a:pos x="240" y="4"/>
                </a:cxn>
                <a:cxn ang="0">
                  <a:pos x="231" y="1"/>
                </a:cxn>
                <a:cxn ang="0">
                  <a:pos x="222" y="0"/>
                </a:cxn>
                <a:cxn ang="0">
                  <a:pos x="68" y="0"/>
                </a:cxn>
                <a:cxn ang="0">
                  <a:pos x="58" y="1"/>
                </a:cxn>
                <a:cxn ang="0">
                  <a:pos x="50" y="4"/>
                </a:cxn>
                <a:cxn ang="0">
                  <a:pos x="50" y="4"/>
                </a:cxn>
                <a:cxn ang="0">
                  <a:pos x="34" y="11"/>
                </a:cxn>
                <a:cxn ang="0">
                  <a:pos x="0" y="29"/>
                </a:cxn>
                <a:cxn ang="0">
                  <a:pos x="23" y="44"/>
                </a:cxn>
                <a:cxn ang="0">
                  <a:pos x="29" y="48"/>
                </a:cxn>
                <a:cxn ang="0">
                  <a:pos x="130" y="38"/>
                </a:cxn>
                <a:cxn ang="0">
                  <a:pos x="145" y="38"/>
                </a:cxn>
                <a:cxn ang="0">
                  <a:pos x="160" y="38"/>
                </a:cxn>
                <a:cxn ang="0">
                  <a:pos x="168" y="68"/>
                </a:cxn>
                <a:cxn ang="0">
                  <a:pos x="167" y="70"/>
                </a:cxn>
                <a:cxn ang="0">
                  <a:pos x="145" y="78"/>
                </a:cxn>
                <a:cxn ang="0">
                  <a:pos x="123" y="70"/>
                </a:cxn>
                <a:cxn ang="0">
                  <a:pos x="122" y="68"/>
                </a:cxn>
                <a:cxn ang="0">
                  <a:pos x="130" y="38"/>
                </a:cxn>
              </a:cxnLst>
              <a:rect l="0" t="0" r="r" b="b"/>
              <a:pathLst>
                <a:path w="290" h="121">
                  <a:moveTo>
                    <a:pt x="29" y="48"/>
                  </a:moveTo>
                  <a:cubicBezTo>
                    <a:pt x="31" y="50"/>
                    <a:pt x="34" y="53"/>
                    <a:pt x="37" y="55"/>
                  </a:cubicBezTo>
                  <a:cubicBezTo>
                    <a:pt x="43" y="60"/>
                    <a:pt x="48" y="66"/>
                    <a:pt x="54" y="73"/>
                  </a:cubicBezTo>
                  <a:cubicBezTo>
                    <a:pt x="55" y="74"/>
                    <a:pt x="56" y="76"/>
                    <a:pt x="57" y="78"/>
                  </a:cubicBezTo>
                  <a:cubicBezTo>
                    <a:pt x="62" y="84"/>
                    <a:pt x="67" y="93"/>
                    <a:pt x="68" y="106"/>
                  </a:cubicBezTo>
                  <a:cubicBezTo>
                    <a:pt x="75" y="106"/>
                    <a:pt x="83" y="106"/>
                    <a:pt x="92" y="106"/>
                  </a:cubicBezTo>
                  <a:cubicBezTo>
                    <a:pt x="93" y="106"/>
                    <a:pt x="93" y="106"/>
                    <a:pt x="93" y="106"/>
                  </a:cubicBezTo>
                  <a:cubicBezTo>
                    <a:pt x="106" y="106"/>
                    <a:pt x="117" y="112"/>
                    <a:pt x="124" y="121"/>
                  </a:cubicBezTo>
                  <a:cubicBezTo>
                    <a:pt x="129" y="87"/>
                    <a:pt x="129" y="87"/>
                    <a:pt x="129" y="87"/>
                  </a:cubicBezTo>
                  <a:cubicBezTo>
                    <a:pt x="134" y="89"/>
                    <a:pt x="139" y="90"/>
                    <a:pt x="145" y="90"/>
                  </a:cubicBezTo>
                  <a:cubicBezTo>
                    <a:pt x="145" y="90"/>
                    <a:pt x="145" y="90"/>
                    <a:pt x="145" y="90"/>
                  </a:cubicBezTo>
                  <a:cubicBezTo>
                    <a:pt x="145" y="90"/>
                    <a:pt x="145" y="90"/>
                    <a:pt x="145" y="90"/>
                  </a:cubicBezTo>
                  <a:cubicBezTo>
                    <a:pt x="150" y="90"/>
                    <a:pt x="156" y="89"/>
                    <a:pt x="161" y="87"/>
                  </a:cubicBezTo>
                  <a:cubicBezTo>
                    <a:pt x="166" y="121"/>
                    <a:pt x="166" y="121"/>
                    <a:pt x="166" y="121"/>
                  </a:cubicBezTo>
                  <a:cubicBezTo>
                    <a:pt x="173" y="112"/>
                    <a:pt x="184" y="106"/>
                    <a:pt x="196" y="106"/>
                  </a:cubicBezTo>
                  <a:cubicBezTo>
                    <a:pt x="197" y="106"/>
                    <a:pt x="197" y="106"/>
                    <a:pt x="197" y="106"/>
                  </a:cubicBezTo>
                  <a:cubicBezTo>
                    <a:pt x="205" y="106"/>
                    <a:pt x="214" y="106"/>
                    <a:pt x="222" y="106"/>
                  </a:cubicBezTo>
                  <a:cubicBezTo>
                    <a:pt x="223" y="93"/>
                    <a:pt x="228" y="84"/>
                    <a:pt x="232" y="78"/>
                  </a:cubicBezTo>
                  <a:cubicBezTo>
                    <a:pt x="233" y="76"/>
                    <a:pt x="235" y="74"/>
                    <a:pt x="236" y="73"/>
                  </a:cubicBezTo>
                  <a:cubicBezTo>
                    <a:pt x="240" y="67"/>
                    <a:pt x="245" y="62"/>
                    <a:pt x="251" y="57"/>
                  </a:cubicBezTo>
                  <a:cubicBezTo>
                    <a:pt x="252" y="56"/>
                    <a:pt x="252" y="56"/>
                    <a:pt x="253" y="55"/>
                  </a:cubicBezTo>
                  <a:cubicBezTo>
                    <a:pt x="256" y="53"/>
                    <a:pt x="258" y="51"/>
                    <a:pt x="261" y="48"/>
                  </a:cubicBezTo>
                  <a:cubicBezTo>
                    <a:pt x="271" y="41"/>
                    <a:pt x="282" y="34"/>
                    <a:pt x="290" y="29"/>
                  </a:cubicBezTo>
                  <a:cubicBezTo>
                    <a:pt x="277" y="21"/>
                    <a:pt x="265" y="15"/>
                    <a:pt x="255" y="11"/>
                  </a:cubicBezTo>
                  <a:cubicBezTo>
                    <a:pt x="246" y="7"/>
                    <a:pt x="240" y="4"/>
                    <a:pt x="240" y="4"/>
                  </a:cubicBezTo>
                  <a:cubicBezTo>
                    <a:pt x="237" y="3"/>
                    <a:pt x="234" y="2"/>
                    <a:pt x="231" y="1"/>
                  </a:cubicBezTo>
                  <a:cubicBezTo>
                    <a:pt x="229" y="1"/>
                    <a:pt x="225" y="0"/>
                    <a:pt x="222" y="0"/>
                  </a:cubicBezTo>
                  <a:cubicBezTo>
                    <a:pt x="68" y="0"/>
                    <a:pt x="68" y="0"/>
                    <a:pt x="68" y="0"/>
                  </a:cubicBezTo>
                  <a:cubicBezTo>
                    <a:pt x="64" y="0"/>
                    <a:pt x="61" y="1"/>
                    <a:pt x="58" y="1"/>
                  </a:cubicBezTo>
                  <a:cubicBezTo>
                    <a:pt x="55" y="2"/>
                    <a:pt x="52" y="3"/>
                    <a:pt x="50" y="4"/>
                  </a:cubicBezTo>
                  <a:cubicBezTo>
                    <a:pt x="50" y="4"/>
                    <a:pt x="50" y="4"/>
                    <a:pt x="50" y="4"/>
                  </a:cubicBezTo>
                  <a:cubicBezTo>
                    <a:pt x="49" y="4"/>
                    <a:pt x="43" y="7"/>
                    <a:pt x="34" y="11"/>
                  </a:cubicBezTo>
                  <a:cubicBezTo>
                    <a:pt x="25" y="15"/>
                    <a:pt x="13" y="21"/>
                    <a:pt x="0" y="29"/>
                  </a:cubicBezTo>
                  <a:cubicBezTo>
                    <a:pt x="8" y="34"/>
                    <a:pt x="16" y="39"/>
                    <a:pt x="23" y="44"/>
                  </a:cubicBezTo>
                  <a:cubicBezTo>
                    <a:pt x="25" y="45"/>
                    <a:pt x="27" y="47"/>
                    <a:pt x="29" y="48"/>
                  </a:cubicBezTo>
                  <a:close/>
                  <a:moveTo>
                    <a:pt x="130" y="38"/>
                  </a:moveTo>
                  <a:cubicBezTo>
                    <a:pt x="145" y="38"/>
                    <a:pt x="145" y="38"/>
                    <a:pt x="145" y="38"/>
                  </a:cubicBezTo>
                  <a:cubicBezTo>
                    <a:pt x="160" y="38"/>
                    <a:pt x="160" y="38"/>
                    <a:pt x="160" y="38"/>
                  </a:cubicBezTo>
                  <a:cubicBezTo>
                    <a:pt x="168" y="68"/>
                    <a:pt x="168" y="68"/>
                    <a:pt x="168" y="68"/>
                  </a:cubicBezTo>
                  <a:cubicBezTo>
                    <a:pt x="167" y="70"/>
                    <a:pt x="167" y="70"/>
                    <a:pt x="167" y="70"/>
                  </a:cubicBezTo>
                  <a:cubicBezTo>
                    <a:pt x="160" y="76"/>
                    <a:pt x="153" y="78"/>
                    <a:pt x="145" y="78"/>
                  </a:cubicBezTo>
                  <a:cubicBezTo>
                    <a:pt x="137" y="78"/>
                    <a:pt x="130" y="76"/>
                    <a:pt x="123" y="70"/>
                  </a:cubicBezTo>
                  <a:cubicBezTo>
                    <a:pt x="122" y="68"/>
                    <a:pt x="122" y="68"/>
                    <a:pt x="122" y="68"/>
                  </a:cubicBezTo>
                  <a:lnTo>
                    <a:pt x="130"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32"/>
            <p:cNvSpPr>
              <a:spLocks/>
            </p:cNvSpPr>
            <p:nvPr/>
          </p:nvSpPr>
          <p:spPr bwMode="auto">
            <a:xfrm>
              <a:off x="4318399" y="2023049"/>
              <a:ext cx="190749" cy="108691"/>
            </a:xfrm>
            <a:custGeom>
              <a:avLst/>
              <a:gdLst/>
              <a:ahLst/>
              <a:cxnLst>
                <a:cxn ang="0">
                  <a:pos x="51" y="20"/>
                </a:cxn>
                <a:cxn ang="0">
                  <a:pos x="50" y="24"/>
                </a:cxn>
                <a:cxn ang="0">
                  <a:pos x="34" y="43"/>
                </a:cxn>
                <a:cxn ang="0">
                  <a:pos x="24" y="50"/>
                </a:cxn>
                <a:cxn ang="0">
                  <a:pos x="16" y="54"/>
                </a:cxn>
                <a:cxn ang="0">
                  <a:pos x="2" y="59"/>
                </a:cxn>
                <a:cxn ang="0">
                  <a:pos x="0" y="60"/>
                </a:cxn>
                <a:cxn ang="0">
                  <a:pos x="2" y="60"/>
                </a:cxn>
                <a:cxn ang="0">
                  <a:pos x="16" y="62"/>
                </a:cxn>
                <a:cxn ang="0">
                  <a:pos x="24" y="62"/>
                </a:cxn>
                <a:cxn ang="0">
                  <a:pos x="52" y="64"/>
                </a:cxn>
                <a:cxn ang="0">
                  <a:pos x="85" y="64"/>
                </a:cxn>
                <a:cxn ang="0">
                  <a:pos x="105" y="53"/>
                </a:cxn>
                <a:cxn ang="0">
                  <a:pos x="112" y="32"/>
                </a:cxn>
                <a:cxn ang="0">
                  <a:pos x="110" y="20"/>
                </a:cxn>
                <a:cxn ang="0">
                  <a:pos x="110" y="19"/>
                </a:cxn>
                <a:cxn ang="0">
                  <a:pos x="80" y="0"/>
                </a:cxn>
                <a:cxn ang="0">
                  <a:pos x="56" y="0"/>
                </a:cxn>
                <a:cxn ang="0">
                  <a:pos x="51" y="20"/>
                </a:cxn>
              </a:cxnLst>
              <a:rect l="0" t="0" r="r" b="b"/>
              <a:pathLst>
                <a:path w="112" h="64">
                  <a:moveTo>
                    <a:pt x="51" y="20"/>
                  </a:moveTo>
                  <a:cubicBezTo>
                    <a:pt x="51" y="21"/>
                    <a:pt x="50" y="23"/>
                    <a:pt x="50" y="24"/>
                  </a:cubicBezTo>
                  <a:cubicBezTo>
                    <a:pt x="46" y="31"/>
                    <a:pt x="41" y="37"/>
                    <a:pt x="34" y="43"/>
                  </a:cubicBezTo>
                  <a:cubicBezTo>
                    <a:pt x="31" y="46"/>
                    <a:pt x="27" y="48"/>
                    <a:pt x="24" y="50"/>
                  </a:cubicBezTo>
                  <a:cubicBezTo>
                    <a:pt x="21" y="52"/>
                    <a:pt x="18" y="53"/>
                    <a:pt x="16" y="54"/>
                  </a:cubicBezTo>
                  <a:cubicBezTo>
                    <a:pt x="11" y="56"/>
                    <a:pt x="7" y="58"/>
                    <a:pt x="2" y="59"/>
                  </a:cubicBezTo>
                  <a:cubicBezTo>
                    <a:pt x="1" y="60"/>
                    <a:pt x="1" y="60"/>
                    <a:pt x="0" y="60"/>
                  </a:cubicBezTo>
                  <a:cubicBezTo>
                    <a:pt x="1" y="60"/>
                    <a:pt x="1" y="60"/>
                    <a:pt x="2" y="60"/>
                  </a:cubicBezTo>
                  <a:cubicBezTo>
                    <a:pt x="6" y="61"/>
                    <a:pt x="11" y="61"/>
                    <a:pt x="16" y="62"/>
                  </a:cubicBezTo>
                  <a:cubicBezTo>
                    <a:pt x="18" y="62"/>
                    <a:pt x="21" y="62"/>
                    <a:pt x="24" y="62"/>
                  </a:cubicBezTo>
                  <a:cubicBezTo>
                    <a:pt x="32" y="63"/>
                    <a:pt x="42" y="63"/>
                    <a:pt x="52" y="64"/>
                  </a:cubicBezTo>
                  <a:cubicBezTo>
                    <a:pt x="85" y="64"/>
                    <a:pt x="85" y="64"/>
                    <a:pt x="85" y="64"/>
                  </a:cubicBezTo>
                  <a:cubicBezTo>
                    <a:pt x="93" y="63"/>
                    <a:pt x="100" y="58"/>
                    <a:pt x="105" y="53"/>
                  </a:cubicBezTo>
                  <a:cubicBezTo>
                    <a:pt x="110" y="47"/>
                    <a:pt x="112" y="40"/>
                    <a:pt x="112" y="32"/>
                  </a:cubicBezTo>
                  <a:cubicBezTo>
                    <a:pt x="112" y="28"/>
                    <a:pt x="112" y="24"/>
                    <a:pt x="110" y="20"/>
                  </a:cubicBezTo>
                  <a:cubicBezTo>
                    <a:pt x="110" y="20"/>
                    <a:pt x="110" y="19"/>
                    <a:pt x="110" y="19"/>
                  </a:cubicBezTo>
                  <a:cubicBezTo>
                    <a:pt x="105" y="8"/>
                    <a:pt x="93" y="0"/>
                    <a:pt x="80" y="0"/>
                  </a:cubicBezTo>
                  <a:cubicBezTo>
                    <a:pt x="72" y="0"/>
                    <a:pt x="63" y="0"/>
                    <a:pt x="56" y="0"/>
                  </a:cubicBezTo>
                  <a:cubicBezTo>
                    <a:pt x="56" y="7"/>
                    <a:pt x="54" y="14"/>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33"/>
            <p:cNvSpPr>
              <a:spLocks/>
            </p:cNvSpPr>
            <p:nvPr/>
          </p:nvSpPr>
          <p:spPr bwMode="auto">
            <a:xfrm>
              <a:off x="4575371" y="2023049"/>
              <a:ext cx="192189" cy="108691"/>
            </a:xfrm>
            <a:custGeom>
              <a:avLst/>
              <a:gdLst/>
              <a:ahLst/>
              <a:cxnLst>
                <a:cxn ang="0">
                  <a:pos x="0" y="32"/>
                </a:cxn>
                <a:cxn ang="0">
                  <a:pos x="8" y="53"/>
                </a:cxn>
                <a:cxn ang="0">
                  <a:pos x="27" y="64"/>
                </a:cxn>
                <a:cxn ang="0">
                  <a:pos x="61" y="64"/>
                </a:cxn>
                <a:cxn ang="0">
                  <a:pos x="89" y="62"/>
                </a:cxn>
                <a:cxn ang="0">
                  <a:pos x="97" y="62"/>
                </a:cxn>
                <a:cxn ang="0">
                  <a:pos x="109" y="61"/>
                </a:cxn>
                <a:cxn ang="0">
                  <a:pos x="113" y="60"/>
                </a:cxn>
                <a:cxn ang="0">
                  <a:pos x="109" y="59"/>
                </a:cxn>
                <a:cxn ang="0">
                  <a:pos x="97" y="54"/>
                </a:cxn>
                <a:cxn ang="0">
                  <a:pos x="92" y="52"/>
                </a:cxn>
                <a:cxn ang="0">
                  <a:pos x="89" y="50"/>
                </a:cxn>
                <a:cxn ang="0">
                  <a:pos x="63" y="24"/>
                </a:cxn>
                <a:cxn ang="0">
                  <a:pos x="61" y="20"/>
                </a:cxn>
                <a:cxn ang="0">
                  <a:pos x="57" y="0"/>
                </a:cxn>
                <a:cxn ang="0">
                  <a:pos x="32" y="0"/>
                </a:cxn>
                <a:cxn ang="0">
                  <a:pos x="3" y="19"/>
                </a:cxn>
                <a:cxn ang="0">
                  <a:pos x="3" y="20"/>
                </a:cxn>
                <a:cxn ang="0">
                  <a:pos x="0" y="32"/>
                </a:cxn>
              </a:cxnLst>
              <a:rect l="0" t="0" r="r" b="b"/>
              <a:pathLst>
                <a:path w="113" h="64">
                  <a:moveTo>
                    <a:pt x="0" y="32"/>
                  </a:moveTo>
                  <a:cubicBezTo>
                    <a:pt x="0" y="40"/>
                    <a:pt x="3" y="47"/>
                    <a:pt x="8" y="53"/>
                  </a:cubicBezTo>
                  <a:cubicBezTo>
                    <a:pt x="13" y="58"/>
                    <a:pt x="20" y="63"/>
                    <a:pt x="27" y="64"/>
                  </a:cubicBezTo>
                  <a:cubicBezTo>
                    <a:pt x="61" y="64"/>
                    <a:pt x="61" y="64"/>
                    <a:pt x="61" y="64"/>
                  </a:cubicBezTo>
                  <a:cubicBezTo>
                    <a:pt x="71" y="63"/>
                    <a:pt x="80" y="63"/>
                    <a:pt x="89" y="62"/>
                  </a:cubicBezTo>
                  <a:cubicBezTo>
                    <a:pt x="92" y="62"/>
                    <a:pt x="94" y="62"/>
                    <a:pt x="97" y="62"/>
                  </a:cubicBezTo>
                  <a:cubicBezTo>
                    <a:pt x="101" y="61"/>
                    <a:pt x="105" y="61"/>
                    <a:pt x="109" y="61"/>
                  </a:cubicBezTo>
                  <a:cubicBezTo>
                    <a:pt x="111" y="61"/>
                    <a:pt x="112" y="60"/>
                    <a:pt x="113" y="60"/>
                  </a:cubicBezTo>
                  <a:cubicBezTo>
                    <a:pt x="112" y="60"/>
                    <a:pt x="110" y="59"/>
                    <a:pt x="109" y="59"/>
                  </a:cubicBezTo>
                  <a:cubicBezTo>
                    <a:pt x="105" y="58"/>
                    <a:pt x="101" y="56"/>
                    <a:pt x="97" y="54"/>
                  </a:cubicBezTo>
                  <a:cubicBezTo>
                    <a:pt x="95" y="53"/>
                    <a:pt x="94" y="53"/>
                    <a:pt x="92" y="52"/>
                  </a:cubicBezTo>
                  <a:cubicBezTo>
                    <a:pt x="91" y="51"/>
                    <a:pt x="90" y="51"/>
                    <a:pt x="89" y="50"/>
                  </a:cubicBezTo>
                  <a:cubicBezTo>
                    <a:pt x="77" y="43"/>
                    <a:pt x="69" y="35"/>
                    <a:pt x="63" y="24"/>
                  </a:cubicBezTo>
                  <a:cubicBezTo>
                    <a:pt x="62" y="23"/>
                    <a:pt x="62" y="21"/>
                    <a:pt x="61" y="20"/>
                  </a:cubicBezTo>
                  <a:cubicBezTo>
                    <a:pt x="59" y="14"/>
                    <a:pt x="57" y="7"/>
                    <a:pt x="57" y="0"/>
                  </a:cubicBezTo>
                  <a:cubicBezTo>
                    <a:pt x="49" y="0"/>
                    <a:pt x="41" y="0"/>
                    <a:pt x="32" y="0"/>
                  </a:cubicBezTo>
                  <a:cubicBezTo>
                    <a:pt x="19" y="0"/>
                    <a:pt x="8" y="8"/>
                    <a:pt x="3" y="19"/>
                  </a:cubicBezTo>
                  <a:cubicBezTo>
                    <a:pt x="3" y="19"/>
                    <a:pt x="3" y="20"/>
                    <a:pt x="3" y="20"/>
                  </a:cubicBezTo>
                  <a:cubicBezTo>
                    <a:pt x="1" y="24"/>
                    <a:pt x="0" y="28"/>
                    <a:pt x="0"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34"/>
            <p:cNvSpPr>
              <a:spLocks/>
            </p:cNvSpPr>
            <p:nvPr/>
          </p:nvSpPr>
          <p:spPr bwMode="auto">
            <a:xfrm>
              <a:off x="5729943" y="2849389"/>
              <a:ext cx="110131" cy="113730"/>
            </a:xfrm>
            <a:custGeom>
              <a:avLst/>
              <a:gdLst/>
              <a:ahLst/>
              <a:cxnLst>
                <a:cxn ang="0">
                  <a:pos x="20" y="0"/>
                </a:cxn>
                <a:cxn ang="0">
                  <a:pos x="20" y="5"/>
                </a:cxn>
                <a:cxn ang="0">
                  <a:pos x="0" y="35"/>
                </a:cxn>
                <a:cxn ang="0">
                  <a:pos x="33" y="67"/>
                </a:cxn>
                <a:cxn ang="0">
                  <a:pos x="65" y="35"/>
                </a:cxn>
                <a:cxn ang="0">
                  <a:pos x="44" y="5"/>
                </a:cxn>
                <a:cxn ang="0">
                  <a:pos x="44" y="2"/>
                </a:cxn>
                <a:cxn ang="0">
                  <a:pos x="36" y="2"/>
                </a:cxn>
                <a:cxn ang="0">
                  <a:pos x="20" y="0"/>
                </a:cxn>
              </a:cxnLst>
              <a:rect l="0" t="0" r="r" b="b"/>
              <a:pathLst>
                <a:path w="65" h="67">
                  <a:moveTo>
                    <a:pt x="20" y="0"/>
                  </a:moveTo>
                  <a:cubicBezTo>
                    <a:pt x="20" y="5"/>
                    <a:pt x="20" y="5"/>
                    <a:pt x="20" y="5"/>
                  </a:cubicBezTo>
                  <a:cubicBezTo>
                    <a:pt x="8" y="10"/>
                    <a:pt x="0" y="22"/>
                    <a:pt x="0" y="35"/>
                  </a:cubicBezTo>
                  <a:cubicBezTo>
                    <a:pt x="0" y="53"/>
                    <a:pt x="15" y="67"/>
                    <a:pt x="33" y="67"/>
                  </a:cubicBezTo>
                  <a:cubicBezTo>
                    <a:pt x="51" y="67"/>
                    <a:pt x="65" y="53"/>
                    <a:pt x="65" y="35"/>
                  </a:cubicBezTo>
                  <a:cubicBezTo>
                    <a:pt x="65" y="21"/>
                    <a:pt x="56" y="9"/>
                    <a:pt x="44" y="5"/>
                  </a:cubicBezTo>
                  <a:cubicBezTo>
                    <a:pt x="44" y="2"/>
                    <a:pt x="44" y="2"/>
                    <a:pt x="44" y="2"/>
                  </a:cubicBezTo>
                  <a:cubicBezTo>
                    <a:pt x="41" y="2"/>
                    <a:pt x="38" y="2"/>
                    <a:pt x="36" y="2"/>
                  </a:cubicBezTo>
                  <a:cubicBezTo>
                    <a:pt x="30" y="2"/>
                    <a:pt x="25" y="1"/>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35"/>
            <p:cNvSpPr>
              <a:spLocks/>
            </p:cNvSpPr>
            <p:nvPr/>
          </p:nvSpPr>
          <p:spPr bwMode="auto">
            <a:xfrm>
              <a:off x="5330449" y="2847229"/>
              <a:ext cx="53986" cy="115889"/>
            </a:xfrm>
            <a:custGeom>
              <a:avLst/>
              <a:gdLst/>
              <a:ahLst/>
              <a:cxnLst>
                <a:cxn ang="0">
                  <a:pos x="1" y="4"/>
                </a:cxn>
                <a:cxn ang="0">
                  <a:pos x="12" y="16"/>
                </a:cxn>
                <a:cxn ang="0">
                  <a:pos x="17" y="36"/>
                </a:cxn>
                <a:cxn ang="0">
                  <a:pos x="1" y="68"/>
                </a:cxn>
                <a:cxn ang="0">
                  <a:pos x="32" y="36"/>
                </a:cxn>
                <a:cxn ang="0">
                  <a:pos x="13" y="7"/>
                </a:cxn>
                <a:cxn ang="0">
                  <a:pos x="13" y="0"/>
                </a:cxn>
                <a:cxn ang="0">
                  <a:pos x="0" y="3"/>
                </a:cxn>
                <a:cxn ang="0">
                  <a:pos x="1" y="4"/>
                </a:cxn>
              </a:cxnLst>
              <a:rect l="0" t="0" r="r" b="b"/>
              <a:pathLst>
                <a:path w="32" h="68">
                  <a:moveTo>
                    <a:pt x="1" y="4"/>
                  </a:moveTo>
                  <a:cubicBezTo>
                    <a:pt x="6" y="7"/>
                    <a:pt x="9" y="11"/>
                    <a:pt x="12" y="16"/>
                  </a:cubicBezTo>
                  <a:cubicBezTo>
                    <a:pt x="15" y="22"/>
                    <a:pt x="17" y="29"/>
                    <a:pt x="17" y="36"/>
                  </a:cubicBezTo>
                  <a:cubicBezTo>
                    <a:pt x="17" y="49"/>
                    <a:pt x="11" y="61"/>
                    <a:pt x="1" y="68"/>
                  </a:cubicBezTo>
                  <a:cubicBezTo>
                    <a:pt x="18" y="67"/>
                    <a:pt x="32" y="53"/>
                    <a:pt x="32" y="36"/>
                  </a:cubicBezTo>
                  <a:cubicBezTo>
                    <a:pt x="32" y="23"/>
                    <a:pt x="24" y="12"/>
                    <a:pt x="13" y="7"/>
                  </a:cubicBezTo>
                  <a:cubicBezTo>
                    <a:pt x="13" y="0"/>
                    <a:pt x="13" y="0"/>
                    <a:pt x="13" y="0"/>
                  </a:cubicBezTo>
                  <a:cubicBezTo>
                    <a:pt x="9" y="2"/>
                    <a:pt x="5" y="3"/>
                    <a:pt x="0" y="3"/>
                  </a:cubicBezTo>
                  <a:cubicBezTo>
                    <a:pt x="1" y="3"/>
                    <a:pt x="1" y="3"/>
                    <a:pt x="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36"/>
            <p:cNvSpPr>
              <a:spLocks/>
            </p:cNvSpPr>
            <p:nvPr/>
          </p:nvSpPr>
          <p:spPr bwMode="auto">
            <a:xfrm>
              <a:off x="5406749" y="2459973"/>
              <a:ext cx="299440" cy="503146"/>
            </a:xfrm>
            <a:custGeom>
              <a:avLst/>
              <a:gdLst/>
              <a:ahLst/>
              <a:cxnLst>
                <a:cxn ang="0">
                  <a:pos x="170" y="174"/>
                </a:cxn>
                <a:cxn ang="0">
                  <a:pos x="108" y="165"/>
                </a:cxn>
                <a:cxn ang="0">
                  <a:pos x="115" y="79"/>
                </a:cxn>
                <a:cxn ang="0">
                  <a:pos x="135" y="79"/>
                </a:cxn>
                <a:cxn ang="0">
                  <a:pos x="117" y="61"/>
                </a:cxn>
                <a:cxn ang="0">
                  <a:pos x="116" y="60"/>
                </a:cxn>
                <a:cxn ang="0">
                  <a:pos x="87" y="35"/>
                </a:cxn>
                <a:cxn ang="0">
                  <a:pos x="77" y="27"/>
                </a:cxn>
                <a:cxn ang="0">
                  <a:pos x="39" y="0"/>
                </a:cxn>
                <a:cxn ang="0">
                  <a:pos x="36" y="5"/>
                </a:cxn>
                <a:cxn ang="0">
                  <a:pos x="27" y="24"/>
                </a:cxn>
                <a:cxn ang="0">
                  <a:pos x="23" y="35"/>
                </a:cxn>
                <a:cxn ang="0">
                  <a:pos x="19" y="49"/>
                </a:cxn>
                <a:cxn ang="0">
                  <a:pos x="13" y="79"/>
                </a:cxn>
                <a:cxn ang="0">
                  <a:pos x="63" y="79"/>
                </a:cxn>
                <a:cxn ang="0">
                  <a:pos x="70" y="165"/>
                </a:cxn>
                <a:cxn ang="0">
                  <a:pos x="7" y="175"/>
                </a:cxn>
                <a:cxn ang="0">
                  <a:pos x="7" y="175"/>
                </a:cxn>
                <a:cxn ang="0">
                  <a:pos x="0" y="202"/>
                </a:cxn>
                <a:cxn ang="0">
                  <a:pos x="72" y="189"/>
                </a:cxn>
                <a:cxn ang="0">
                  <a:pos x="76" y="233"/>
                </a:cxn>
                <a:cxn ang="0">
                  <a:pos x="54" y="264"/>
                </a:cxn>
                <a:cxn ang="0">
                  <a:pos x="87" y="296"/>
                </a:cxn>
                <a:cxn ang="0">
                  <a:pos x="119" y="264"/>
                </a:cxn>
                <a:cxn ang="0">
                  <a:pos x="102" y="235"/>
                </a:cxn>
                <a:cxn ang="0">
                  <a:pos x="106" y="189"/>
                </a:cxn>
                <a:cxn ang="0">
                  <a:pos x="176" y="202"/>
                </a:cxn>
                <a:cxn ang="0">
                  <a:pos x="170" y="175"/>
                </a:cxn>
                <a:cxn ang="0">
                  <a:pos x="170" y="174"/>
                </a:cxn>
              </a:cxnLst>
              <a:rect l="0" t="0" r="r" b="b"/>
              <a:pathLst>
                <a:path w="176" h="296">
                  <a:moveTo>
                    <a:pt x="170" y="174"/>
                  </a:moveTo>
                  <a:cubicBezTo>
                    <a:pt x="153" y="169"/>
                    <a:pt x="133" y="166"/>
                    <a:pt x="108" y="165"/>
                  </a:cubicBezTo>
                  <a:cubicBezTo>
                    <a:pt x="115" y="79"/>
                    <a:pt x="115" y="79"/>
                    <a:pt x="115" y="79"/>
                  </a:cubicBezTo>
                  <a:cubicBezTo>
                    <a:pt x="135" y="79"/>
                    <a:pt x="135" y="79"/>
                    <a:pt x="135" y="79"/>
                  </a:cubicBezTo>
                  <a:cubicBezTo>
                    <a:pt x="130" y="73"/>
                    <a:pt x="123" y="67"/>
                    <a:pt x="117" y="61"/>
                  </a:cubicBezTo>
                  <a:cubicBezTo>
                    <a:pt x="117" y="61"/>
                    <a:pt x="117" y="61"/>
                    <a:pt x="116" y="60"/>
                  </a:cubicBezTo>
                  <a:cubicBezTo>
                    <a:pt x="107" y="52"/>
                    <a:pt x="97" y="44"/>
                    <a:pt x="87" y="35"/>
                  </a:cubicBezTo>
                  <a:cubicBezTo>
                    <a:pt x="84" y="32"/>
                    <a:pt x="80" y="30"/>
                    <a:pt x="77" y="27"/>
                  </a:cubicBezTo>
                  <a:cubicBezTo>
                    <a:pt x="65" y="18"/>
                    <a:pt x="53" y="9"/>
                    <a:pt x="39" y="0"/>
                  </a:cubicBezTo>
                  <a:cubicBezTo>
                    <a:pt x="38" y="2"/>
                    <a:pt x="37" y="3"/>
                    <a:pt x="36" y="5"/>
                  </a:cubicBezTo>
                  <a:cubicBezTo>
                    <a:pt x="33" y="9"/>
                    <a:pt x="30" y="15"/>
                    <a:pt x="27" y="24"/>
                  </a:cubicBezTo>
                  <a:cubicBezTo>
                    <a:pt x="25" y="27"/>
                    <a:pt x="24" y="31"/>
                    <a:pt x="23" y="35"/>
                  </a:cubicBezTo>
                  <a:cubicBezTo>
                    <a:pt x="21" y="39"/>
                    <a:pt x="20" y="44"/>
                    <a:pt x="19" y="49"/>
                  </a:cubicBezTo>
                  <a:cubicBezTo>
                    <a:pt x="17" y="58"/>
                    <a:pt x="15" y="68"/>
                    <a:pt x="13" y="79"/>
                  </a:cubicBezTo>
                  <a:cubicBezTo>
                    <a:pt x="63" y="79"/>
                    <a:pt x="63" y="79"/>
                    <a:pt x="63" y="79"/>
                  </a:cubicBezTo>
                  <a:cubicBezTo>
                    <a:pt x="70" y="165"/>
                    <a:pt x="70" y="165"/>
                    <a:pt x="70" y="165"/>
                  </a:cubicBezTo>
                  <a:cubicBezTo>
                    <a:pt x="44" y="166"/>
                    <a:pt x="24" y="170"/>
                    <a:pt x="7" y="175"/>
                  </a:cubicBezTo>
                  <a:cubicBezTo>
                    <a:pt x="7" y="175"/>
                    <a:pt x="7" y="175"/>
                    <a:pt x="7" y="175"/>
                  </a:cubicBezTo>
                  <a:cubicBezTo>
                    <a:pt x="7" y="185"/>
                    <a:pt x="5" y="194"/>
                    <a:pt x="0" y="202"/>
                  </a:cubicBezTo>
                  <a:cubicBezTo>
                    <a:pt x="16" y="196"/>
                    <a:pt x="39" y="190"/>
                    <a:pt x="72" y="189"/>
                  </a:cubicBezTo>
                  <a:cubicBezTo>
                    <a:pt x="76" y="233"/>
                    <a:pt x="76" y="233"/>
                    <a:pt x="76" y="233"/>
                  </a:cubicBezTo>
                  <a:cubicBezTo>
                    <a:pt x="63" y="238"/>
                    <a:pt x="54" y="250"/>
                    <a:pt x="54" y="264"/>
                  </a:cubicBezTo>
                  <a:cubicBezTo>
                    <a:pt x="54" y="282"/>
                    <a:pt x="69" y="296"/>
                    <a:pt x="87" y="296"/>
                  </a:cubicBezTo>
                  <a:cubicBezTo>
                    <a:pt x="105" y="296"/>
                    <a:pt x="119" y="282"/>
                    <a:pt x="119" y="264"/>
                  </a:cubicBezTo>
                  <a:cubicBezTo>
                    <a:pt x="119" y="251"/>
                    <a:pt x="112" y="241"/>
                    <a:pt x="102" y="235"/>
                  </a:cubicBezTo>
                  <a:cubicBezTo>
                    <a:pt x="106" y="189"/>
                    <a:pt x="106" y="189"/>
                    <a:pt x="106" y="189"/>
                  </a:cubicBezTo>
                  <a:cubicBezTo>
                    <a:pt x="138" y="190"/>
                    <a:pt x="160" y="196"/>
                    <a:pt x="176" y="202"/>
                  </a:cubicBezTo>
                  <a:cubicBezTo>
                    <a:pt x="172" y="194"/>
                    <a:pt x="170" y="185"/>
                    <a:pt x="170" y="175"/>
                  </a:cubicBezTo>
                  <a:cubicBezTo>
                    <a:pt x="170" y="175"/>
                    <a:pt x="170" y="175"/>
                    <a:pt x="170" y="1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37"/>
            <p:cNvSpPr>
              <a:spLocks/>
            </p:cNvSpPr>
            <p:nvPr/>
          </p:nvSpPr>
          <p:spPr bwMode="auto">
            <a:xfrm>
              <a:off x="5381556" y="1458000"/>
              <a:ext cx="351266" cy="350547"/>
            </a:xfrm>
            <a:custGeom>
              <a:avLst/>
              <a:gdLst/>
              <a:ahLst/>
              <a:cxnLst>
                <a:cxn ang="0">
                  <a:pos x="125" y="194"/>
                </a:cxn>
                <a:cxn ang="0">
                  <a:pos x="195" y="82"/>
                </a:cxn>
                <a:cxn ang="0">
                  <a:pos x="82" y="11"/>
                </a:cxn>
                <a:cxn ang="0">
                  <a:pos x="12" y="124"/>
                </a:cxn>
                <a:cxn ang="0">
                  <a:pos x="125" y="194"/>
                </a:cxn>
              </a:cxnLst>
              <a:rect l="0" t="0" r="r" b="b"/>
              <a:pathLst>
                <a:path w="207" h="206">
                  <a:moveTo>
                    <a:pt x="125" y="194"/>
                  </a:moveTo>
                  <a:cubicBezTo>
                    <a:pt x="175" y="183"/>
                    <a:pt x="207" y="132"/>
                    <a:pt x="195" y="82"/>
                  </a:cubicBezTo>
                  <a:cubicBezTo>
                    <a:pt x="183" y="31"/>
                    <a:pt x="133" y="0"/>
                    <a:pt x="82" y="11"/>
                  </a:cubicBezTo>
                  <a:cubicBezTo>
                    <a:pt x="32" y="23"/>
                    <a:pt x="0" y="74"/>
                    <a:pt x="12" y="124"/>
                  </a:cubicBezTo>
                  <a:cubicBezTo>
                    <a:pt x="24" y="175"/>
                    <a:pt x="74" y="206"/>
                    <a:pt x="125"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38"/>
            <p:cNvSpPr>
              <a:spLocks/>
            </p:cNvSpPr>
            <p:nvPr/>
          </p:nvSpPr>
          <p:spPr bwMode="auto">
            <a:xfrm>
              <a:off x="5321812" y="2381513"/>
              <a:ext cx="139643" cy="452039"/>
            </a:xfrm>
            <a:custGeom>
              <a:avLst/>
              <a:gdLst/>
              <a:ahLst/>
              <a:cxnLst>
                <a:cxn ang="0">
                  <a:pos x="0" y="0"/>
                </a:cxn>
                <a:cxn ang="0">
                  <a:pos x="9" y="16"/>
                </a:cxn>
                <a:cxn ang="0">
                  <a:pos x="25" y="64"/>
                </a:cxn>
                <a:cxn ang="0">
                  <a:pos x="26" y="68"/>
                </a:cxn>
                <a:cxn ang="0">
                  <a:pos x="29" y="81"/>
                </a:cxn>
                <a:cxn ang="0">
                  <a:pos x="36" y="125"/>
                </a:cxn>
                <a:cxn ang="0">
                  <a:pos x="41" y="221"/>
                </a:cxn>
                <a:cxn ang="0">
                  <a:pos x="41" y="226"/>
                </a:cxn>
                <a:cxn ang="0">
                  <a:pos x="19" y="266"/>
                </a:cxn>
                <a:cxn ang="0">
                  <a:pos x="23" y="264"/>
                </a:cxn>
                <a:cxn ang="0">
                  <a:pos x="34" y="256"/>
                </a:cxn>
                <a:cxn ang="0">
                  <a:pos x="49" y="223"/>
                </a:cxn>
                <a:cxn ang="0">
                  <a:pos x="49" y="221"/>
                </a:cxn>
                <a:cxn ang="0">
                  <a:pos x="55" y="125"/>
                </a:cxn>
                <a:cxn ang="0">
                  <a:pos x="61" y="93"/>
                </a:cxn>
                <a:cxn ang="0">
                  <a:pos x="64" y="81"/>
                </a:cxn>
                <a:cxn ang="0">
                  <a:pos x="68" y="69"/>
                </a:cxn>
                <a:cxn ang="0">
                  <a:pos x="79" y="47"/>
                </a:cxn>
                <a:cxn ang="0">
                  <a:pos x="82" y="42"/>
                </a:cxn>
                <a:cxn ang="0">
                  <a:pos x="9" y="3"/>
                </a:cxn>
                <a:cxn ang="0">
                  <a:pos x="0" y="0"/>
                </a:cxn>
              </a:cxnLst>
              <a:rect l="0" t="0" r="r" b="b"/>
              <a:pathLst>
                <a:path w="82" h="266">
                  <a:moveTo>
                    <a:pt x="0" y="0"/>
                  </a:moveTo>
                  <a:cubicBezTo>
                    <a:pt x="3" y="5"/>
                    <a:pt x="6" y="10"/>
                    <a:pt x="9" y="16"/>
                  </a:cubicBezTo>
                  <a:cubicBezTo>
                    <a:pt x="15" y="31"/>
                    <a:pt x="21" y="46"/>
                    <a:pt x="25" y="64"/>
                  </a:cubicBezTo>
                  <a:cubicBezTo>
                    <a:pt x="26" y="65"/>
                    <a:pt x="26" y="67"/>
                    <a:pt x="26" y="68"/>
                  </a:cubicBezTo>
                  <a:cubicBezTo>
                    <a:pt x="27" y="72"/>
                    <a:pt x="28" y="77"/>
                    <a:pt x="29" y="81"/>
                  </a:cubicBezTo>
                  <a:cubicBezTo>
                    <a:pt x="32" y="95"/>
                    <a:pt x="34" y="110"/>
                    <a:pt x="36" y="125"/>
                  </a:cubicBezTo>
                  <a:cubicBezTo>
                    <a:pt x="40" y="154"/>
                    <a:pt x="41" y="185"/>
                    <a:pt x="41" y="221"/>
                  </a:cubicBezTo>
                  <a:cubicBezTo>
                    <a:pt x="41" y="223"/>
                    <a:pt x="41" y="224"/>
                    <a:pt x="41" y="226"/>
                  </a:cubicBezTo>
                  <a:cubicBezTo>
                    <a:pt x="40" y="242"/>
                    <a:pt x="31" y="256"/>
                    <a:pt x="19" y="266"/>
                  </a:cubicBezTo>
                  <a:cubicBezTo>
                    <a:pt x="20" y="265"/>
                    <a:pt x="22" y="264"/>
                    <a:pt x="23" y="264"/>
                  </a:cubicBezTo>
                  <a:cubicBezTo>
                    <a:pt x="27" y="262"/>
                    <a:pt x="31" y="259"/>
                    <a:pt x="34" y="256"/>
                  </a:cubicBezTo>
                  <a:cubicBezTo>
                    <a:pt x="43" y="248"/>
                    <a:pt x="48" y="236"/>
                    <a:pt x="49" y="223"/>
                  </a:cubicBezTo>
                  <a:cubicBezTo>
                    <a:pt x="49" y="222"/>
                    <a:pt x="49" y="222"/>
                    <a:pt x="49" y="221"/>
                  </a:cubicBezTo>
                  <a:cubicBezTo>
                    <a:pt x="49" y="182"/>
                    <a:pt x="51" y="151"/>
                    <a:pt x="55" y="125"/>
                  </a:cubicBezTo>
                  <a:cubicBezTo>
                    <a:pt x="57" y="113"/>
                    <a:pt x="59" y="102"/>
                    <a:pt x="61" y="93"/>
                  </a:cubicBezTo>
                  <a:cubicBezTo>
                    <a:pt x="62" y="89"/>
                    <a:pt x="63" y="85"/>
                    <a:pt x="64" y="81"/>
                  </a:cubicBezTo>
                  <a:cubicBezTo>
                    <a:pt x="66" y="77"/>
                    <a:pt x="67" y="73"/>
                    <a:pt x="68" y="69"/>
                  </a:cubicBezTo>
                  <a:cubicBezTo>
                    <a:pt x="72" y="60"/>
                    <a:pt x="75" y="52"/>
                    <a:pt x="79" y="47"/>
                  </a:cubicBezTo>
                  <a:cubicBezTo>
                    <a:pt x="80" y="45"/>
                    <a:pt x="81" y="43"/>
                    <a:pt x="82" y="42"/>
                  </a:cubicBezTo>
                  <a:cubicBezTo>
                    <a:pt x="60" y="28"/>
                    <a:pt x="35" y="15"/>
                    <a:pt x="9" y="3"/>
                  </a:cubicBezTo>
                  <a:cubicBezTo>
                    <a:pt x="6" y="2"/>
                    <a:pt x="3"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39"/>
            <p:cNvSpPr>
              <a:spLocks/>
            </p:cNvSpPr>
            <p:nvPr/>
          </p:nvSpPr>
          <p:spPr bwMode="auto">
            <a:xfrm>
              <a:off x="5706189" y="2673756"/>
              <a:ext cx="105092" cy="164836"/>
            </a:xfrm>
            <a:custGeom>
              <a:avLst/>
              <a:gdLst/>
              <a:ahLst/>
              <a:cxnLst>
                <a:cxn ang="0">
                  <a:pos x="2" y="49"/>
                </a:cxn>
                <a:cxn ang="0">
                  <a:pos x="2" y="51"/>
                </a:cxn>
                <a:cxn ang="0">
                  <a:pos x="15" y="83"/>
                </a:cxn>
                <a:cxn ang="0">
                  <a:pos x="30" y="93"/>
                </a:cxn>
                <a:cxn ang="0">
                  <a:pos x="50" y="97"/>
                </a:cxn>
                <a:cxn ang="0">
                  <a:pos x="58" y="96"/>
                </a:cxn>
                <a:cxn ang="0">
                  <a:pos x="62" y="95"/>
                </a:cxn>
                <a:cxn ang="0">
                  <a:pos x="0" y="0"/>
                </a:cxn>
                <a:cxn ang="0">
                  <a:pos x="2" y="49"/>
                </a:cxn>
              </a:cxnLst>
              <a:rect l="0" t="0" r="r" b="b"/>
              <a:pathLst>
                <a:path w="62" h="97">
                  <a:moveTo>
                    <a:pt x="2" y="49"/>
                  </a:moveTo>
                  <a:cubicBezTo>
                    <a:pt x="2" y="50"/>
                    <a:pt x="2" y="50"/>
                    <a:pt x="2" y="51"/>
                  </a:cubicBezTo>
                  <a:cubicBezTo>
                    <a:pt x="2" y="63"/>
                    <a:pt x="7" y="74"/>
                    <a:pt x="15" y="83"/>
                  </a:cubicBezTo>
                  <a:cubicBezTo>
                    <a:pt x="20" y="87"/>
                    <a:pt x="25" y="91"/>
                    <a:pt x="30" y="93"/>
                  </a:cubicBezTo>
                  <a:cubicBezTo>
                    <a:pt x="36" y="96"/>
                    <a:pt x="43" y="97"/>
                    <a:pt x="50" y="97"/>
                  </a:cubicBezTo>
                  <a:cubicBezTo>
                    <a:pt x="52" y="97"/>
                    <a:pt x="55" y="97"/>
                    <a:pt x="58" y="96"/>
                  </a:cubicBezTo>
                  <a:cubicBezTo>
                    <a:pt x="59" y="96"/>
                    <a:pt x="61" y="96"/>
                    <a:pt x="62" y="95"/>
                  </a:cubicBezTo>
                  <a:cubicBezTo>
                    <a:pt x="48" y="68"/>
                    <a:pt x="28" y="34"/>
                    <a:pt x="0" y="0"/>
                  </a:cubicBezTo>
                  <a:cubicBezTo>
                    <a:pt x="1" y="15"/>
                    <a:pt x="2" y="31"/>
                    <a:pt x="2"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40"/>
            <p:cNvSpPr>
              <a:spLocks noEditPoints="1"/>
            </p:cNvSpPr>
            <p:nvPr/>
          </p:nvSpPr>
          <p:spPr bwMode="auto">
            <a:xfrm>
              <a:off x="5323251" y="1828701"/>
              <a:ext cx="610397" cy="303039"/>
            </a:xfrm>
            <a:custGeom>
              <a:avLst/>
              <a:gdLst/>
              <a:ahLst/>
              <a:cxnLst>
                <a:cxn ang="0">
                  <a:pos x="29" y="43"/>
                </a:cxn>
                <a:cxn ang="0">
                  <a:pos x="31" y="44"/>
                </a:cxn>
                <a:cxn ang="0">
                  <a:pos x="57" y="67"/>
                </a:cxn>
                <a:cxn ang="0">
                  <a:pos x="65" y="78"/>
                </a:cxn>
                <a:cxn ang="0">
                  <a:pos x="76" y="106"/>
                </a:cxn>
                <a:cxn ang="0">
                  <a:pos x="84" y="106"/>
                </a:cxn>
                <a:cxn ang="0">
                  <a:pos x="86" y="106"/>
                </a:cxn>
                <a:cxn ang="0">
                  <a:pos x="117" y="121"/>
                </a:cxn>
                <a:cxn ang="0">
                  <a:pos x="121" y="87"/>
                </a:cxn>
                <a:cxn ang="0">
                  <a:pos x="137" y="90"/>
                </a:cxn>
                <a:cxn ang="0">
                  <a:pos x="137" y="90"/>
                </a:cxn>
                <a:cxn ang="0">
                  <a:pos x="137" y="90"/>
                </a:cxn>
                <a:cxn ang="0">
                  <a:pos x="154" y="87"/>
                </a:cxn>
                <a:cxn ang="0">
                  <a:pos x="158" y="121"/>
                </a:cxn>
                <a:cxn ang="0">
                  <a:pos x="189" y="106"/>
                </a:cxn>
                <a:cxn ang="0">
                  <a:pos x="189" y="106"/>
                </a:cxn>
                <a:cxn ang="0">
                  <a:pos x="246" y="104"/>
                </a:cxn>
                <a:cxn ang="0">
                  <a:pos x="246" y="81"/>
                </a:cxn>
                <a:cxn ang="0">
                  <a:pos x="254" y="86"/>
                </a:cxn>
                <a:cxn ang="0">
                  <a:pos x="262" y="91"/>
                </a:cxn>
                <a:cxn ang="0">
                  <a:pos x="275" y="99"/>
                </a:cxn>
                <a:cxn ang="0">
                  <a:pos x="285" y="107"/>
                </a:cxn>
                <a:cxn ang="0">
                  <a:pos x="271" y="109"/>
                </a:cxn>
                <a:cxn ang="0">
                  <a:pos x="254" y="112"/>
                </a:cxn>
                <a:cxn ang="0">
                  <a:pos x="246" y="112"/>
                </a:cxn>
                <a:cxn ang="0">
                  <a:pos x="189" y="114"/>
                </a:cxn>
                <a:cxn ang="0">
                  <a:pos x="160" y="133"/>
                </a:cxn>
                <a:cxn ang="0">
                  <a:pos x="159" y="134"/>
                </a:cxn>
                <a:cxn ang="0">
                  <a:pos x="157" y="146"/>
                </a:cxn>
                <a:cxn ang="0">
                  <a:pos x="164" y="167"/>
                </a:cxn>
                <a:cxn ang="0">
                  <a:pos x="184" y="178"/>
                </a:cxn>
                <a:cxn ang="0">
                  <a:pos x="218" y="178"/>
                </a:cxn>
                <a:cxn ang="0">
                  <a:pos x="246" y="176"/>
                </a:cxn>
                <a:cxn ang="0">
                  <a:pos x="254" y="176"/>
                </a:cxn>
                <a:cxn ang="0">
                  <a:pos x="266" y="175"/>
                </a:cxn>
                <a:cxn ang="0">
                  <a:pos x="306" y="167"/>
                </a:cxn>
                <a:cxn ang="0">
                  <a:pos x="341" y="151"/>
                </a:cxn>
                <a:cxn ang="0">
                  <a:pos x="354" y="134"/>
                </a:cxn>
                <a:cxn ang="0">
                  <a:pos x="359" y="113"/>
                </a:cxn>
                <a:cxn ang="0">
                  <a:pos x="349" y="82"/>
                </a:cxn>
                <a:cxn ang="0">
                  <a:pos x="348" y="80"/>
                </a:cxn>
                <a:cxn ang="0">
                  <a:pos x="317" y="51"/>
                </a:cxn>
                <a:cxn ang="0">
                  <a:pos x="248" y="11"/>
                </a:cxn>
                <a:cxn ang="0">
                  <a:pos x="233" y="4"/>
                </a:cxn>
                <a:cxn ang="0">
                  <a:pos x="224" y="1"/>
                </a:cxn>
                <a:cxn ang="0">
                  <a:pos x="215" y="0"/>
                </a:cxn>
                <a:cxn ang="0">
                  <a:pos x="60" y="0"/>
                </a:cxn>
                <a:cxn ang="0">
                  <a:pos x="51" y="1"/>
                </a:cxn>
                <a:cxn ang="0">
                  <a:pos x="42" y="4"/>
                </a:cxn>
                <a:cxn ang="0">
                  <a:pos x="42" y="4"/>
                </a:cxn>
                <a:cxn ang="0">
                  <a:pos x="27" y="11"/>
                </a:cxn>
                <a:cxn ang="0">
                  <a:pos x="0" y="24"/>
                </a:cxn>
                <a:cxn ang="0">
                  <a:pos x="21" y="37"/>
                </a:cxn>
                <a:cxn ang="0">
                  <a:pos x="29" y="43"/>
                </a:cxn>
                <a:cxn ang="0">
                  <a:pos x="122" y="38"/>
                </a:cxn>
                <a:cxn ang="0">
                  <a:pos x="137" y="38"/>
                </a:cxn>
                <a:cxn ang="0">
                  <a:pos x="153" y="38"/>
                </a:cxn>
                <a:cxn ang="0">
                  <a:pos x="160" y="68"/>
                </a:cxn>
                <a:cxn ang="0">
                  <a:pos x="159" y="70"/>
                </a:cxn>
                <a:cxn ang="0">
                  <a:pos x="137" y="78"/>
                </a:cxn>
                <a:cxn ang="0">
                  <a:pos x="116" y="70"/>
                </a:cxn>
                <a:cxn ang="0">
                  <a:pos x="115" y="68"/>
                </a:cxn>
                <a:cxn ang="0">
                  <a:pos x="122" y="38"/>
                </a:cxn>
              </a:cxnLst>
              <a:rect l="0" t="0" r="r" b="b"/>
              <a:pathLst>
                <a:path w="359" h="178">
                  <a:moveTo>
                    <a:pt x="29" y="43"/>
                  </a:moveTo>
                  <a:cubicBezTo>
                    <a:pt x="30" y="43"/>
                    <a:pt x="30" y="44"/>
                    <a:pt x="31" y="44"/>
                  </a:cubicBezTo>
                  <a:cubicBezTo>
                    <a:pt x="39" y="50"/>
                    <a:pt x="49" y="58"/>
                    <a:pt x="57" y="67"/>
                  </a:cubicBezTo>
                  <a:cubicBezTo>
                    <a:pt x="60" y="71"/>
                    <a:pt x="63" y="74"/>
                    <a:pt x="65" y="78"/>
                  </a:cubicBezTo>
                  <a:cubicBezTo>
                    <a:pt x="70" y="84"/>
                    <a:pt x="75" y="94"/>
                    <a:pt x="76" y="106"/>
                  </a:cubicBezTo>
                  <a:cubicBezTo>
                    <a:pt x="79" y="106"/>
                    <a:pt x="81" y="106"/>
                    <a:pt x="84" y="106"/>
                  </a:cubicBezTo>
                  <a:cubicBezTo>
                    <a:pt x="86" y="106"/>
                    <a:pt x="86" y="106"/>
                    <a:pt x="86" y="106"/>
                  </a:cubicBezTo>
                  <a:cubicBezTo>
                    <a:pt x="98" y="106"/>
                    <a:pt x="109" y="112"/>
                    <a:pt x="117" y="121"/>
                  </a:cubicBezTo>
                  <a:cubicBezTo>
                    <a:pt x="121" y="87"/>
                    <a:pt x="121" y="87"/>
                    <a:pt x="121" y="87"/>
                  </a:cubicBezTo>
                  <a:cubicBezTo>
                    <a:pt x="126" y="89"/>
                    <a:pt x="132" y="90"/>
                    <a:pt x="137" y="90"/>
                  </a:cubicBezTo>
                  <a:cubicBezTo>
                    <a:pt x="137" y="90"/>
                    <a:pt x="137" y="90"/>
                    <a:pt x="137" y="90"/>
                  </a:cubicBezTo>
                  <a:cubicBezTo>
                    <a:pt x="137" y="90"/>
                    <a:pt x="137" y="90"/>
                    <a:pt x="137" y="90"/>
                  </a:cubicBezTo>
                  <a:cubicBezTo>
                    <a:pt x="143" y="90"/>
                    <a:pt x="148" y="89"/>
                    <a:pt x="154" y="87"/>
                  </a:cubicBezTo>
                  <a:cubicBezTo>
                    <a:pt x="158" y="121"/>
                    <a:pt x="158" y="121"/>
                    <a:pt x="158" y="121"/>
                  </a:cubicBezTo>
                  <a:cubicBezTo>
                    <a:pt x="165" y="112"/>
                    <a:pt x="177" y="106"/>
                    <a:pt x="189" y="106"/>
                  </a:cubicBezTo>
                  <a:cubicBezTo>
                    <a:pt x="189" y="106"/>
                    <a:pt x="189" y="106"/>
                    <a:pt x="189" y="106"/>
                  </a:cubicBezTo>
                  <a:cubicBezTo>
                    <a:pt x="211" y="106"/>
                    <a:pt x="230" y="105"/>
                    <a:pt x="246" y="104"/>
                  </a:cubicBezTo>
                  <a:cubicBezTo>
                    <a:pt x="246" y="81"/>
                    <a:pt x="246" y="81"/>
                    <a:pt x="246" y="81"/>
                  </a:cubicBezTo>
                  <a:cubicBezTo>
                    <a:pt x="248" y="83"/>
                    <a:pt x="251" y="84"/>
                    <a:pt x="254" y="86"/>
                  </a:cubicBezTo>
                  <a:cubicBezTo>
                    <a:pt x="256" y="88"/>
                    <a:pt x="259" y="89"/>
                    <a:pt x="262" y="91"/>
                  </a:cubicBezTo>
                  <a:cubicBezTo>
                    <a:pt x="267" y="94"/>
                    <a:pt x="271" y="97"/>
                    <a:pt x="275" y="99"/>
                  </a:cubicBezTo>
                  <a:cubicBezTo>
                    <a:pt x="279" y="102"/>
                    <a:pt x="282" y="104"/>
                    <a:pt x="285" y="107"/>
                  </a:cubicBezTo>
                  <a:cubicBezTo>
                    <a:pt x="281" y="108"/>
                    <a:pt x="276" y="109"/>
                    <a:pt x="271" y="109"/>
                  </a:cubicBezTo>
                  <a:cubicBezTo>
                    <a:pt x="266" y="110"/>
                    <a:pt x="260" y="111"/>
                    <a:pt x="254" y="112"/>
                  </a:cubicBezTo>
                  <a:cubicBezTo>
                    <a:pt x="251" y="112"/>
                    <a:pt x="248" y="112"/>
                    <a:pt x="246" y="112"/>
                  </a:cubicBezTo>
                  <a:cubicBezTo>
                    <a:pt x="230" y="113"/>
                    <a:pt x="211" y="114"/>
                    <a:pt x="189" y="114"/>
                  </a:cubicBezTo>
                  <a:cubicBezTo>
                    <a:pt x="176" y="114"/>
                    <a:pt x="165" y="122"/>
                    <a:pt x="160" y="133"/>
                  </a:cubicBezTo>
                  <a:cubicBezTo>
                    <a:pt x="160" y="133"/>
                    <a:pt x="159" y="134"/>
                    <a:pt x="159" y="134"/>
                  </a:cubicBezTo>
                  <a:cubicBezTo>
                    <a:pt x="158" y="138"/>
                    <a:pt x="157" y="142"/>
                    <a:pt x="157" y="146"/>
                  </a:cubicBezTo>
                  <a:cubicBezTo>
                    <a:pt x="157" y="154"/>
                    <a:pt x="160" y="161"/>
                    <a:pt x="164" y="167"/>
                  </a:cubicBezTo>
                  <a:cubicBezTo>
                    <a:pt x="169" y="172"/>
                    <a:pt x="176" y="177"/>
                    <a:pt x="184" y="178"/>
                  </a:cubicBezTo>
                  <a:cubicBezTo>
                    <a:pt x="218" y="178"/>
                    <a:pt x="218" y="178"/>
                    <a:pt x="218" y="178"/>
                  </a:cubicBezTo>
                  <a:cubicBezTo>
                    <a:pt x="228" y="177"/>
                    <a:pt x="237" y="177"/>
                    <a:pt x="246" y="176"/>
                  </a:cubicBezTo>
                  <a:cubicBezTo>
                    <a:pt x="248" y="176"/>
                    <a:pt x="251" y="176"/>
                    <a:pt x="254" y="176"/>
                  </a:cubicBezTo>
                  <a:cubicBezTo>
                    <a:pt x="258" y="175"/>
                    <a:pt x="262" y="175"/>
                    <a:pt x="266" y="175"/>
                  </a:cubicBezTo>
                  <a:cubicBezTo>
                    <a:pt x="281" y="173"/>
                    <a:pt x="295" y="171"/>
                    <a:pt x="306" y="167"/>
                  </a:cubicBezTo>
                  <a:cubicBezTo>
                    <a:pt x="319" y="164"/>
                    <a:pt x="331" y="159"/>
                    <a:pt x="341" y="151"/>
                  </a:cubicBezTo>
                  <a:cubicBezTo>
                    <a:pt x="346" y="146"/>
                    <a:pt x="351" y="141"/>
                    <a:pt x="354" y="134"/>
                  </a:cubicBezTo>
                  <a:cubicBezTo>
                    <a:pt x="357" y="128"/>
                    <a:pt x="359" y="120"/>
                    <a:pt x="359" y="113"/>
                  </a:cubicBezTo>
                  <a:cubicBezTo>
                    <a:pt x="359" y="100"/>
                    <a:pt x="354" y="90"/>
                    <a:pt x="349" y="82"/>
                  </a:cubicBezTo>
                  <a:cubicBezTo>
                    <a:pt x="349" y="82"/>
                    <a:pt x="348" y="81"/>
                    <a:pt x="348" y="80"/>
                  </a:cubicBezTo>
                  <a:cubicBezTo>
                    <a:pt x="339" y="68"/>
                    <a:pt x="328" y="59"/>
                    <a:pt x="317" y="51"/>
                  </a:cubicBezTo>
                  <a:cubicBezTo>
                    <a:pt x="293" y="33"/>
                    <a:pt x="265" y="19"/>
                    <a:pt x="248" y="11"/>
                  </a:cubicBezTo>
                  <a:cubicBezTo>
                    <a:pt x="239" y="7"/>
                    <a:pt x="233" y="4"/>
                    <a:pt x="233" y="4"/>
                  </a:cubicBezTo>
                  <a:cubicBezTo>
                    <a:pt x="230" y="3"/>
                    <a:pt x="227" y="2"/>
                    <a:pt x="224" y="1"/>
                  </a:cubicBezTo>
                  <a:cubicBezTo>
                    <a:pt x="221" y="1"/>
                    <a:pt x="218" y="0"/>
                    <a:pt x="215" y="0"/>
                  </a:cubicBezTo>
                  <a:cubicBezTo>
                    <a:pt x="60" y="0"/>
                    <a:pt x="60" y="0"/>
                    <a:pt x="60" y="0"/>
                  </a:cubicBezTo>
                  <a:cubicBezTo>
                    <a:pt x="57" y="0"/>
                    <a:pt x="54" y="1"/>
                    <a:pt x="51" y="1"/>
                  </a:cubicBezTo>
                  <a:cubicBezTo>
                    <a:pt x="48" y="2"/>
                    <a:pt x="45" y="3"/>
                    <a:pt x="42" y="4"/>
                  </a:cubicBezTo>
                  <a:cubicBezTo>
                    <a:pt x="42" y="4"/>
                    <a:pt x="42" y="4"/>
                    <a:pt x="42" y="4"/>
                  </a:cubicBezTo>
                  <a:cubicBezTo>
                    <a:pt x="42" y="4"/>
                    <a:pt x="36" y="7"/>
                    <a:pt x="27" y="11"/>
                  </a:cubicBezTo>
                  <a:cubicBezTo>
                    <a:pt x="20" y="14"/>
                    <a:pt x="10" y="19"/>
                    <a:pt x="0" y="24"/>
                  </a:cubicBezTo>
                  <a:cubicBezTo>
                    <a:pt x="8" y="29"/>
                    <a:pt x="15" y="33"/>
                    <a:pt x="21" y="37"/>
                  </a:cubicBezTo>
                  <a:cubicBezTo>
                    <a:pt x="24" y="39"/>
                    <a:pt x="27" y="41"/>
                    <a:pt x="29" y="43"/>
                  </a:cubicBezTo>
                  <a:close/>
                  <a:moveTo>
                    <a:pt x="122" y="38"/>
                  </a:moveTo>
                  <a:cubicBezTo>
                    <a:pt x="137" y="38"/>
                    <a:pt x="137" y="38"/>
                    <a:pt x="137" y="38"/>
                  </a:cubicBezTo>
                  <a:cubicBezTo>
                    <a:pt x="153" y="38"/>
                    <a:pt x="153" y="38"/>
                    <a:pt x="153" y="38"/>
                  </a:cubicBezTo>
                  <a:cubicBezTo>
                    <a:pt x="160" y="68"/>
                    <a:pt x="160" y="68"/>
                    <a:pt x="160" y="68"/>
                  </a:cubicBezTo>
                  <a:cubicBezTo>
                    <a:pt x="159" y="70"/>
                    <a:pt x="159" y="70"/>
                    <a:pt x="159" y="70"/>
                  </a:cubicBezTo>
                  <a:cubicBezTo>
                    <a:pt x="153" y="76"/>
                    <a:pt x="145" y="78"/>
                    <a:pt x="137" y="78"/>
                  </a:cubicBezTo>
                  <a:cubicBezTo>
                    <a:pt x="130" y="78"/>
                    <a:pt x="122" y="76"/>
                    <a:pt x="116" y="70"/>
                  </a:cubicBezTo>
                  <a:cubicBezTo>
                    <a:pt x="115" y="68"/>
                    <a:pt x="115" y="68"/>
                    <a:pt x="115" y="68"/>
                  </a:cubicBezTo>
                  <a:lnTo>
                    <a:pt x="12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41"/>
            <p:cNvSpPr>
              <a:spLocks/>
            </p:cNvSpPr>
            <p:nvPr/>
          </p:nvSpPr>
          <p:spPr bwMode="auto">
            <a:xfrm>
              <a:off x="5350604" y="2023049"/>
              <a:ext cx="173474" cy="108691"/>
            </a:xfrm>
            <a:custGeom>
              <a:avLst/>
              <a:gdLst/>
              <a:ahLst/>
              <a:cxnLst>
                <a:cxn ang="0">
                  <a:pos x="56" y="20"/>
                </a:cxn>
                <a:cxn ang="0">
                  <a:pos x="55" y="24"/>
                </a:cxn>
                <a:cxn ang="0">
                  <a:pos x="39" y="43"/>
                </a:cxn>
                <a:cxn ang="0">
                  <a:pos x="13" y="57"/>
                </a:cxn>
                <a:cxn ang="0">
                  <a:pos x="5" y="60"/>
                </a:cxn>
                <a:cxn ang="0">
                  <a:pos x="2" y="61"/>
                </a:cxn>
                <a:cxn ang="0">
                  <a:pos x="0" y="61"/>
                </a:cxn>
                <a:cxn ang="0">
                  <a:pos x="5" y="62"/>
                </a:cxn>
                <a:cxn ang="0">
                  <a:pos x="13" y="62"/>
                </a:cxn>
                <a:cxn ang="0">
                  <a:pos x="41" y="64"/>
                </a:cxn>
                <a:cxn ang="0">
                  <a:pos x="75" y="64"/>
                </a:cxn>
                <a:cxn ang="0">
                  <a:pos x="95" y="53"/>
                </a:cxn>
                <a:cxn ang="0">
                  <a:pos x="102" y="32"/>
                </a:cxn>
                <a:cxn ang="0">
                  <a:pos x="100" y="20"/>
                </a:cxn>
                <a:cxn ang="0">
                  <a:pos x="99" y="19"/>
                </a:cxn>
                <a:cxn ang="0">
                  <a:pos x="70" y="0"/>
                </a:cxn>
                <a:cxn ang="0">
                  <a:pos x="61" y="0"/>
                </a:cxn>
                <a:cxn ang="0">
                  <a:pos x="56" y="20"/>
                </a:cxn>
              </a:cxnLst>
              <a:rect l="0" t="0" r="r" b="b"/>
              <a:pathLst>
                <a:path w="102" h="64">
                  <a:moveTo>
                    <a:pt x="56" y="20"/>
                  </a:moveTo>
                  <a:cubicBezTo>
                    <a:pt x="56" y="21"/>
                    <a:pt x="55" y="23"/>
                    <a:pt x="55" y="24"/>
                  </a:cubicBezTo>
                  <a:cubicBezTo>
                    <a:pt x="51" y="31"/>
                    <a:pt x="46" y="37"/>
                    <a:pt x="39" y="43"/>
                  </a:cubicBezTo>
                  <a:cubicBezTo>
                    <a:pt x="31" y="50"/>
                    <a:pt x="22" y="54"/>
                    <a:pt x="13" y="57"/>
                  </a:cubicBezTo>
                  <a:cubicBezTo>
                    <a:pt x="11" y="58"/>
                    <a:pt x="8" y="59"/>
                    <a:pt x="5" y="60"/>
                  </a:cubicBezTo>
                  <a:cubicBezTo>
                    <a:pt x="4" y="60"/>
                    <a:pt x="3" y="61"/>
                    <a:pt x="2" y="61"/>
                  </a:cubicBezTo>
                  <a:cubicBezTo>
                    <a:pt x="1" y="61"/>
                    <a:pt x="1" y="61"/>
                    <a:pt x="0" y="61"/>
                  </a:cubicBezTo>
                  <a:cubicBezTo>
                    <a:pt x="2" y="62"/>
                    <a:pt x="4" y="62"/>
                    <a:pt x="5" y="62"/>
                  </a:cubicBezTo>
                  <a:cubicBezTo>
                    <a:pt x="8" y="62"/>
                    <a:pt x="10" y="62"/>
                    <a:pt x="13" y="62"/>
                  </a:cubicBezTo>
                  <a:cubicBezTo>
                    <a:pt x="22" y="63"/>
                    <a:pt x="31" y="63"/>
                    <a:pt x="41" y="64"/>
                  </a:cubicBezTo>
                  <a:cubicBezTo>
                    <a:pt x="75" y="64"/>
                    <a:pt x="75" y="64"/>
                    <a:pt x="75" y="64"/>
                  </a:cubicBezTo>
                  <a:cubicBezTo>
                    <a:pt x="83" y="63"/>
                    <a:pt x="90" y="58"/>
                    <a:pt x="95" y="53"/>
                  </a:cubicBezTo>
                  <a:cubicBezTo>
                    <a:pt x="99" y="47"/>
                    <a:pt x="102" y="40"/>
                    <a:pt x="102" y="32"/>
                  </a:cubicBezTo>
                  <a:cubicBezTo>
                    <a:pt x="102" y="28"/>
                    <a:pt x="101" y="24"/>
                    <a:pt x="100" y="20"/>
                  </a:cubicBezTo>
                  <a:cubicBezTo>
                    <a:pt x="99" y="20"/>
                    <a:pt x="99" y="19"/>
                    <a:pt x="99" y="19"/>
                  </a:cubicBezTo>
                  <a:cubicBezTo>
                    <a:pt x="94" y="8"/>
                    <a:pt x="83" y="0"/>
                    <a:pt x="70" y="0"/>
                  </a:cubicBezTo>
                  <a:cubicBezTo>
                    <a:pt x="67" y="0"/>
                    <a:pt x="64" y="0"/>
                    <a:pt x="61" y="0"/>
                  </a:cubicBezTo>
                  <a:cubicBezTo>
                    <a:pt x="61" y="7"/>
                    <a:pt x="59" y="14"/>
                    <a:pt x="5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42"/>
            <p:cNvSpPr>
              <a:spLocks/>
            </p:cNvSpPr>
            <p:nvPr/>
          </p:nvSpPr>
          <p:spPr bwMode="auto">
            <a:xfrm>
              <a:off x="2883822" y="2145416"/>
              <a:ext cx="904079" cy="804026"/>
            </a:xfrm>
            <a:custGeom>
              <a:avLst/>
              <a:gdLst/>
              <a:ahLst/>
              <a:cxnLst>
                <a:cxn ang="0">
                  <a:pos x="15" y="94"/>
                </a:cxn>
                <a:cxn ang="0">
                  <a:pos x="103" y="94"/>
                </a:cxn>
                <a:cxn ang="0">
                  <a:pos x="69" y="202"/>
                </a:cxn>
                <a:cxn ang="0">
                  <a:pos x="23" y="449"/>
                </a:cxn>
                <a:cxn ang="0">
                  <a:pos x="22" y="473"/>
                </a:cxn>
                <a:cxn ang="0">
                  <a:pos x="192" y="473"/>
                </a:cxn>
                <a:cxn ang="0">
                  <a:pos x="218" y="411"/>
                </a:cxn>
                <a:cxn ang="0">
                  <a:pos x="222" y="404"/>
                </a:cxn>
                <a:cxn ang="0">
                  <a:pos x="292" y="297"/>
                </a:cxn>
                <a:cxn ang="0">
                  <a:pos x="301" y="286"/>
                </a:cxn>
                <a:cxn ang="0">
                  <a:pos x="321" y="264"/>
                </a:cxn>
                <a:cxn ang="0">
                  <a:pos x="368" y="220"/>
                </a:cxn>
                <a:cxn ang="0">
                  <a:pos x="377" y="212"/>
                </a:cxn>
                <a:cxn ang="0">
                  <a:pos x="423" y="179"/>
                </a:cxn>
                <a:cxn ang="0">
                  <a:pos x="430" y="175"/>
                </a:cxn>
                <a:cxn ang="0">
                  <a:pos x="508" y="134"/>
                </a:cxn>
                <a:cxn ang="0">
                  <a:pos x="517" y="130"/>
                </a:cxn>
                <a:cxn ang="0">
                  <a:pos x="524" y="127"/>
                </a:cxn>
                <a:cxn ang="0">
                  <a:pos x="525" y="127"/>
                </a:cxn>
                <a:cxn ang="0">
                  <a:pos x="532" y="117"/>
                </a:cxn>
                <a:cxn ang="0">
                  <a:pos x="532" y="0"/>
                </a:cxn>
                <a:cxn ang="0">
                  <a:pos x="508" y="0"/>
                </a:cxn>
                <a:cxn ang="0">
                  <a:pos x="496" y="0"/>
                </a:cxn>
                <a:cxn ang="0">
                  <a:pos x="488" y="0"/>
                </a:cxn>
                <a:cxn ang="0">
                  <a:pos x="460" y="0"/>
                </a:cxn>
                <a:cxn ang="0">
                  <a:pos x="425" y="0"/>
                </a:cxn>
                <a:cxn ang="0">
                  <a:pos x="409" y="0"/>
                </a:cxn>
                <a:cxn ang="0">
                  <a:pos x="350" y="0"/>
                </a:cxn>
                <a:cxn ang="0">
                  <a:pos x="333" y="0"/>
                </a:cxn>
                <a:cxn ang="0">
                  <a:pos x="299" y="0"/>
                </a:cxn>
                <a:cxn ang="0">
                  <a:pos x="271" y="0"/>
                </a:cxn>
                <a:cxn ang="0">
                  <a:pos x="263" y="0"/>
                </a:cxn>
                <a:cxn ang="0">
                  <a:pos x="250" y="0"/>
                </a:cxn>
                <a:cxn ang="0">
                  <a:pos x="15" y="0"/>
                </a:cxn>
                <a:cxn ang="0">
                  <a:pos x="0" y="14"/>
                </a:cxn>
                <a:cxn ang="0">
                  <a:pos x="0" y="80"/>
                </a:cxn>
                <a:cxn ang="0">
                  <a:pos x="15" y="94"/>
                </a:cxn>
              </a:cxnLst>
              <a:rect l="0" t="0" r="r" b="b"/>
              <a:pathLst>
                <a:path w="532" h="473">
                  <a:moveTo>
                    <a:pt x="15" y="94"/>
                  </a:moveTo>
                  <a:cubicBezTo>
                    <a:pt x="103" y="94"/>
                    <a:pt x="103" y="94"/>
                    <a:pt x="103" y="94"/>
                  </a:cubicBezTo>
                  <a:cubicBezTo>
                    <a:pt x="98" y="107"/>
                    <a:pt x="84" y="148"/>
                    <a:pt x="69" y="202"/>
                  </a:cubicBezTo>
                  <a:cubicBezTo>
                    <a:pt x="49" y="274"/>
                    <a:pt x="27" y="369"/>
                    <a:pt x="23" y="449"/>
                  </a:cubicBezTo>
                  <a:cubicBezTo>
                    <a:pt x="23" y="457"/>
                    <a:pt x="22" y="465"/>
                    <a:pt x="22" y="473"/>
                  </a:cubicBezTo>
                  <a:cubicBezTo>
                    <a:pt x="114" y="473"/>
                    <a:pt x="192" y="473"/>
                    <a:pt x="192" y="473"/>
                  </a:cubicBezTo>
                  <a:cubicBezTo>
                    <a:pt x="192" y="473"/>
                    <a:pt x="199" y="448"/>
                    <a:pt x="218" y="411"/>
                  </a:cubicBezTo>
                  <a:cubicBezTo>
                    <a:pt x="219" y="408"/>
                    <a:pt x="221" y="406"/>
                    <a:pt x="222" y="404"/>
                  </a:cubicBezTo>
                  <a:cubicBezTo>
                    <a:pt x="238" y="373"/>
                    <a:pt x="261" y="335"/>
                    <a:pt x="292" y="297"/>
                  </a:cubicBezTo>
                  <a:cubicBezTo>
                    <a:pt x="295" y="293"/>
                    <a:pt x="298" y="290"/>
                    <a:pt x="301" y="286"/>
                  </a:cubicBezTo>
                  <a:cubicBezTo>
                    <a:pt x="308" y="279"/>
                    <a:pt x="314" y="271"/>
                    <a:pt x="321" y="264"/>
                  </a:cubicBezTo>
                  <a:cubicBezTo>
                    <a:pt x="335" y="249"/>
                    <a:pt x="351" y="234"/>
                    <a:pt x="368" y="220"/>
                  </a:cubicBezTo>
                  <a:cubicBezTo>
                    <a:pt x="371" y="217"/>
                    <a:pt x="374" y="215"/>
                    <a:pt x="377" y="212"/>
                  </a:cubicBezTo>
                  <a:cubicBezTo>
                    <a:pt x="392" y="201"/>
                    <a:pt x="407" y="190"/>
                    <a:pt x="423" y="179"/>
                  </a:cubicBezTo>
                  <a:cubicBezTo>
                    <a:pt x="425" y="178"/>
                    <a:pt x="427" y="176"/>
                    <a:pt x="430" y="175"/>
                  </a:cubicBezTo>
                  <a:cubicBezTo>
                    <a:pt x="454" y="160"/>
                    <a:pt x="479" y="146"/>
                    <a:pt x="508" y="134"/>
                  </a:cubicBezTo>
                  <a:cubicBezTo>
                    <a:pt x="511" y="133"/>
                    <a:pt x="514" y="131"/>
                    <a:pt x="517" y="130"/>
                  </a:cubicBezTo>
                  <a:cubicBezTo>
                    <a:pt x="519" y="129"/>
                    <a:pt x="522" y="128"/>
                    <a:pt x="524" y="127"/>
                  </a:cubicBezTo>
                  <a:cubicBezTo>
                    <a:pt x="525" y="127"/>
                    <a:pt x="525" y="127"/>
                    <a:pt x="525" y="127"/>
                  </a:cubicBezTo>
                  <a:cubicBezTo>
                    <a:pt x="527" y="123"/>
                    <a:pt x="530" y="120"/>
                    <a:pt x="532" y="117"/>
                  </a:cubicBezTo>
                  <a:cubicBezTo>
                    <a:pt x="532" y="0"/>
                    <a:pt x="532" y="0"/>
                    <a:pt x="532" y="0"/>
                  </a:cubicBezTo>
                  <a:cubicBezTo>
                    <a:pt x="508" y="0"/>
                    <a:pt x="508" y="0"/>
                    <a:pt x="508" y="0"/>
                  </a:cubicBezTo>
                  <a:cubicBezTo>
                    <a:pt x="496" y="0"/>
                    <a:pt x="496" y="0"/>
                    <a:pt x="496" y="0"/>
                  </a:cubicBezTo>
                  <a:cubicBezTo>
                    <a:pt x="488" y="0"/>
                    <a:pt x="488" y="0"/>
                    <a:pt x="488" y="0"/>
                  </a:cubicBezTo>
                  <a:cubicBezTo>
                    <a:pt x="460" y="0"/>
                    <a:pt x="460" y="0"/>
                    <a:pt x="460" y="0"/>
                  </a:cubicBezTo>
                  <a:cubicBezTo>
                    <a:pt x="425" y="0"/>
                    <a:pt x="425" y="0"/>
                    <a:pt x="425" y="0"/>
                  </a:cubicBezTo>
                  <a:cubicBezTo>
                    <a:pt x="409" y="0"/>
                    <a:pt x="409" y="0"/>
                    <a:pt x="409" y="0"/>
                  </a:cubicBezTo>
                  <a:cubicBezTo>
                    <a:pt x="350" y="0"/>
                    <a:pt x="350" y="0"/>
                    <a:pt x="350" y="0"/>
                  </a:cubicBezTo>
                  <a:cubicBezTo>
                    <a:pt x="333" y="0"/>
                    <a:pt x="333" y="0"/>
                    <a:pt x="333" y="0"/>
                  </a:cubicBezTo>
                  <a:cubicBezTo>
                    <a:pt x="299" y="0"/>
                    <a:pt x="299" y="0"/>
                    <a:pt x="299" y="0"/>
                  </a:cubicBezTo>
                  <a:cubicBezTo>
                    <a:pt x="271" y="0"/>
                    <a:pt x="271" y="0"/>
                    <a:pt x="271" y="0"/>
                  </a:cubicBezTo>
                  <a:cubicBezTo>
                    <a:pt x="263" y="0"/>
                    <a:pt x="263" y="0"/>
                    <a:pt x="263" y="0"/>
                  </a:cubicBezTo>
                  <a:cubicBezTo>
                    <a:pt x="250" y="0"/>
                    <a:pt x="250" y="0"/>
                    <a:pt x="250" y="0"/>
                  </a:cubicBezTo>
                  <a:cubicBezTo>
                    <a:pt x="15" y="0"/>
                    <a:pt x="15" y="0"/>
                    <a:pt x="15" y="0"/>
                  </a:cubicBezTo>
                  <a:cubicBezTo>
                    <a:pt x="7" y="0"/>
                    <a:pt x="0" y="6"/>
                    <a:pt x="0" y="14"/>
                  </a:cubicBezTo>
                  <a:cubicBezTo>
                    <a:pt x="0" y="80"/>
                    <a:pt x="0" y="80"/>
                    <a:pt x="0" y="80"/>
                  </a:cubicBezTo>
                  <a:cubicBezTo>
                    <a:pt x="0" y="88"/>
                    <a:pt x="7" y="94"/>
                    <a:pt x="15" y="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43"/>
            <p:cNvSpPr>
              <a:spLocks/>
            </p:cNvSpPr>
            <p:nvPr/>
          </p:nvSpPr>
          <p:spPr bwMode="auto">
            <a:xfrm>
              <a:off x="4253617" y="2145416"/>
              <a:ext cx="575127" cy="159797"/>
            </a:xfrm>
            <a:custGeom>
              <a:avLst/>
              <a:gdLst/>
              <a:ahLst/>
              <a:cxnLst>
                <a:cxn ang="0">
                  <a:pos x="147" y="0"/>
                </a:cxn>
                <a:cxn ang="0">
                  <a:pos x="128" y="0"/>
                </a:cxn>
                <a:cxn ang="0">
                  <a:pos x="95" y="0"/>
                </a:cxn>
                <a:cxn ang="0">
                  <a:pos x="0" y="0"/>
                </a:cxn>
                <a:cxn ang="0">
                  <a:pos x="0" y="222"/>
                </a:cxn>
                <a:cxn ang="0">
                  <a:pos x="95" y="222"/>
                </a:cxn>
                <a:cxn ang="0">
                  <a:pos x="126" y="222"/>
                </a:cxn>
                <a:cxn ang="0">
                  <a:pos x="147" y="222"/>
                </a:cxn>
                <a:cxn ang="0">
                  <a:pos x="371" y="222"/>
                </a:cxn>
                <a:cxn ang="0">
                  <a:pos x="433" y="222"/>
                </a:cxn>
                <a:cxn ang="0">
                  <a:pos x="657" y="222"/>
                </a:cxn>
                <a:cxn ang="0">
                  <a:pos x="678" y="222"/>
                </a:cxn>
                <a:cxn ang="0">
                  <a:pos x="704" y="222"/>
                </a:cxn>
                <a:cxn ang="0">
                  <a:pos x="799" y="222"/>
                </a:cxn>
                <a:cxn ang="0">
                  <a:pos x="799" y="0"/>
                </a:cxn>
                <a:cxn ang="0">
                  <a:pos x="704" y="0"/>
                </a:cxn>
                <a:cxn ang="0">
                  <a:pos x="676" y="0"/>
                </a:cxn>
                <a:cxn ang="0">
                  <a:pos x="657" y="0"/>
                </a:cxn>
                <a:cxn ang="0">
                  <a:pos x="593" y="0"/>
                </a:cxn>
                <a:cxn ang="0">
                  <a:pos x="511" y="0"/>
                </a:cxn>
                <a:cxn ang="0">
                  <a:pos x="471" y="0"/>
                </a:cxn>
                <a:cxn ang="0">
                  <a:pos x="331" y="0"/>
                </a:cxn>
                <a:cxn ang="0">
                  <a:pos x="293" y="0"/>
                </a:cxn>
                <a:cxn ang="0">
                  <a:pos x="211" y="0"/>
                </a:cxn>
                <a:cxn ang="0">
                  <a:pos x="147" y="0"/>
                </a:cxn>
              </a:cxnLst>
              <a:rect l="0" t="0" r="r" b="b"/>
              <a:pathLst>
                <a:path w="799" h="222">
                  <a:moveTo>
                    <a:pt x="147" y="0"/>
                  </a:moveTo>
                  <a:lnTo>
                    <a:pt x="128" y="0"/>
                  </a:lnTo>
                  <a:lnTo>
                    <a:pt x="95" y="0"/>
                  </a:lnTo>
                  <a:lnTo>
                    <a:pt x="0" y="0"/>
                  </a:lnTo>
                  <a:lnTo>
                    <a:pt x="0" y="222"/>
                  </a:lnTo>
                  <a:lnTo>
                    <a:pt x="95" y="222"/>
                  </a:lnTo>
                  <a:lnTo>
                    <a:pt x="126" y="222"/>
                  </a:lnTo>
                  <a:lnTo>
                    <a:pt x="147" y="222"/>
                  </a:lnTo>
                  <a:lnTo>
                    <a:pt x="371" y="222"/>
                  </a:lnTo>
                  <a:lnTo>
                    <a:pt x="433" y="222"/>
                  </a:lnTo>
                  <a:lnTo>
                    <a:pt x="657" y="222"/>
                  </a:lnTo>
                  <a:lnTo>
                    <a:pt x="678" y="222"/>
                  </a:lnTo>
                  <a:lnTo>
                    <a:pt x="704" y="222"/>
                  </a:lnTo>
                  <a:lnTo>
                    <a:pt x="799" y="222"/>
                  </a:lnTo>
                  <a:lnTo>
                    <a:pt x="799" y="0"/>
                  </a:lnTo>
                  <a:lnTo>
                    <a:pt x="704" y="0"/>
                  </a:lnTo>
                  <a:lnTo>
                    <a:pt x="676" y="0"/>
                  </a:lnTo>
                  <a:lnTo>
                    <a:pt x="657" y="0"/>
                  </a:lnTo>
                  <a:lnTo>
                    <a:pt x="593" y="0"/>
                  </a:lnTo>
                  <a:lnTo>
                    <a:pt x="511" y="0"/>
                  </a:lnTo>
                  <a:lnTo>
                    <a:pt x="471" y="0"/>
                  </a:lnTo>
                  <a:lnTo>
                    <a:pt x="331" y="0"/>
                  </a:lnTo>
                  <a:lnTo>
                    <a:pt x="293" y="0"/>
                  </a:lnTo>
                  <a:lnTo>
                    <a:pt x="211" y="0"/>
                  </a:lnTo>
                  <a:lnTo>
                    <a:pt x="14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44"/>
            <p:cNvSpPr>
              <a:spLocks/>
            </p:cNvSpPr>
            <p:nvPr/>
          </p:nvSpPr>
          <p:spPr bwMode="auto">
            <a:xfrm>
              <a:off x="5294459" y="2145416"/>
              <a:ext cx="906238" cy="804026"/>
            </a:xfrm>
            <a:custGeom>
              <a:avLst/>
              <a:gdLst/>
              <a:ahLst/>
              <a:cxnLst>
                <a:cxn ang="0">
                  <a:pos x="184" y="0"/>
                </a:cxn>
                <a:cxn ang="0">
                  <a:pos x="125" y="0"/>
                </a:cxn>
                <a:cxn ang="0">
                  <a:pos x="108" y="0"/>
                </a:cxn>
                <a:cxn ang="0">
                  <a:pos x="74" y="0"/>
                </a:cxn>
                <a:cxn ang="0">
                  <a:pos x="46" y="0"/>
                </a:cxn>
                <a:cxn ang="0">
                  <a:pos x="38" y="0"/>
                </a:cxn>
                <a:cxn ang="0">
                  <a:pos x="25" y="0"/>
                </a:cxn>
                <a:cxn ang="0">
                  <a:pos x="0" y="0"/>
                </a:cxn>
                <a:cxn ang="0">
                  <a:pos x="0" y="115"/>
                </a:cxn>
                <a:cxn ang="0">
                  <a:pos x="9" y="127"/>
                </a:cxn>
                <a:cxn ang="0">
                  <a:pos x="9" y="127"/>
                </a:cxn>
                <a:cxn ang="0">
                  <a:pos x="17" y="130"/>
                </a:cxn>
                <a:cxn ang="0">
                  <a:pos x="25" y="133"/>
                </a:cxn>
                <a:cxn ang="0">
                  <a:pos x="104" y="175"/>
                </a:cxn>
                <a:cxn ang="0">
                  <a:pos x="111" y="179"/>
                </a:cxn>
                <a:cxn ang="0">
                  <a:pos x="156" y="212"/>
                </a:cxn>
                <a:cxn ang="0">
                  <a:pos x="166" y="220"/>
                </a:cxn>
                <a:cxn ang="0">
                  <a:pos x="213" y="264"/>
                </a:cxn>
                <a:cxn ang="0">
                  <a:pos x="232" y="286"/>
                </a:cxn>
                <a:cxn ang="0">
                  <a:pos x="241" y="297"/>
                </a:cxn>
                <a:cxn ang="0">
                  <a:pos x="312" y="404"/>
                </a:cxn>
                <a:cxn ang="0">
                  <a:pos x="316" y="411"/>
                </a:cxn>
                <a:cxn ang="0">
                  <a:pos x="342" y="473"/>
                </a:cxn>
                <a:cxn ang="0">
                  <a:pos x="511" y="473"/>
                </a:cxn>
                <a:cxn ang="0">
                  <a:pos x="511" y="449"/>
                </a:cxn>
                <a:cxn ang="0">
                  <a:pos x="464" y="202"/>
                </a:cxn>
                <a:cxn ang="0">
                  <a:pos x="431" y="94"/>
                </a:cxn>
                <a:cxn ang="0">
                  <a:pos x="519" y="94"/>
                </a:cxn>
                <a:cxn ang="0">
                  <a:pos x="533" y="80"/>
                </a:cxn>
                <a:cxn ang="0">
                  <a:pos x="533" y="14"/>
                </a:cxn>
                <a:cxn ang="0">
                  <a:pos x="519" y="0"/>
                </a:cxn>
                <a:cxn ang="0">
                  <a:pos x="283" y="0"/>
                </a:cxn>
                <a:cxn ang="0">
                  <a:pos x="271" y="0"/>
                </a:cxn>
                <a:cxn ang="0">
                  <a:pos x="263" y="0"/>
                </a:cxn>
                <a:cxn ang="0">
                  <a:pos x="235" y="0"/>
                </a:cxn>
                <a:cxn ang="0">
                  <a:pos x="200" y="0"/>
                </a:cxn>
                <a:cxn ang="0">
                  <a:pos x="184" y="0"/>
                </a:cxn>
              </a:cxnLst>
              <a:rect l="0" t="0" r="r" b="b"/>
              <a:pathLst>
                <a:path w="533" h="473">
                  <a:moveTo>
                    <a:pt x="184" y="0"/>
                  </a:moveTo>
                  <a:cubicBezTo>
                    <a:pt x="125" y="0"/>
                    <a:pt x="125" y="0"/>
                    <a:pt x="125" y="0"/>
                  </a:cubicBezTo>
                  <a:cubicBezTo>
                    <a:pt x="108" y="0"/>
                    <a:pt x="108" y="0"/>
                    <a:pt x="108" y="0"/>
                  </a:cubicBezTo>
                  <a:cubicBezTo>
                    <a:pt x="74" y="0"/>
                    <a:pt x="74" y="0"/>
                    <a:pt x="74" y="0"/>
                  </a:cubicBezTo>
                  <a:cubicBezTo>
                    <a:pt x="46" y="0"/>
                    <a:pt x="46" y="0"/>
                    <a:pt x="46" y="0"/>
                  </a:cubicBezTo>
                  <a:cubicBezTo>
                    <a:pt x="38" y="0"/>
                    <a:pt x="38" y="0"/>
                    <a:pt x="38" y="0"/>
                  </a:cubicBezTo>
                  <a:cubicBezTo>
                    <a:pt x="25" y="0"/>
                    <a:pt x="25" y="0"/>
                    <a:pt x="25" y="0"/>
                  </a:cubicBezTo>
                  <a:cubicBezTo>
                    <a:pt x="0" y="0"/>
                    <a:pt x="0" y="0"/>
                    <a:pt x="0" y="0"/>
                  </a:cubicBezTo>
                  <a:cubicBezTo>
                    <a:pt x="0" y="115"/>
                    <a:pt x="0" y="115"/>
                    <a:pt x="0" y="115"/>
                  </a:cubicBezTo>
                  <a:cubicBezTo>
                    <a:pt x="3" y="119"/>
                    <a:pt x="6" y="123"/>
                    <a:pt x="9" y="127"/>
                  </a:cubicBezTo>
                  <a:cubicBezTo>
                    <a:pt x="9" y="127"/>
                    <a:pt x="9" y="127"/>
                    <a:pt x="9" y="127"/>
                  </a:cubicBezTo>
                  <a:cubicBezTo>
                    <a:pt x="12" y="128"/>
                    <a:pt x="14" y="129"/>
                    <a:pt x="17" y="130"/>
                  </a:cubicBezTo>
                  <a:cubicBezTo>
                    <a:pt x="19" y="131"/>
                    <a:pt x="22" y="132"/>
                    <a:pt x="25" y="133"/>
                  </a:cubicBezTo>
                  <a:cubicBezTo>
                    <a:pt x="53" y="145"/>
                    <a:pt x="80" y="159"/>
                    <a:pt x="104" y="175"/>
                  </a:cubicBezTo>
                  <a:cubicBezTo>
                    <a:pt x="106" y="176"/>
                    <a:pt x="109" y="178"/>
                    <a:pt x="111" y="179"/>
                  </a:cubicBezTo>
                  <a:cubicBezTo>
                    <a:pt x="127" y="190"/>
                    <a:pt x="142" y="201"/>
                    <a:pt x="156" y="212"/>
                  </a:cubicBezTo>
                  <a:cubicBezTo>
                    <a:pt x="160" y="215"/>
                    <a:pt x="163" y="217"/>
                    <a:pt x="166" y="220"/>
                  </a:cubicBezTo>
                  <a:cubicBezTo>
                    <a:pt x="183" y="234"/>
                    <a:pt x="199" y="249"/>
                    <a:pt x="213" y="264"/>
                  </a:cubicBezTo>
                  <a:cubicBezTo>
                    <a:pt x="220" y="271"/>
                    <a:pt x="226" y="279"/>
                    <a:pt x="232" y="286"/>
                  </a:cubicBezTo>
                  <a:cubicBezTo>
                    <a:pt x="235" y="290"/>
                    <a:pt x="239" y="293"/>
                    <a:pt x="241" y="297"/>
                  </a:cubicBezTo>
                  <a:cubicBezTo>
                    <a:pt x="273" y="335"/>
                    <a:pt x="296" y="373"/>
                    <a:pt x="312" y="404"/>
                  </a:cubicBezTo>
                  <a:cubicBezTo>
                    <a:pt x="313" y="406"/>
                    <a:pt x="314" y="408"/>
                    <a:pt x="316" y="411"/>
                  </a:cubicBezTo>
                  <a:cubicBezTo>
                    <a:pt x="334" y="448"/>
                    <a:pt x="342" y="473"/>
                    <a:pt x="342" y="473"/>
                  </a:cubicBezTo>
                  <a:cubicBezTo>
                    <a:pt x="342" y="473"/>
                    <a:pt x="419" y="473"/>
                    <a:pt x="511" y="473"/>
                  </a:cubicBezTo>
                  <a:cubicBezTo>
                    <a:pt x="511" y="465"/>
                    <a:pt x="511" y="457"/>
                    <a:pt x="511" y="449"/>
                  </a:cubicBezTo>
                  <a:cubicBezTo>
                    <a:pt x="507" y="369"/>
                    <a:pt x="485" y="274"/>
                    <a:pt x="464" y="202"/>
                  </a:cubicBezTo>
                  <a:cubicBezTo>
                    <a:pt x="449" y="148"/>
                    <a:pt x="435" y="107"/>
                    <a:pt x="431" y="94"/>
                  </a:cubicBezTo>
                  <a:cubicBezTo>
                    <a:pt x="519" y="94"/>
                    <a:pt x="519" y="94"/>
                    <a:pt x="519" y="94"/>
                  </a:cubicBezTo>
                  <a:cubicBezTo>
                    <a:pt x="527" y="94"/>
                    <a:pt x="533" y="88"/>
                    <a:pt x="533" y="80"/>
                  </a:cubicBezTo>
                  <a:cubicBezTo>
                    <a:pt x="533" y="14"/>
                    <a:pt x="533" y="14"/>
                    <a:pt x="533" y="14"/>
                  </a:cubicBezTo>
                  <a:cubicBezTo>
                    <a:pt x="533" y="6"/>
                    <a:pt x="527" y="0"/>
                    <a:pt x="519" y="0"/>
                  </a:cubicBezTo>
                  <a:cubicBezTo>
                    <a:pt x="283" y="0"/>
                    <a:pt x="283" y="0"/>
                    <a:pt x="283" y="0"/>
                  </a:cubicBezTo>
                  <a:cubicBezTo>
                    <a:pt x="271" y="0"/>
                    <a:pt x="271" y="0"/>
                    <a:pt x="271" y="0"/>
                  </a:cubicBezTo>
                  <a:cubicBezTo>
                    <a:pt x="263" y="0"/>
                    <a:pt x="263" y="0"/>
                    <a:pt x="263" y="0"/>
                  </a:cubicBezTo>
                  <a:cubicBezTo>
                    <a:pt x="235" y="0"/>
                    <a:pt x="235" y="0"/>
                    <a:pt x="235" y="0"/>
                  </a:cubicBezTo>
                  <a:cubicBezTo>
                    <a:pt x="200" y="0"/>
                    <a:pt x="200" y="0"/>
                    <a:pt x="200" y="0"/>
                  </a:cubicBezTo>
                  <a:lnTo>
                    <a:pt x="18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45"/>
            <p:cNvSpPr>
              <a:spLocks/>
            </p:cNvSpPr>
            <p:nvPr/>
          </p:nvSpPr>
          <p:spPr bwMode="auto">
            <a:xfrm>
              <a:off x="3847645" y="1458000"/>
              <a:ext cx="350547" cy="350547"/>
            </a:xfrm>
            <a:custGeom>
              <a:avLst/>
              <a:gdLst/>
              <a:ahLst/>
              <a:cxnLst>
                <a:cxn ang="0">
                  <a:pos x="124" y="194"/>
                </a:cxn>
                <a:cxn ang="0">
                  <a:pos x="194" y="82"/>
                </a:cxn>
                <a:cxn ang="0">
                  <a:pos x="82" y="11"/>
                </a:cxn>
                <a:cxn ang="0">
                  <a:pos x="11" y="124"/>
                </a:cxn>
                <a:cxn ang="0">
                  <a:pos x="124" y="194"/>
                </a:cxn>
              </a:cxnLst>
              <a:rect l="0" t="0" r="r" b="b"/>
              <a:pathLst>
                <a:path w="206" h="206">
                  <a:moveTo>
                    <a:pt x="124" y="194"/>
                  </a:moveTo>
                  <a:cubicBezTo>
                    <a:pt x="175" y="183"/>
                    <a:pt x="206" y="132"/>
                    <a:pt x="194" y="82"/>
                  </a:cubicBezTo>
                  <a:cubicBezTo>
                    <a:pt x="183" y="31"/>
                    <a:pt x="132" y="0"/>
                    <a:pt x="82" y="11"/>
                  </a:cubicBezTo>
                  <a:cubicBezTo>
                    <a:pt x="31" y="23"/>
                    <a:pt x="0" y="74"/>
                    <a:pt x="11" y="124"/>
                  </a:cubicBezTo>
                  <a:cubicBezTo>
                    <a:pt x="23" y="175"/>
                    <a:pt x="74" y="206"/>
                    <a:pt x="124"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46"/>
            <p:cNvSpPr>
              <a:spLocks/>
            </p:cNvSpPr>
            <p:nvPr/>
          </p:nvSpPr>
          <p:spPr bwMode="auto">
            <a:xfrm>
              <a:off x="3805176" y="1990658"/>
              <a:ext cx="20155" cy="15116"/>
            </a:xfrm>
            <a:custGeom>
              <a:avLst/>
              <a:gdLst/>
              <a:ahLst/>
              <a:cxnLst>
                <a:cxn ang="0">
                  <a:pos x="12" y="0"/>
                </a:cxn>
                <a:cxn ang="0">
                  <a:pos x="0" y="7"/>
                </a:cxn>
                <a:cxn ang="0">
                  <a:pos x="12" y="9"/>
                </a:cxn>
                <a:cxn ang="0">
                  <a:pos x="12" y="0"/>
                </a:cxn>
              </a:cxnLst>
              <a:rect l="0" t="0" r="r" b="b"/>
              <a:pathLst>
                <a:path w="12" h="9">
                  <a:moveTo>
                    <a:pt x="12" y="0"/>
                  </a:moveTo>
                  <a:cubicBezTo>
                    <a:pt x="8" y="3"/>
                    <a:pt x="4" y="5"/>
                    <a:pt x="0" y="7"/>
                  </a:cubicBezTo>
                  <a:cubicBezTo>
                    <a:pt x="4" y="8"/>
                    <a:pt x="8" y="8"/>
                    <a:pt x="12" y="9"/>
                  </a:cubicBez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47"/>
            <p:cNvSpPr>
              <a:spLocks/>
            </p:cNvSpPr>
            <p:nvPr/>
          </p:nvSpPr>
          <p:spPr bwMode="auto">
            <a:xfrm>
              <a:off x="4219786" y="1990658"/>
              <a:ext cx="18715" cy="15116"/>
            </a:xfrm>
            <a:custGeom>
              <a:avLst/>
              <a:gdLst/>
              <a:ahLst/>
              <a:cxnLst>
                <a:cxn ang="0">
                  <a:pos x="4" y="3"/>
                </a:cxn>
                <a:cxn ang="0">
                  <a:pos x="0" y="0"/>
                </a:cxn>
                <a:cxn ang="0">
                  <a:pos x="0" y="9"/>
                </a:cxn>
                <a:cxn ang="0">
                  <a:pos x="11" y="7"/>
                </a:cxn>
                <a:cxn ang="0">
                  <a:pos x="4" y="3"/>
                </a:cxn>
              </a:cxnLst>
              <a:rect l="0" t="0" r="r" b="b"/>
              <a:pathLst>
                <a:path w="11" h="9">
                  <a:moveTo>
                    <a:pt x="4" y="3"/>
                  </a:moveTo>
                  <a:cubicBezTo>
                    <a:pt x="3" y="2"/>
                    <a:pt x="2" y="1"/>
                    <a:pt x="0" y="0"/>
                  </a:cubicBezTo>
                  <a:cubicBezTo>
                    <a:pt x="0" y="9"/>
                    <a:pt x="0" y="9"/>
                    <a:pt x="0" y="9"/>
                  </a:cubicBezTo>
                  <a:cubicBezTo>
                    <a:pt x="4" y="8"/>
                    <a:pt x="8" y="8"/>
                    <a:pt x="11" y="7"/>
                  </a:cubicBezTo>
                  <a:cubicBezTo>
                    <a:pt x="9" y="6"/>
                    <a:pt x="7" y="4"/>
                    <a:pt x="4"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 name="Freeform 48"/>
            <p:cNvSpPr>
              <a:spLocks noEditPoints="1"/>
            </p:cNvSpPr>
            <p:nvPr/>
          </p:nvSpPr>
          <p:spPr bwMode="auto">
            <a:xfrm>
              <a:off x="3645379" y="1828701"/>
              <a:ext cx="755079" cy="295841"/>
            </a:xfrm>
            <a:custGeom>
              <a:avLst/>
              <a:gdLst/>
              <a:ahLst/>
              <a:cxnLst>
                <a:cxn ang="0">
                  <a:pos x="5" y="134"/>
                </a:cxn>
                <a:cxn ang="0">
                  <a:pos x="31" y="159"/>
                </a:cxn>
                <a:cxn ang="0">
                  <a:pos x="48" y="166"/>
                </a:cxn>
                <a:cxn ang="0">
                  <a:pos x="77" y="172"/>
                </a:cxn>
                <a:cxn ang="0">
                  <a:pos x="84" y="171"/>
                </a:cxn>
                <a:cxn ang="0">
                  <a:pos x="108" y="126"/>
                </a:cxn>
                <a:cxn ang="0">
                  <a:pos x="160" y="126"/>
                </a:cxn>
                <a:cxn ang="0">
                  <a:pos x="308" y="126"/>
                </a:cxn>
                <a:cxn ang="0">
                  <a:pos x="358" y="150"/>
                </a:cxn>
                <a:cxn ang="0">
                  <a:pos x="358" y="174"/>
                </a:cxn>
                <a:cxn ang="0">
                  <a:pos x="390" y="167"/>
                </a:cxn>
                <a:cxn ang="0">
                  <a:pos x="412" y="159"/>
                </a:cxn>
                <a:cxn ang="0">
                  <a:pos x="425" y="151"/>
                </a:cxn>
                <a:cxn ang="0">
                  <a:pos x="439" y="134"/>
                </a:cxn>
                <a:cxn ang="0">
                  <a:pos x="444" y="113"/>
                </a:cxn>
                <a:cxn ang="0">
                  <a:pos x="434" y="82"/>
                </a:cxn>
                <a:cxn ang="0">
                  <a:pos x="420" y="66"/>
                </a:cxn>
                <a:cxn ang="0">
                  <a:pos x="401" y="51"/>
                </a:cxn>
                <a:cxn ang="0">
                  <a:pos x="317" y="4"/>
                </a:cxn>
                <a:cxn ang="0">
                  <a:pos x="299" y="0"/>
                </a:cxn>
                <a:cxn ang="0">
                  <a:pos x="135" y="1"/>
                </a:cxn>
                <a:cxn ang="0">
                  <a:pos x="127" y="4"/>
                </a:cxn>
                <a:cxn ang="0">
                  <a:pos x="70" y="33"/>
                </a:cxn>
                <a:cxn ang="0">
                  <a:pos x="40" y="53"/>
                </a:cxn>
                <a:cxn ang="0">
                  <a:pos x="19" y="71"/>
                </a:cxn>
                <a:cxn ang="0">
                  <a:pos x="1" y="106"/>
                </a:cxn>
                <a:cxn ang="0">
                  <a:pos x="0" y="114"/>
                </a:cxn>
                <a:cxn ang="0">
                  <a:pos x="114" y="81"/>
                </a:cxn>
                <a:cxn ang="0">
                  <a:pos x="114" y="112"/>
                </a:cxn>
                <a:cxn ang="0">
                  <a:pos x="74" y="107"/>
                </a:cxn>
                <a:cxn ang="0">
                  <a:pos x="94" y="93"/>
                </a:cxn>
                <a:cxn ang="0">
                  <a:pos x="337" y="85"/>
                </a:cxn>
                <a:cxn ang="0">
                  <a:pos x="369" y="107"/>
                </a:cxn>
                <a:cxn ang="0">
                  <a:pos x="330" y="112"/>
                </a:cxn>
                <a:cxn ang="0">
                  <a:pos x="330" y="81"/>
                </a:cxn>
              </a:cxnLst>
              <a:rect l="0" t="0" r="r" b="b"/>
              <a:pathLst>
                <a:path w="444" h="174">
                  <a:moveTo>
                    <a:pt x="0" y="114"/>
                  </a:moveTo>
                  <a:cubicBezTo>
                    <a:pt x="0" y="121"/>
                    <a:pt x="2" y="128"/>
                    <a:pt x="5" y="134"/>
                  </a:cubicBezTo>
                  <a:cubicBezTo>
                    <a:pt x="5" y="134"/>
                    <a:pt x="5" y="134"/>
                    <a:pt x="5" y="134"/>
                  </a:cubicBezTo>
                  <a:cubicBezTo>
                    <a:pt x="11" y="146"/>
                    <a:pt x="21" y="153"/>
                    <a:pt x="31" y="159"/>
                  </a:cubicBezTo>
                  <a:cubicBezTo>
                    <a:pt x="33" y="160"/>
                    <a:pt x="36" y="161"/>
                    <a:pt x="40" y="163"/>
                  </a:cubicBezTo>
                  <a:cubicBezTo>
                    <a:pt x="42" y="164"/>
                    <a:pt x="45" y="165"/>
                    <a:pt x="48" y="166"/>
                  </a:cubicBezTo>
                  <a:cubicBezTo>
                    <a:pt x="51" y="167"/>
                    <a:pt x="55" y="168"/>
                    <a:pt x="60" y="169"/>
                  </a:cubicBezTo>
                  <a:cubicBezTo>
                    <a:pt x="65" y="170"/>
                    <a:pt x="71" y="171"/>
                    <a:pt x="77" y="172"/>
                  </a:cubicBezTo>
                  <a:cubicBezTo>
                    <a:pt x="79" y="173"/>
                    <a:pt x="82" y="173"/>
                    <a:pt x="84" y="173"/>
                  </a:cubicBezTo>
                  <a:cubicBezTo>
                    <a:pt x="84" y="171"/>
                    <a:pt x="84" y="171"/>
                    <a:pt x="84" y="171"/>
                  </a:cubicBezTo>
                  <a:cubicBezTo>
                    <a:pt x="84" y="150"/>
                    <a:pt x="84" y="150"/>
                    <a:pt x="84" y="150"/>
                  </a:cubicBezTo>
                  <a:cubicBezTo>
                    <a:pt x="84" y="137"/>
                    <a:pt x="95" y="126"/>
                    <a:pt x="108" y="126"/>
                  </a:cubicBezTo>
                  <a:cubicBezTo>
                    <a:pt x="151" y="126"/>
                    <a:pt x="151" y="126"/>
                    <a:pt x="151" y="126"/>
                  </a:cubicBezTo>
                  <a:cubicBezTo>
                    <a:pt x="160" y="126"/>
                    <a:pt x="160" y="126"/>
                    <a:pt x="160" y="126"/>
                  </a:cubicBezTo>
                  <a:cubicBezTo>
                    <a:pt x="300" y="126"/>
                    <a:pt x="300" y="126"/>
                    <a:pt x="300" y="126"/>
                  </a:cubicBezTo>
                  <a:cubicBezTo>
                    <a:pt x="308" y="126"/>
                    <a:pt x="308" y="126"/>
                    <a:pt x="308" y="126"/>
                  </a:cubicBezTo>
                  <a:cubicBezTo>
                    <a:pt x="334" y="126"/>
                    <a:pt x="334" y="126"/>
                    <a:pt x="334" y="126"/>
                  </a:cubicBezTo>
                  <a:cubicBezTo>
                    <a:pt x="347" y="126"/>
                    <a:pt x="358" y="137"/>
                    <a:pt x="358" y="150"/>
                  </a:cubicBezTo>
                  <a:cubicBezTo>
                    <a:pt x="358" y="167"/>
                    <a:pt x="358" y="167"/>
                    <a:pt x="358" y="167"/>
                  </a:cubicBezTo>
                  <a:cubicBezTo>
                    <a:pt x="358" y="174"/>
                    <a:pt x="358" y="174"/>
                    <a:pt x="358" y="174"/>
                  </a:cubicBezTo>
                  <a:cubicBezTo>
                    <a:pt x="364" y="173"/>
                    <a:pt x="370" y="172"/>
                    <a:pt x="375" y="171"/>
                  </a:cubicBezTo>
                  <a:cubicBezTo>
                    <a:pt x="380" y="170"/>
                    <a:pt x="386" y="169"/>
                    <a:pt x="390" y="167"/>
                  </a:cubicBezTo>
                  <a:cubicBezTo>
                    <a:pt x="393" y="167"/>
                    <a:pt x="396" y="166"/>
                    <a:pt x="398" y="165"/>
                  </a:cubicBezTo>
                  <a:cubicBezTo>
                    <a:pt x="403" y="163"/>
                    <a:pt x="407" y="162"/>
                    <a:pt x="412" y="159"/>
                  </a:cubicBezTo>
                  <a:cubicBezTo>
                    <a:pt x="414" y="158"/>
                    <a:pt x="417" y="156"/>
                    <a:pt x="420" y="155"/>
                  </a:cubicBezTo>
                  <a:cubicBezTo>
                    <a:pt x="422" y="153"/>
                    <a:pt x="423" y="152"/>
                    <a:pt x="425" y="151"/>
                  </a:cubicBezTo>
                  <a:cubicBezTo>
                    <a:pt x="430" y="146"/>
                    <a:pt x="435" y="141"/>
                    <a:pt x="439" y="134"/>
                  </a:cubicBezTo>
                  <a:cubicBezTo>
                    <a:pt x="439" y="134"/>
                    <a:pt x="439" y="134"/>
                    <a:pt x="439" y="134"/>
                  </a:cubicBezTo>
                  <a:cubicBezTo>
                    <a:pt x="442" y="128"/>
                    <a:pt x="444" y="120"/>
                    <a:pt x="444" y="114"/>
                  </a:cubicBezTo>
                  <a:cubicBezTo>
                    <a:pt x="444" y="113"/>
                    <a:pt x="444" y="113"/>
                    <a:pt x="444" y="113"/>
                  </a:cubicBezTo>
                  <a:cubicBezTo>
                    <a:pt x="444" y="110"/>
                    <a:pt x="443" y="108"/>
                    <a:pt x="443" y="106"/>
                  </a:cubicBezTo>
                  <a:cubicBezTo>
                    <a:pt x="442" y="96"/>
                    <a:pt x="438" y="89"/>
                    <a:pt x="434" y="82"/>
                  </a:cubicBezTo>
                  <a:cubicBezTo>
                    <a:pt x="432" y="80"/>
                    <a:pt x="431" y="78"/>
                    <a:pt x="429" y="76"/>
                  </a:cubicBezTo>
                  <a:cubicBezTo>
                    <a:pt x="426" y="73"/>
                    <a:pt x="423" y="69"/>
                    <a:pt x="420" y="66"/>
                  </a:cubicBezTo>
                  <a:cubicBezTo>
                    <a:pt x="417" y="63"/>
                    <a:pt x="414" y="61"/>
                    <a:pt x="412" y="59"/>
                  </a:cubicBezTo>
                  <a:cubicBezTo>
                    <a:pt x="408" y="56"/>
                    <a:pt x="405" y="53"/>
                    <a:pt x="401" y="51"/>
                  </a:cubicBezTo>
                  <a:cubicBezTo>
                    <a:pt x="393" y="44"/>
                    <a:pt x="384" y="39"/>
                    <a:pt x="375" y="33"/>
                  </a:cubicBezTo>
                  <a:cubicBezTo>
                    <a:pt x="346" y="16"/>
                    <a:pt x="318" y="4"/>
                    <a:pt x="317" y="4"/>
                  </a:cubicBezTo>
                  <a:cubicBezTo>
                    <a:pt x="314" y="3"/>
                    <a:pt x="311" y="2"/>
                    <a:pt x="308" y="1"/>
                  </a:cubicBezTo>
                  <a:cubicBezTo>
                    <a:pt x="306" y="1"/>
                    <a:pt x="302" y="0"/>
                    <a:pt x="299" y="0"/>
                  </a:cubicBezTo>
                  <a:cubicBezTo>
                    <a:pt x="145" y="0"/>
                    <a:pt x="145" y="0"/>
                    <a:pt x="145" y="0"/>
                  </a:cubicBezTo>
                  <a:cubicBezTo>
                    <a:pt x="141" y="0"/>
                    <a:pt x="138" y="1"/>
                    <a:pt x="135" y="1"/>
                  </a:cubicBezTo>
                  <a:cubicBezTo>
                    <a:pt x="132" y="2"/>
                    <a:pt x="130" y="3"/>
                    <a:pt x="127" y="4"/>
                  </a:cubicBezTo>
                  <a:cubicBezTo>
                    <a:pt x="127" y="4"/>
                    <a:pt x="127" y="4"/>
                    <a:pt x="127" y="4"/>
                  </a:cubicBezTo>
                  <a:cubicBezTo>
                    <a:pt x="126" y="4"/>
                    <a:pt x="103" y="14"/>
                    <a:pt x="77" y="29"/>
                  </a:cubicBezTo>
                  <a:cubicBezTo>
                    <a:pt x="74" y="30"/>
                    <a:pt x="72" y="32"/>
                    <a:pt x="70" y="33"/>
                  </a:cubicBezTo>
                  <a:cubicBezTo>
                    <a:pt x="62" y="37"/>
                    <a:pt x="55" y="42"/>
                    <a:pt x="48" y="47"/>
                  </a:cubicBezTo>
                  <a:cubicBezTo>
                    <a:pt x="45" y="49"/>
                    <a:pt x="42" y="51"/>
                    <a:pt x="40" y="53"/>
                  </a:cubicBezTo>
                  <a:cubicBezTo>
                    <a:pt x="35" y="56"/>
                    <a:pt x="31" y="59"/>
                    <a:pt x="27" y="63"/>
                  </a:cubicBezTo>
                  <a:cubicBezTo>
                    <a:pt x="25" y="65"/>
                    <a:pt x="22" y="68"/>
                    <a:pt x="19" y="71"/>
                  </a:cubicBezTo>
                  <a:cubicBezTo>
                    <a:pt x="16" y="74"/>
                    <a:pt x="13" y="78"/>
                    <a:pt x="10" y="82"/>
                  </a:cubicBezTo>
                  <a:cubicBezTo>
                    <a:pt x="6" y="89"/>
                    <a:pt x="2" y="96"/>
                    <a:pt x="1" y="106"/>
                  </a:cubicBezTo>
                  <a:cubicBezTo>
                    <a:pt x="0" y="108"/>
                    <a:pt x="0" y="111"/>
                    <a:pt x="0" y="113"/>
                  </a:cubicBezTo>
                  <a:cubicBezTo>
                    <a:pt x="0" y="113"/>
                    <a:pt x="0" y="114"/>
                    <a:pt x="0" y="114"/>
                  </a:cubicBezTo>
                  <a:close/>
                  <a:moveTo>
                    <a:pt x="94" y="93"/>
                  </a:moveTo>
                  <a:cubicBezTo>
                    <a:pt x="101" y="89"/>
                    <a:pt x="107" y="85"/>
                    <a:pt x="114" y="81"/>
                  </a:cubicBezTo>
                  <a:cubicBezTo>
                    <a:pt x="114" y="88"/>
                    <a:pt x="114" y="88"/>
                    <a:pt x="114" y="88"/>
                  </a:cubicBezTo>
                  <a:cubicBezTo>
                    <a:pt x="114" y="112"/>
                    <a:pt x="114" y="112"/>
                    <a:pt x="114" y="112"/>
                  </a:cubicBezTo>
                  <a:cubicBezTo>
                    <a:pt x="98" y="111"/>
                    <a:pt x="86" y="109"/>
                    <a:pt x="77" y="107"/>
                  </a:cubicBezTo>
                  <a:cubicBezTo>
                    <a:pt x="76" y="107"/>
                    <a:pt x="75" y="107"/>
                    <a:pt x="74" y="107"/>
                  </a:cubicBezTo>
                  <a:cubicBezTo>
                    <a:pt x="75" y="106"/>
                    <a:pt x="76" y="106"/>
                    <a:pt x="77" y="105"/>
                  </a:cubicBezTo>
                  <a:cubicBezTo>
                    <a:pt x="82" y="101"/>
                    <a:pt x="88" y="97"/>
                    <a:pt x="94" y="93"/>
                  </a:cubicBezTo>
                  <a:close/>
                  <a:moveTo>
                    <a:pt x="330" y="81"/>
                  </a:moveTo>
                  <a:cubicBezTo>
                    <a:pt x="332" y="83"/>
                    <a:pt x="335" y="84"/>
                    <a:pt x="337" y="85"/>
                  </a:cubicBezTo>
                  <a:cubicBezTo>
                    <a:pt x="340" y="87"/>
                    <a:pt x="343" y="89"/>
                    <a:pt x="346" y="91"/>
                  </a:cubicBezTo>
                  <a:cubicBezTo>
                    <a:pt x="355" y="96"/>
                    <a:pt x="363" y="102"/>
                    <a:pt x="369" y="107"/>
                  </a:cubicBezTo>
                  <a:cubicBezTo>
                    <a:pt x="366" y="108"/>
                    <a:pt x="361" y="109"/>
                    <a:pt x="356" y="109"/>
                  </a:cubicBezTo>
                  <a:cubicBezTo>
                    <a:pt x="348" y="111"/>
                    <a:pt x="340" y="111"/>
                    <a:pt x="330" y="112"/>
                  </a:cubicBezTo>
                  <a:cubicBezTo>
                    <a:pt x="330" y="84"/>
                    <a:pt x="330" y="84"/>
                    <a:pt x="330" y="84"/>
                  </a:cubicBezTo>
                  <a:lnTo>
                    <a:pt x="330"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49"/>
            <p:cNvSpPr>
              <a:spLocks/>
            </p:cNvSpPr>
            <p:nvPr/>
          </p:nvSpPr>
          <p:spPr bwMode="auto">
            <a:xfrm>
              <a:off x="4165800" y="2362798"/>
              <a:ext cx="171314" cy="470754"/>
            </a:xfrm>
            <a:custGeom>
              <a:avLst/>
              <a:gdLst/>
              <a:ahLst/>
              <a:cxnLst>
                <a:cxn ang="0">
                  <a:pos x="64" y="20"/>
                </a:cxn>
                <a:cxn ang="0">
                  <a:pos x="56" y="6"/>
                </a:cxn>
                <a:cxn ang="0">
                  <a:pos x="52" y="0"/>
                </a:cxn>
                <a:cxn ang="0">
                  <a:pos x="52" y="50"/>
                </a:cxn>
                <a:cxn ang="0">
                  <a:pos x="52" y="64"/>
                </a:cxn>
                <a:cxn ang="0">
                  <a:pos x="56" y="65"/>
                </a:cxn>
                <a:cxn ang="0">
                  <a:pos x="73" y="81"/>
                </a:cxn>
                <a:cxn ang="0">
                  <a:pos x="74" y="88"/>
                </a:cxn>
                <a:cxn ang="0">
                  <a:pos x="74" y="120"/>
                </a:cxn>
                <a:cxn ang="0">
                  <a:pos x="73" y="128"/>
                </a:cxn>
                <a:cxn ang="0">
                  <a:pos x="50" y="144"/>
                </a:cxn>
                <a:cxn ang="0">
                  <a:pos x="41" y="144"/>
                </a:cxn>
                <a:cxn ang="0">
                  <a:pos x="33" y="144"/>
                </a:cxn>
                <a:cxn ang="0">
                  <a:pos x="0" y="144"/>
                </a:cxn>
                <a:cxn ang="0">
                  <a:pos x="5" y="225"/>
                </a:cxn>
                <a:cxn ang="0">
                  <a:pos x="29" y="235"/>
                </a:cxn>
                <a:cxn ang="0">
                  <a:pos x="37" y="239"/>
                </a:cxn>
                <a:cxn ang="0">
                  <a:pos x="67" y="266"/>
                </a:cxn>
                <a:cxn ang="0">
                  <a:pos x="66" y="265"/>
                </a:cxn>
                <a:cxn ang="0">
                  <a:pos x="68" y="268"/>
                </a:cxn>
                <a:cxn ang="0">
                  <a:pos x="69" y="270"/>
                </a:cxn>
                <a:cxn ang="0">
                  <a:pos x="69" y="272"/>
                </a:cxn>
                <a:cxn ang="0">
                  <a:pos x="69" y="277"/>
                </a:cxn>
                <a:cxn ang="0">
                  <a:pos x="78" y="273"/>
                </a:cxn>
                <a:cxn ang="0">
                  <a:pos x="97" y="252"/>
                </a:cxn>
                <a:cxn ang="0">
                  <a:pos x="101" y="232"/>
                </a:cxn>
                <a:cxn ang="0">
                  <a:pos x="96" y="136"/>
                </a:cxn>
                <a:cxn ang="0">
                  <a:pos x="86" y="81"/>
                </a:cxn>
                <a:cxn ang="0">
                  <a:pos x="84" y="72"/>
                </a:cxn>
                <a:cxn ang="0">
                  <a:pos x="69" y="29"/>
                </a:cxn>
                <a:cxn ang="0">
                  <a:pos x="64" y="20"/>
                </a:cxn>
              </a:cxnLst>
              <a:rect l="0" t="0" r="r" b="b"/>
              <a:pathLst>
                <a:path w="101" h="277">
                  <a:moveTo>
                    <a:pt x="64" y="20"/>
                  </a:moveTo>
                  <a:cubicBezTo>
                    <a:pt x="62" y="16"/>
                    <a:pt x="59" y="11"/>
                    <a:pt x="56" y="6"/>
                  </a:cubicBezTo>
                  <a:cubicBezTo>
                    <a:pt x="55" y="4"/>
                    <a:pt x="54" y="2"/>
                    <a:pt x="52" y="0"/>
                  </a:cubicBezTo>
                  <a:cubicBezTo>
                    <a:pt x="52" y="50"/>
                    <a:pt x="52" y="50"/>
                    <a:pt x="52" y="50"/>
                  </a:cubicBezTo>
                  <a:cubicBezTo>
                    <a:pt x="52" y="64"/>
                    <a:pt x="52" y="64"/>
                    <a:pt x="52" y="64"/>
                  </a:cubicBezTo>
                  <a:cubicBezTo>
                    <a:pt x="53" y="64"/>
                    <a:pt x="55" y="65"/>
                    <a:pt x="56" y="65"/>
                  </a:cubicBezTo>
                  <a:cubicBezTo>
                    <a:pt x="64" y="67"/>
                    <a:pt x="71" y="73"/>
                    <a:pt x="73" y="81"/>
                  </a:cubicBezTo>
                  <a:cubicBezTo>
                    <a:pt x="74" y="83"/>
                    <a:pt x="74" y="86"/>
                    <a:pt x="74" y="88"/>
                  </a:cubicBezTo>
                  <a:cubicBezTo>
                    <a:pt x="74" y="120"/>
                    <a:pt x="74" y="120"/>
                    <a:pt x="74" y="120"/>
                  </a:cubicBezTo>
                  <a:cubicBezTo>
                    <a:pt x="74" y="123"/>
                    <a:pt x="74" y="125"/>
                    <a:pt x="73" y="128"/>
                  </a:cubicBezTo>
                  <a:cubicBezTo>
                    <a:pt x="70" y="137"/>
                    <a:pt x="61" y="144"/>
                    <a:pt x="50" y="144"/>
                  </a:cubicBezTo>
                  <a:cubicBezTo>
                    <a:pt x="41" y="144"/>
                    <a:pt x="41" y="144"/>
                    <a:pt x="41" y="144"/>
                  </a:cubicBezTo>
                  <a:cubicBezTo>
                    <a:pt x="33" y="144"/>
                    <a:pt x="33" y="144"/>
                    <a:pt x="33" y="144"/>
                  </a:cubicBezTo>
                  <a:cubicBezTo>
                    <a:pt x="0" y="144"/>
                    <a:pt x="0" y="144"/>
                    <a:pt x="0" y="144"/>
                  </a:cubicBezTo>
                  <a:cubicBezTo>
                    <a:pt x="3" y="167"/>
                    <a:pt x="5" y="193"/>
                    <a:pt x="5" y="225"/>
                  </a:cubicBezTo>
                  <a:cubicBezTo>
                    <a:pt x="14" y="228"/>
                    <a:pt x="22" y="231"/>
                    <a:pt x="29" y="235"/>
                  </a:cubicBezTo>
                  <a:cubicBezTo>
                    <a:pt x="32" y="236"/>
                    <a:pt x="35" y="238"/>
                    <a:pt x="37" y="239"/>
                  </a:cubicBezTo>
                  <a:cubicBezTo>
                    <a:pt x="58" y="252"/>
                    <a:pt x="66" y="264"/>
                    <a:pt x="67" y="266"/>
                  </a:cubicBezTo>
                  <a:cubicBezTo>
                    <a:pt x="66" y="265"/>
                    <a:pt x="66" y="265"/>
                    <a:pt x="66" y="265"/>
                  </a:cubicBezTo>
                  <a:cubicBezTo>
                    <a:pt x="68" y="268"/>
                    <a:pt x="68" y="268"/>
                    <a:pt x="68" y="268"/>
                  </a:cubicBezTo>
                  <a:cubicBezTo>
                    <a:pt x="69" y="270"/>
                    <a:pt x="69" y="270"/>
                    <a:pt x="69" y="270"/>
                  </a:cubicBezTo>
                  <a:cubicBezTo>
                    <a:pt x="69" y="272"/>
                    <a:pt x="69" y="272"/>
                    <a:pt x="69" y="272"/>
                  </a:cubicBezTo>
                  <a:cubicBezTo>
                    <a:pt x="69" y="277"/>
                    <a:pt x="69" y="277"/>
                    <a:pt x="69" y="277"/>
                  </a:cubicBezTo>
                  <a:cubicBezTo>
                    <a:pt x="72" y="276"/>
                    <a:pt x="75" y="275"/>
                    <a:pt x="78" y="273"/>
                  </a:cubicBezTo>
                  <a:cubicBezTo>
                    <a:pt x="86" y="268"/>
                    <a:pt x="93" y="261"/>
                    <a:pt x="97" y="252"/>
                  </a:cubicBezTo>
                  <a:cubicBezTo>
                    <a:pt x="100" y="246"/>
                    <a:pt x="101" y="239"/>
                    <a:pt x="101" y="232"/>
                  </a:cubicBezTo>
                  <a:cubicBezTo>
                    <a:pt x="101" y="196"/>
                    <a:pt x="99" y="164"/>
                    <a:pt x="96" y="136"/>
                  </a:cubicBezTo>
                  <a:cubicBezTo>
                    <a:pt x="94" y="116"/>
                    <a:pt x="91" y="98"/>
                    <a:pt x="86" y="81"/>
                  </a:cubicBezTo>
                  <a:cubicBezTo>
                    <a:pt x="86" y="78"/>
                    <a:pt x="85" y="75"/>
                    <a:pt x="84" y="72"/>
                  </a:cubicBezTo>
                  <a:cubicBezTo>
                    <a:pt x="80" y="57"/>
                    <a:pt x="75" y="42"/>
                    <a:pt x="69" y="29"/>
                  </a:cubicBezTo>
                  <a:cubicBezTo>
                    <a:pt x="67" y="26"/>
                    <a:pt x="66" y="23"/>
                    <a:pt x="64"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 name="Freeform 50"/>
            <p:cNvSpPr>
              <a:spLocks/>
            </p:cNvSpPr>
            <p:nvPr/>
          </p:nvSpPr>
          <p:spPr bwMode="auto">
            <a:xfrm>
              <a:off x="3708002" y="2366398"/>
              <a:ext cx="169875" cy="469315"/>
            </a:xfrm>
            <a:custGeom>
              <a:avLst/>
              <a:gdLst/>
              <a:ahLst/>
              <a:cxnLst>
                <a:cxn ang="0">
                  <a:pos x="45" y="4"/>
                </a:cxn>
                <a:cxn ang="0">
                  <a:pos x="44" y="5"/>
                </a:cxn>
                <a:cxn ang="0">
                  <a:pos x="40" y="12"/>
                </a:cxn>
                <a:cxn ang="0">
                  <a:pos x="23" y="51"/>
                </a:cxn>
                <a:cxn ang="0">
                  <a:pos x="18" y="65"/>
                </a:cxn>
                <a:cxn ang="0">
                  <a:pos x="16" y="72"/>
                </a:cxn>
                <a:cxn ang="0">
                  <a:pos x="12" y="89"/>
                </a:cxn>
                <a:cxn ang="0">
                  <a:pos x="5" y="134"/>
                </a:cxn>
                <a:cxn ang="0">
                  <a:pos x="0" y="230"/>
                </a:cxn>
                <a:cxn ang="0">
                  <a:pos x="0" y="238"/>
                </a:cxn>
                <a:cxn ang="0">
                  <a:pos x="32" y="276"/>
                </a:cxn>
                <a:cxn ang="0">
                  <a:pos x="32" y="270"/>
                </a:cxn>
                <a:cxn ang="0">
                  <a:pos x="32" y="268"/>
                </a:cxn>
                <a:cxn ang="0">
                  <a:pos x="34" y="266"/>
                </a:cxn>
                <a:cxn ang="0">
                  <a:pos x="35" y="263"/>
                </a:cxn>
                <a:cxn ang="0">
                  <a:pos x="35" y="263"/>
                </a:cxn>
                <a:cxn ang="0">
                  <a:pos x="35" y="263"/>
                </a:cxn>
                <a:cxn ang="0">
                  <a:pos x="35" y="264"/>
                </a:cxn>
                <a:cxn ang="0">
                  <a:pos x="35" y="263"/>
                </a:cxn>
                <a:cxn ang="0">
                  <a:pos x="80" y="230"/>
                </a:cxn>
                <a:cxn ang="0">
                  <a:pos x="88" y="226"/>
                </a:cxn>
                <a:cxn ang="0">
                  <a:pos x="96" y="224"/>
                </a:cxn>
                <a:cxn ang="0">
                  <a:pos x="100" y="142"/>
                </a:cxn>
                <a:cxn ang="0">
                  <a:pos x="84" y="142"/>
                </a:cxn>
                <a:cxn ang="0">
                  <a:pos x="76" y="142"/>
                </a:cxn>
                <a:cxn ang="0">
                  <a:pos x="50" y="142"/>
                </a:cxn>
                <a:cxn ang="0">
                  <a:pos x="32" y="134"/>
                </a:cxn>
                <a:cxn ang="0">
                  <a:pos x="26" y="118"/>
                </a:cxn>
                <a:cxn ang="0">
                  <a:pos x="26" y="86"/>
                </a:cxn>
                <a:cxn ang="0">
                  <a:pos x="32" y="70"/>
                </a:cxn>
                <a:cxn ang="0">
                  <a:pos x="47" y="62"/>
                </a:cxn>
                <a:cxn ang="0">
                  <a:pos x="47" y="27"/>
                </a:cxn>
                <a:cxn ang="0">
                  <a:pos x="47" y="9"/>
                </a:cxn>
                <a:cxn ang="0">
                  <a:pos x="47" y="3"/>
                </a:cxn>
                <a:cxn ang="0">
                  <a:pos x="47" y="0"/>
                </a:cxn>
                <a:cxn ang="0">
                  <a:pos x="45" y="4"/>
                </a:cxn>
              </a:cxnLst>
              <a:rect l="0" t="0" r="r" b="b"/>
              <a:pathLst>
                <a:path w="100" h="276">
                  <a:moveTo>
                    <a:pt x="45" y="4"/>
                  </a:moveTo>
                  <a:cubicBezTo>
                    <a:pt x="45" y="4"/>
                    <a:pt x="45" y="4"/>
                    <a:pt x="44" y="5"/>
                  </a:cubicBezTo>
                  <a:cubicBezTo>
                    <a:pt x="43" y="7"/>
                    <a:pt x="41" y="10"/>
                    <a:pt x="40" y="12"/>
                  </a:cubicBezTo>
                  <a:cubicBezTo>
                    <a:pt x="33" y="24"/>
                    <a:pt x="27" y="37"/>
                    <a:pt x="23" y="51"/>
                  </a:cubicBezTo>
                  <a:cubicBezTo>
                    <a:pt x="21" y="55"/>
                    <a:pt x="20" y="60"/>
                    <a:pt x="18" y="65"/>
                  </a:cubicBezTo>
                  <a:cubicBezTo>
                    <a:pt x="17" y="67"/>
                    <a:pt x="17" y="69"/>
                    <a:pt x="16" y="72"/>
                  </a:cubicBezTo>
                  <a:cubicBezTo>
                    <a:pt x="15" y="78"/>
                    <a:pt x="13" y="83"/>
                    <a:pt x="12" y="89"/>
                  </a:cubicBezTo>
                  <a:cubicBezTo>
                    <a:pt x="9" y="103"/>
                    <a:pt x="7" y="118"/>
                    <a:pt x="5" y="134"/>
                  </a:cubicBezTo>
                  <a:cubicBezTo>
                    <a:pt x="1" y="162"/>
                    <a:pt x="0" y="194"/>
                    <a:pt x="0" y="230"/>
                  </a:cubicBezTo>
                  <a:cubicBezTo>
                    <a:pt x="0" y="233"/>
                    <a:pt x="0" y="236"/>
                    <a:pt x="0" y="238"/>
                  </a:cubicBezTo>
                  <a:cubicBezTo>
                    <a:pt x="3" y="256"/>
                    <a:pt x="16" y="270"/>
                    <a:pt x="32" y="276"/>
                  </a:cubicBezTo>
                  <a:cubicBezTo>
                    <a:pt x="32" y="270"/>
                    <a:pt x="32" y="270"/>
                    <a:pt x="32" y="270"/>
                  </a:cubicBezTo>
                  <a:cubicBezTo>
                    <a:pt x="32" y="268"/>
                    <a:pt x="32" y="268"/>
                    <a:pt x="32" y="268"/>
                  </a:cubicBezTo>
                  <a:cubicBezTo>
                    <a:pt x="34" y="266"/>
                    <a:pt x="34" y="266"/>
                    <a:pt x="34" y="266"/>
                  </a:cubicBezTo>
                  <a:cubicBezTo>
                    <a:pt x="35" y="263"/>
                    <a:pt x="35" y="263"/>
                    <a:pt x="35" y="263"/>
                  </a:cubicBezTo>
                  <a:cubicBezTo>
                    <a:pt x="35" y="263"/>
                    <a:pt x="35" y="263"/>
                    <a:pt x="35" y="263"/>
                  </a:cubicBezTo>
                  <a:cubicBezTo>
                    <a:pt x="35" y="263"/>
                    <a:pt x="35" y="263"/>
                    <a:pt x="35" y="263"/>
                  </a:cubicBezTo>
                  <a:cubicBezTo>
                    <a:pt x="35" y="264"/>
                    <a:pt x="35" y="264"/>
                    <a:pt x="35" y="264"/>
                  </a:cubicBezTo>
                  <a:cubicBezTo>
                    <a:pt x="35" y="264"/>
                    <a:pt x="35" y="264"/>
                    <a:pt x="35" y="263"/>
                  </a:cubicBezTo>
                  <a:cubicBezTo>
                    <a:pt x="37" y="260"/>
                    <a:pt x="48" y="243"/>
                    <a:pt x="80" y="230"/>
                  </a:cubicBezTo>
                  <a:cubicBezTo>
                    <a:pt x="82" y="229"/>
                    <a:pt x="85" y="227"/>
                    <a:pt x="88" y="226"/>
                  </a:cubicBezTo>
                  <a:cubicBezTo>
                    <a:pt x="90" y="225"/>
                    <a:pt x="93" y="224"/>
                    <a:pt x="96" y="224"/>
                  </a:cubicBezTo>
                  <a:cubicBezTo>
                    <a:pt x="96" y="192"/>
                    <a:pt x="98" y="165"/>
                    <a:pt x="100" y="142"/>
                  </a:cubicBezTo>
                  <a:cubicBezTo>
                    <a:pt x="84" y="142"/>
                    <a:pt x="84" y="142"/>
                    <a:pt x="84" y="142"/>
                  </a:cubicBezTo>
                  <a:cubicBezTo>
                    <a:pt x="76" y="142"/>
                    <a:pt x="76" y="142"/>
                    <a:pt x="76" y="142"/>
                  </a:cubicBezTo>
                  <a:cubicBezTo>
                    <a:pt x="50" y="142"/>
                    <a:pt x="50" y="142"/>
                    <a:pt x="50" y="142"/>
                  </a:cubicBezTo>
                  <a:cubicBezTo>
                    <a:pt x="43" y="142"/>
                    <a:pt x="36" y="139"/>
                    <a:pt x="32" y="134"/>
                  </a:cubicBezTo>
                  <a:cubicBezTo>
                    <a:pt x="28" y="130"/>
                    <a:pt x="26" y="124"/>
                    <a:pt x="26" y="118"/>
                  </a:cubicBezTo>
                  <a:cubicBezTo>
                    <a:pt x="26" y="86"/>
                    <a:pt x="26" y="86"/>
                    <a:pt x="26" y="86"/>
                  </a:cubicBezTo>
                  <a:cubicBezTo>
                    <a:pt x="26" y="80"/>
                    <a:pt x="28" y="75"/>
                    <a:pt x="32" y="70"/>
                  </a:cubicBezTo>
                  <a:cubicBezTo>
                    <a:pt x="36" y="66"/>
                    <a:pt x="41" y="63"/>
                    <a:pt x="47" y="62"/>
                  </a:cubicBezTo>
                  <a:cubicBezTo>
                    <a:pt x="47" y="27"/>
                    <a:pt x="47" y="27"/>
                    <a:pt x="47" y="27"/>
                  </a:cubicBezTo>
                  <a:cubicBezTo>
                    <a:pt x="47" y="9"/>
                    <a:pt x="47" y="9"/>
                    <a:pt x="47" y="9"/>
                  </a:cubicBezTo>
                  <a:cubicBezTo>
                    <a:pt x="47" y="3"/>
                    <a:pt x="47" y="3"/>
                    <a:pt x="47" y="3"/>
                  </a:cubicBezTo>
                  <a:cubicBezTo>
                    <a:pt x="47" y="0"/>
                    <a:pt x="47" y="0"/>
                    <a:pt x="47" y="0"/>
                  </a:cubicBezTo>
                  <a:cubicBezTo>
                    <a:pt x="46" y="2"/>
                    <a:pt x="46" y="3"/>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 name="Freeform 51"/>
            <p:cNvSpPr>
              <a:spLocks/>
            </p:cNvSpPr>
            <p:nvPr/>
          </p:nvSpPr>
          <p:spPr bwMode="auto">
            <a:xfrm>
              <a:off x="3738954" y="2056880"/>
              <a:ext cx="567929" cy="906238"/>
            </a:xfrm>
            <a:custGeom>
              <a:avLst/>
              <a:gdLst/>
              <a:ahLst/>
              <a:cxnLst>
                <a:cxn ang="0">
                  <a:pos x="312" y="463"/>
                </a:cxn>
                <a:cxn ang="0">
                  <a:pos x="312" y="454"/>
                </a:cxn>
                <a:cxn ang="0">
                  <a:pos x="310" y="449"/>
                </a:cxn>
                <a:cxn ang="0">
                  <a:pos x="281" y="424"/>
                </a:cxn>
                <a:cxn ang="0">
                  <a:pos x="248" y="411"/>
                </a:cxn>
                <a:cxn ang="0">
                  <a:pos x="194" y="316"/>
                </a:cxn>
                <a:cxn ang="0">
                  <a:pos x="250" y="316"/>
                </a:cxn>
                <a:cxn ang="0">
                  <a:pos x="293" y="316"/>
                </a:cxn>
                <a:cxn ang="0">
                  <a:pos x="317" y="300"/>
                </a:cxn>
                <a:cxn ang="0">
                  <a:pos x="305" y="252"/>
                </a:cxn>
                <a:cxn ang="0">
                  <a:pos x="296" y="253"/>
                </a:cxn>
                <a:cxn ang="0">
                  <a:pos x="295" y="169"/>
                </a:cxn>
                <a:cxn ang="0">
                  <a:pos x="295" y="154"/>
                </a:cxn>
                <a:cxn ang="0">
                  <a:pos x="295" y="52"/>
                </a:cxn>
                <a:cxn ang="0">
                  <a:pos x="295" y="44"/>
                </a:cxn>
                <a:cxn ang="0">
                  <a:pos x="295" y="39"/>
                </a:cxn>
                <a:cxn ang="0">
                  <a:pos x="295" y="16"/>
                </a:cxn>
                <a:cxn ang="0">
                  <a:pos x="256" y="0"/>
                </a:cxn>
                <a:cxn ang="0">
                  <a:pos x="102" y="0"/>
                </a:cxn>
                <a:cxn ang="0">
                  <a:pos x="53" y="0"/>
                </a:cxn>
                <a:cxn ang="0">
                  <a:pos x="37" y="35"/>
                </a:cxn>
                <a:cxn ang="0">
                  <a:pos x="37" y="44"/>
                </a:cxn>
                <a:cxn ang="0">
                  <a:pos x="37" y="49"/>
                </a:cxn>
                <a:cxn ang="0">
                  <a:pos x="37" y="159"/>
                </a:cxn>
                <a:cxn ang="0">
                  <a:pos x="37" y="173"/>
                </a:cxn>
                <a:cxn ang="0">
                  <a:pos x="37" y="207"/>
                </a:cxn>
                <a:cxn ang="0">
                  <a:pos x="37" y="253"/>
                </a:cxn>
                <a:cxn ang="0">
                  <a:pos x="22" y="256"/>
                </a:cxn>
                <a:cxn ang="0">
                  <a:pos x="16" y="300"/>
                </a:cxn>
                <a:cxn ang="0">
                  <a:pos x="32" y="316"/>
                </a:cxn>
                <a:cxn ang="0">
                  <a:pos x="65" y="316"/>
                </a:cxn>
                <a:cxn ang="0">
                  <a:pos x="92" y="316"/>
                </a:cxn>
                <a:cxn ang="0">
                  <a:pos x="148" y="402"/>
                </a:cxn>
                <a:cxn ang="0">
                  <a:pos x="77" y="414"/>
                </a:cxn>
                <a:cxn ang="0">
                  <a:pos x="61" y="421"/>
                </a:cxn>
                <a:cxn ang="0">
                  <a:pos x="22" y="452"/>
                </a:cxn>
                <a:cxn ang="0">
                  <a:pos x="22" y="460"/>
                </a:cxn>
                <a:cxn ang="0">
                  <a:pos x="22" y="468"/>
                </a:cxn>
                <a:cxn ang="0">
                  <a:pos x="22" y="470"/>
                </a:cxn>
                <a:cxn ang="0">
                  <a:pos x="7" y="481"/>
                </a:cxn>
                <a:cxn ang="0">
                  <a:pos x="22" y="532"/>
                </a:cxn>
                <a:cxn ang="0">
                  <a:pos x="65" y="501"/>
                </a:cxn>
                <a:cxn ang="0">
                  <a:pos x="47" y="466"/>
                </a:cxn>
                <a:cxn ang="0">
                  <a:pos x="51" y="455"/>
                </a:cxn>
                <a:cxn ang="0">
                  <a:pos x="79" y="439"/>
                </a:cxn>
                <a:cxn ang="0">
                  <a:pos x="154" y="470"/>
                </a:cxn>
                <a:cxn ang="0">
                  <a:pos x="165" y="533"/>
                </a:cxn>
                <a:cxn ang="0">
                  <a:pos x="180" y="472"/>
                </a:cxn>
                <a:cxn ang="0">
                  <a:pos x="255" y="439"/>
                </a:cxn>
                <a:cxn ang="0">
                  <a:pos x="270" y="446"/>
                </a:cxn>
                <a:cxn ang="0">
                  <a:pos x="286" y="457"/>
                </a:cxn>
                <a:cxn ang="0">
                  <a:pos x="288" y="466"/>
                </a:cxn>
                <a:cxn ang="0">
                  <a:pos x="269" y="501"/>
                </a:cxn>
                <a:cxn ang="0">
                  <a:pos x="320" y="527"/>
                </a:cxn>
                <a:cxn ang="0">
                  <a:pos x="320" y="475"/>
                </a:cxn>
                <a:cxn ang="0">
                  <a:pos x="312" y="468"/>
                </a:cxn>
              </a:cxnLst>
              <a:rect l="0" t="0" r="r" b="b"/>
              <a:pathLst>
                <a:path w="334" h="533">
                  <a:moveTo>
                    <a:pt x="312" y="468"/>
                  </a:moveTo>
                  <a:cubicBezTo>
                    <a:pt x="312" y="463"/>
                    <a:pt x="312" y="463"/>
                    <a:pt x="312" y="463"/>
                  </a:cubicBezTo>
                  <a:cubicBezTo>
                    <a:pt x="312" y="459"/>
                    <a:pt x="312" y="459"/>
                    <a:pt x="312" y="459"/>
                  </a:cubicBezTo>
                  <a:cubicBezTo>
                    <a:pt x="312" y="454"/>
                    <a:pt x="312" y="454"/>
                    <a:pt x="312" y="454"/>
                  </a:cubicBezTo>
                  <a:cubicBezTo>
                    <a:pt x="312" y="452"/>
                    <a:pt x="312" y="452"/>
                    <a:pt x="312" y="452"/>
                  </a:cubicBezTo>
                  <a:cubicBezTo>
                    <a:pt x="310" y="449"/>
                    <a:pt x="310" y="449"/>
                    <a:pt x="310" y="449"/>
                  </a:cubicBezTo>
                  <a:cubicBezTo>
                    <a:pt x="310" y="448"/>
                    <a:pt x="304" y="440"/>
                    <a:pt x="291" y="431"/>
                  </a:cubicBezTo>
                  <a:cubicBezTo>
                    <a:pt x="288" y="429"/>
                    <a:pt x="285" y="427"/>
                    <a:pt x="281" y="424"/>
                  </a:cubicBezTo>
                  <a:cubicBezTo>
                    <a:pt x="274" y="421"/>
                    <a:pt x="266" y="417"/>
                    <a:pt x="256" y="414"/>
                  </a:cubicBezTo>
                  <a:cubicBezTo>
                    <a:pt x="254" y="413"/>
                    <a:pt x="251" y="412"/>
                    <a:pt x="248" y="411"/>
                  </a:cubicBezTo>
                  <a:cubicBezTo>
                    <a:pt x="232" y="406"/>
                    <a:pt x="211" y="403"/>
                    <a:pt x="186" y="402"/>
                  </a:cubicBezTo>
                  <a:cubicBezTo>
                    <a:pt x="194" y="316"/>
                    <a:pt x="194" y="316"/>
                    <a:pt x="194" y="316"/>
                  </a:cubicBezTo>
                  <a:cubicBezTo>
                    <a:pt x="242" y="316"/>
                    <a:pt x="242" y="316"/>
                    <a:pt x="242" y="316"/>
                  </a:cubicBezTo>
                  <a:cubicBezTo>
                    <a:pt x="250" y="316"/>
                    <a:pt x="250" y="316"/>
                    <a:pt x="250" y="316"/>
                  </a:cubicBezTo>
                  <a:cubicBezTo>
                    <a:pt x="285" y="316"/>
                    <a:pt x="285" y="316"/>
                    <a:pt x="285" y="316"/>
                  </a:cubicBezTo>
                  <a:cubicBezTo>
                    <a:pt x="293" y="316"/>
                    <a:pt x="293" y="316"/>
                    <a:pt x="293" y="316"/>
                  </a:cubicBezTo>
                  <a:cubicBezTo>
                    <a:pt x="301" y="316"/>
                    <a:pt x="301" y="316"/>
                    <a:pt x="301" y="316"/>
                  </a:cubicBezTo>
                  <a:cubicBezTo>
                    <a:pt x="310" y="316"/>
                    <a:pt x="317" y="309"/>
                    <a:pt x="317" y="300"/>
                  </a:cubicBezTo>
                  <a:cubicBezTo>
                    <a:pt x="317" y="268"/>
                    <a:pt x="317" y="268"/>
                    <a:pt x="317" y="268"/>
                  </a:cubicBezTo>
                  <a:cubicBezTo>
                    <a:pt x="317" y="260"/>
                    <a:pt x="312" y="254"/>
                    <a:pt x="305" y="252"/>
                  </a:cubicBezTo>
                  <a:cubicBezTo>
                    <a:pt x="304" y="252"/>
                    <a:pt x="302" y="252"/>
                    <a:pt x="301" y="252"/>
                  </a:cubicBezTo>
                  <a:cubicBezTo>
                    <a:pt x="301" y="252"/>
                    <a:pt x="299" y="252"/>
                    <a:pt x="296" y="253"/>
                  </a:cubicBezTo>
                  <a:cubicBezTo>
                    <a:pt x="296" y="253"/>
                    <a:pt x="295" y="253"/>
                    <a:pt x="295" y="253"/>
                  </a:cubicBezTo>
                  <a:cubicBezTo>
                    <a:pt x="295" y="169"/>
                    <a:pt x="295" y="169"/>
                    <a:pt x="295" y="169"/>
                  </a:cubicBezTo>
                  <a:cubicBezTo>
                    <a:pt x="295" y="157"/>
                    <a:pt x="295" y="157"/>
                    <a:pt x="295" y="157"/>
                  </a:cubicBezTo>
                  <a:cubicBezTo>
                    <a:pt x="295" y="154"/>
                    <a:pt x="295" y="154"/>
                    <a:pt x="295" y="154"/>
                  </a:cubicBezTo>
                  <a:cubicBezTo>
                    <a:pt x="295" y="146"/>
                    <a:pt x="295" y="146"/>
                    <a:pt x="295" y="146"/>
                  </a:cubicBezTo>
                  <a:cubicBezTo>
                    <a:pt x="295" y="52"/>
                    <a:pt x="295" y="52"/>
                    <a:pt x="295" y="52"/>
                  </a:cubicBezTo>
                  <a:cubicBezTo>
                    <a:pt x="295" y="49"/>
                    <a:pt x="295" y="49"/>
                    <a:pt x="295" y="49"/>
                  </a:cubicBezTo>
                  <a:cubicBezTo>
                    <a:pt x="295" y="44"/>
                    <a:pt x="295" y="44"/>
                    <a:pt x="295" y="44"/>
                  </a:cubicBezTo>
                  <a:cubicBezTo>
                    <a:pt x="295" y="41"/>
                    <a:pt x="295" y="41"/>
                    <a:pt x="295" y="41"/>
                  </a:cubicBezTo>
                  <a:cubicBezTo>
                    <a:pt x="295" y="39"/>
                    <a:pt x="295" y="39"/>
                    <a:pt x="295" y="39"/>
                  </a:cubicBezTo>
                  <a:cubicBezTo>
                    <a:pt x="295" y="30"/>
                    <a:pt x="295" y="30"/>
                    <a:pt x="295" y="30"/>
                  </a:cubicBezTo>
                  <a:cubicBezTo>
                    <a:pt x="295" y="16"/>
                    <a:pt x="295" y="16"/>
                    <a:pt x="295" y="16"/>
                  </a:cubicBezTo>
                  <a:cubicBezTo>
                    <a:pt x="295" y="7"/>
                    <a:pt x="288" y="0"/>
                    <a:pt x="279" y="0"/>
                  </a:cubicBezTo>
                  <a:cubicBezTo>
                    <a:pt x="256" y="0"/>
                    <a:pt x="256" y="0"/>
                    <a:pt x="256" y="0"/>
                  </a:cubicBezTo>
                  <a:cubicBezTo>
                    <a:pt x="247" y="0"/>
                    <a:pt x="247" y="0"/>
                    <a:pt x="247" y="0"/>
                  </a:cubicBezTo>
                  <a:cubicBezTo>
                    <a:pt x="102" y="0"/>
                    <a:pt x="102" y="0"/>
                    <a:pt x="102" y="0"/>
                  </a:cubicBezTo>
                  <a:cubicBezTo>
                    <a:pt x="93" y="0"/>
                    <a:pt x="93" y="0"/>
                    <a:pt x="93" y="0"/>
                  </a:cubicBezTo>
                  <a:cubicBezTo>
                    <a:pt x="53" y="0"/>
                    <a:pt x="53" y="0"/>
                    <a:pt x="53" y="0"/>
                  </a:cubicBezTo>
                  <a:cubicBezTo>
                    <a:pt x="44" y="0"/>
                    <a:pt x="37" y="7"/>
                    <a:pt x="37" y="16"/>
                  </a:cubicBezTo>
                  <a:cubicBezTo>
                    <a:pt x="37" y="35"/>
                    <a:pt x="37" y="35"/>
                    <a:pt x="37" y="35"/>
                  </a:cubicBezTo>
                  <a:cubicBezTo>
                    <a:pt x="37" y="40"/>
                    <a:pt x="37" y="40"/>
                    <a:pt x="37" y="40"/>
                  </a:cubicBezTo>
                  <a:cubicBezTo>
                    <a:pt x="37" y="44"/>
                    <a:pt x="37" y="44"/>
                    <a:pt x="37" y="44"/>
                  </a:cubicBezTo>
                  <a:cubicBezTo>
                    <a:pt x="37" y="44"/>
                    <a:pt x="37" y="44"/>
                    <a:pt x="37" y="44"/>
                  </a:cubicBezTo>
                  <a:cubicBezTo>
                    <a:pt x="37" y="49"/>
                    <a:pt x="37" y="49"/>
                    <a:pt x="37" y="49"/>
                  </a:cubicBezTo>
                  <a:cubicBezTo>
                    <a:pt x="37" y="52"/>
                    <a:pt x="37" y="52"/>
                    <a:pt x="37" y="52"/>
                  </a:cubicBezTo>
                  <a:cubicBezTo>
                    <a:pt x="37" y="159"/>
                    <a:pt x="37" y="159"/>
                    <a:pt x="37" y="159"/>
                  </a:cubicBezTo>
                  <a:cubicBezTo>
                    <a:pt x="37" y="172"/>
                    <a:pt x="37" y="172"/>
                    <a:pt x="37" y="172"/>
                  </a:cubicBezTo>
                  <a:cubicBezTo>
                    <a:pt x="37" y="173"/>
                    <a:pt x="37" y="173"/>
                    <a:pt x="37" y="173"/>
                  </a:cubicBezTo>
                  <a:cubicBezTo>
                    <a:pt x="37" y="182"/>
                    <a:pt x="37" y="182"/>
                    <a:pt x="37" y="182"/>
                  </a:cubicBezTo>
                  <a:cubicBezTo>
                    <a:pt x="37" y="207"/>
                    <a:pt x="37" y="207"/>
                    <a:pt x="37" y="207"/>
                  </a:cubicBezTo>
                  <a:cubicBezTo>
                    <a:pt x="37" y="228"/>
                    <a:pt x="37" y="228"/>
                    <a:pt x="37" y="228"/>
                  </a:cubicBezTo>
                  <a:cubicBezTo>
                    <a:pt x="37" y="253"/>
                    <a:pt x="37" y="253"/>
                    <a:pt x="37" y="253"/>
                  </a:cubicBezTo>
                  <a:cubicBezTo>
                    <a:pt x="34" y="252"/>
                    <a:pt x="32" y="252"/>
                    <a:pt x="32" y="252"/>
                  </a:cubicBezTo>
                  <a:cubicBezTo>
                    <a:pt x="28" y="252"/>
                    <a:pt x="24" y="254"/>
                    <a:pt x="22" y="256"/>
                  </a:cubicBezTo>
                  <a:cubicBezTo>
                    <a:pt x="18" y="259"/>
                    <a:pt x="16" y="263"/>
                    <a:pt x="16" y="268"/>
                  </a:cubicBezTo>
                  <a:cubicBezTo>
                    <a:pt x="16" y="300"/>
                    <a:pt x="16" y="300"/>
                    <a:pt x="16" y="300"/>
                  </a:cubicBezTo>
                  <a:cubicBezTo>
                    <a:pt x="16" y="305"/>
                    <a:pt x="18" y="309"/>
                    <a:pt x="22" y="312"/>
                  </a:cubicBezTo>
                  <a:cubicBezTo>
                    <a:pt x="24" y="315"/>
                    <a:pt x="28" y="316"/>
                    <a:pt x="32" y="316"/>
                  </a:cubicBezTo>
                  <a:cubicBezTo>
                    <a:pt x="57" y="316"/>
                    <a:pt x="57" y="316"/>
                    <a:pt x="57" y="316"/>
                  </a:cubicBezTo>
                  <a:cubicBezTo>
                    <a:pt x="65" y="316"/>
                    <a:pt x="65" y="316"/>
                    <a:pt x="65" y="316"/>
                  </a:cubicBezTo>
                  <a:cubicBezTo>
                    <a:pt x="83" y="316"/>
                    <a:pt x="83" y="316"/>
                    <a:pt x="83" y="316"/>
                  </a:cubicBezTo>
                  <a:cubicBezTo>
                    <a:pt x="92" y="316"/>
                    <a:pt x="92" y="316"/>
                    <a:pt x="92" y="316"/>
                  </a:cubicBezTo>
                  <a:cubicBezTo>
                    <a:pt x="141" y="316"/>
                    <a:pt x="141" y="316"/>
                    <a:pt x="141" y="316"/>
                  </a:cubicBezTo>
                  <a:cubicBezTo>
                    <a:pt x="148" y="402"/>
                    <a:pt x="148" y="402"/>
                    <a:pt x="148" y="402"/>
                  </a:cubicBezTo>
                  <a:cubicBezTo>
                    <a:pt x="123" y="403"/>
                    <a:pt x="102" y="407"/>
                    <a:pt x="86" y="411"/>
                  </a:cubicBezTo>
                  <a:cubicBezTo>
                    <a:pt x="83" y="412"/>
                    <a:pt x="80" y="413"/>
                    <a:pt x="77" y="414"/>
                  </a:cubicBezTo>
                  <a:cubicBezTo>
                    <a:pt x="75" y="415"/>
                    <a:pt x="72" y="416"/>
                    <a:pt x="69" y="417"/>
                  </a:cubicBezTo>
                  <a:cubicBezTo>
                    <a:pt x="66" y="418"/>
                    <a:pt x="64" y="420"/>
                    <a:pt x="61" y="421"/>
                  </a:cubicBezTo>
                  <a:cubicBezTo>
                    <a:pt x="35" y="433"/>
                    <a:pt x="25" y="447"/>
                    <a:pt x="24" y="449"/>
                  </a:cubicBezTo>
                  <a:cubicBezTo>
                    <a:pt x="22" y="452"/>
                    <a:pt x="22" y="452"/>
                    <a:pt x="22" y="452"/>
                  </a:cubicBezTo>
                  <a:cubicBezTo>
                    <a:pt x="22" y="459"/>
                    <a:pt x="22" y="459"/>
                    <a:pt x="22" y="459"/>
                  </a:cubicBezTo>
                  <a:cubicBezTo>
                    <a:pt x="22" y="460"/>
                    <a:pt x="22" y="460"/>
                    <a:pt x="22" y="460"/>
                  </a:cubicBezTo>
                  <a:cubicBezTo>
                    <a:pt x="22" y="467"/>
                    <a:pt x="22" y="467"/>
                    <a:pt x="22" y="467"/>
                  </a:cubicBezTo>
                  <a:cubicBezTo>
                    <a:pt x="22" y="468"/>
                    <a:pt x="22" y="468"/>
                    <a:pt x="22" y="468"/>
                  </a:cubicBezTo>
                  <a:cubicBezTo>
                    <a:pt x="22" y="470"/>
                    <a:pt x="22" y="470"/>
                    <a:pt x="22" y="470"/>
                  </a:cubicBezTo>
                  <a:cubicBezTo>
                    <a:pt x="22" y="470"/>
                    <a:pt x="22" y="470"/>
                    <a:pt x="22" y="470"/>
                  </a:cubicBezTo>
                  <a:cubicBezTo>
                    <a:pt x="22" y="470"/>
                    <a:pt x="22" y="470"/>
                    <a:pt x="22" y="470"/>
                  </a:cubicBezTo>
                  <a:cubicBezTo>
                    <a:pt x="16" y="473"/>
                    <a:pt x="11" y="476"/>
                    <a:pt x="7" y="481"/>
                  </a:cubicBezTo>
                  <a:cubicBezTo>
                    <a:pt x="3" y="486"/>
                    <a:pt x="0" y="493"/>
                    <a:pt x="0" y="501"/>
                  </a:cubicBezTo>
                  <a:cubicBezTo>
                    <a:pt x="0" y="515"/>
                    <a:pt x="9" y="527"/>
                    <a:pt x="22" y="532"/>
                  </a:cubicBezTo>
                  <a:cubicBezTo>
                    <a:pt x="25" y="533"/>
                    <a:pt x="29" y="533"/>
                    <a:pt x="32" y="533"/>
                  </a:cubicBezTo>
                  <a:cubicBezTo>
                    <a:pt x="50" y="533"/>
                    <a:pt x="65" y="519"/>
                    <a:pt x="65" y="501"/>
                  </a:cubicBezTo>
                  <a:cubicBezTo>
                    <a:pt x="65" y="488"/>
                    <a:pt x="57" y="477"/>
                    <a:pt x="47" y="472"/>
                  </a:cubicBezTo>
                  <a:cubicBezTo>
                    <a:pt x="47" y="466"/>
                    <a:pt x="47" y="466"/>
                    <a:pt x="47" y="466"/>
                  </a:cubicBezTo>
                  <a:cubicBezTo>
                    <a:pt x="47" y="460"/>
                    <a:pt x="47" y="460"/>
                    <a:pt x="47" y="460"/>
                  </a:cubicBezTo>
                  <a:cubicBezTo>
                    <a:pt x="48" y="458"/>
                    <a:pt x="49" y="457"/>
                    <a:pt x="51" y="455"/>
                  </a:cubicBezTo>
                  <a:cubicBezTo>
                    <a:pt x="54" y="453"/>
                    <a:pt x="58" y="450"/>
                    <a:pt x="63" y="447"/>
                  </a:cubicBezTo>
                  <a:cubicBezTo>
                    <a:pt x="67" y="444"/>
                    <a:pt x="72" y="442"/>
                    <a:pt x="79" y="439"/>
                  </a:cubicBezTo>
                  <a:cubicBezTo>
                    <a:pt x="95" y="433"/>
                    <a:pt x="118" y="427"/>
                    <a:pt x="150" y="426"/>
                  </a:cubicBezTo>
                  <a:cubicBezTo>
                    <a:pt x="154" y="470"/>
                    <a:pt x="154" y="470"/>
                    <a:pt x="154" y="470"/>
                  </a:cubicBezTo>
                  <a:cubicBezTo>
                    <a:pt x="142" y="475"/>
                    <a:pt x="133" y="487"/>
                    <a:pt x="133" y="501"/>
                  </a:cubicBezTo>
                  <a:cubicBezTo>
                    <a:pt x="133" y="519"/>
                    <a:pt x="147" y="533"/>
                    <a:pt x="165" y="533"/>
                  </a:cubicBezTo>
                  <a:cubicBezTo>
                    <a:pt x="183" y="533"/>
                    <a:pt x="198" y="519"/>
                    <a:pt x="198" y="501"/>
                  </a:cubicBezTo>
                  <a:cubicBezTo>
                    <a:pt x="198" y="488"/>
                    <a:pt x="191" y="478"/>
                    <a:pt x="180" y="472"/>
                  </a:cubicBezTo>
                  <a:cubicBezTo>
                    <a:pt x="184" y="426"/>
                    <a:pt x="184" y="426"/>
                    <a:pt x="184" y="426"/>
                  </a:cubicBezTo>
                  <a:cubicBezTo>
                    <a:pt x="216" y="427"/>
                    <a:pt x="239" y="433"/>
                    <a:pt x="255" y="439"/>
                  </a:cubicBezTo>
                  <a:cubicBezTo>
                    <a:pt x="260" y="441"/>
                    <a:pt x="265" y="443"/>
                    <a:pt x="268" y="445"/>
                  </a:cubicBezTo>
                  <a:cubicBezTo>
                    <a:pt x="269" y="445"/>
                    <a:pt x="270" y="446"/>
                    <a:pt x="270" y="446"/>
                  </a:cubicBezTo>
                  <a:cubicBezTo>
                    <a:pt x="277" y="449"/>
                    <a:pt x="281" y="453"/>
                    <a:pt x="284" y="456"/>
                  </a:cubicBezTo>
                  <a:cubicBezTo>
                    <a:pt x="285" y="456"/>
                    <a:pt x="286" y="457"/>
                    <a:pt x="286" y="457"/>
                  </a:cubicBezTo>
                  <a:cubicBezTo>
                    <a:pt x="287" y="458"/>
                    <a:pt x="288" y="459"/>
                    <a:pt x="288" y="460"/>
                  </a:cubicBezTo>
                  <a:cubicBezTo>
                    <a:pt x="288" y="466"/>
                    <a:pt x="288" y="466"/>
                    <a:pt x="288" y="466"/>
                  </a:cubicBezTo>
                  <a:cubicBezTo>
                    <a:pt x="288" y="471"/>
                    <a:pt x="288" y="471"/>
                    <a:pt x="288" y="471"/>
                  </a:cubicBezTo>
                  <a:cubicBezTo>
                    <a:pt x="277" y="476"/>
                    <a:pt x="269" y="488"/>
                    <a:pt x="269" y="501"/>
                  </a:cubicBezTo>
                  <a:cubicBezTo>
                    <a:pt x="269" y="519"/>
                    <a:pt x="283" y="533"/>
                    <a:pt x="301" y="533"/>
                  </a:cubicBezTo>
                  <a:cubicBezTo>
                    <a:pt x="308" y="533"/>
                    <a:pt x="315" y="531"/>
                    <a:pt x="320" y="527"/>
                  </a:cubicBezTo>
                  <a:cubicBezTo>
                    <a:pt x="328" y="522"/>
                    <a:pt x="334" y="512"/>
                    <a:pt x="334" y="501"/>
                  </a:cubicBezTo>
                  <a:cubicBezTo>
                    <a:pt x="334" y="490"/>
                    <a:pt x="328" y="480"/>
                    <a:pt x="320" y="475"/>
                  </a:cubicBezTo>
                  <a:cubicBezTo>
                    <a:pt x="317" y="473"/>
                    <a:pt x="315" y="472"/>
                    <a:pt x="312" y="471"/>
                  </a:cubicBezTo>
                  <a:lnTo>
                    <a:pt x="312" y="4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 name="Freeform 52"/>
            <p:cNvSpPr>
              <a:spLocks/>
            </p:cNvSpPr>
            <p:nvPr/>
          </p:nvSpPr>
          <p:spPr bwMode="auto">
            <a:xfrm>
              <a:off x="4888487" y="1458000"/>
              <a:ext cx="349827" cy="350547"/>
            </a:xfrm>
            <a:custGeom>
              <a:avLst/>
              <a:gdLst/>
              <a:ahLst/>
              <a:cxnLst>
                <a:cxn ang="0">
                  <a:pos x="124" y="194"/>
                </a:cxn>
                <a:cxn ang="0">
                  <a:pos x="194" y="82"/>
                </a:cxn>
                <a:cxn ang="0">
                  <a:pos x="82" y="11"/>
                </a:cxn>
                <a:cxn ang="0">
                  <a:pos x="11" y="124"/>
                </a:cxn>
                <a:cxn ang="0">
                  <a:pos x="124" y="194"/>
                </a:cxn>
              </a:cxnLst>
              <a:rect l="0" t="0" r="r" b="b"/>
              <a:pathLst>
                <a:path w="206" h="206">
                  <a:moveTo>
                    <a:pt x="124" y="194"/>
                  </a:moveTo>
                  <a:cubicBezTo>
                    <a:pt x="175" y="183"/>
                    <a:pt x="206" y="132"/>
                    <a:pt x="194" y="82"/>
                  </a:cubicBezTo>
                  <a:cubicBezTo>
                    <a:pt x="183" y="31"/>
                    <a:pt x="132" y="0"/>
                    <a:pt x="82" y="11"/>
                  </a:cubicBezTo>
                  <a:cubicBezTo>
                    <a:pt x="31" y="23"/>
                    <a:pt x="0" y="74"/>
                    <a:pt x="11" y="124"/>
                  </a:cubicBezTo>
                  <a:cubicBezTo>
                    <a:pt x="23" y="175"/>
                    <a:pt x="74" y="206"/>
                    <a:pt x="124"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 name="Freeform 53"/>
            <p:cNvSpPr>
              <a:spLocks/>
            </p:cNvSpPr>
            <p:nvPr/>
          </p:nvSpPr>
          <p:spPr bwMode="auto">
            <a:xfrm>
              <a:off x="4845299" y="1990658"/>
              <a:ext cx="20875" cy="15116"/>
            </a:xfrm>
            <a:custGeom>
              <a:avLst/>
              <a:gdLst/>
              <a:ahLst/>
              <a:cxnLst>
                <a:cxn ang="0">
                  <a:pos x="12" y="9"/>
                </a:cxn>
                <a:cxn ang="0">
                  <a:pos x="12" y="0"/>
                </a:cxn>
                <a:cxn ang="0">
                  <a:pos x="0" y="7"/>
                </a:cxn>
                <a:cxn ang="0">
                  <a:pos x="12" y="9"/>
                </a:cxn>
              </a:cxnLst>
              <a:rect l="0" t="0" r="r" b="b"/>
              <a:pathLst>
                <a:path w="12" h="9">
                  <a:moveTo>
                    <a:pt x="12" y="9"/>
                  </a:moveTo>
                  <a:cubicBezTo>
                    <a:pt x="12" y="0"/>
                    <a:pt x="12" y="0"/>
                    <a:pt x="12" y="0"/>
                  </a:cubicBezTo>
                  <a:cubicBezTo>
                    <a:pt x="8" y="3"/>
                    <a:pt x="4" y="5"/>
                    <a:pt x="0" y="7"/>
                  </a:cubicBezTo>
                  <a:cubicBezTo>
                    <a:pt x="4" y="8"/>
                    <a:pt x="8" y="8"/>
                    <a:pt x="1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54"/>
            <p:cNvSpPr>
              <a:spLocks/>
            </p:cNvSpPr>
            <p:nvPr/>
          </p:nvSpPr>
          <p:spPr bwMode="auto">
            <a:xfrm>
              <a:off x="5260628" y="1990658"/>
              <a:ext cx="18715" cy="15116"/>
            </a:xfrm>
            <a:custGeom>
              <a:avLst/>
              <a:gdLst/>
              <a:ahLst/>
              <a:cxnLst>
                <a:cxn ang="0">
                  <a:pos x="0" y="0"/>
                </a:cxn>
                <a:cxn ang="0">
                  <a:pos x="0" y="9"/>
                </a:cxn>
                <a:cxn ang="0">
                  <a:pos x="11" y="7"/>
                </a:cxn>
                <a:cxn ang="0">
                  <a:pos x="4" y="3"/>
                </a:cxn>
                <a:cxn ang="0">
                  <a:pos x="0" y="0"/>
                </a:cxn>
              </a:cxnLst>
              <a:rect l="0" t="0" r="r" b="b"/>
              <a:pathLst>
                <a:path w="11" h="9">
                  <a:moveTo>
                    <a:pt x="0" y="0"/>
                  </a:moveTo>
                  <a:cubicBezTo>
                    <a:pt x="0" y="9"/>
                    <a:pt x="0" y="9"/>
                    <a:pt x="0" y="9"/>
                  </a:cubicBezTo>
                  <a:cubicBezTo>
                    <a:pt x="4" y="8"/>
                    <a:pt x="8" y="8"/>
                    <a:pt x="11" y="7"/>
                  </a:cubicBezTo>
                  <a:cubicBezTo>
                    <a:pt x="9" y="6"/>
                    <a:pt x="7" y="4"/>
                    <a:pt x="4" y="3"/>
                  </a:cubicBezTo>
                  <a:cubicBezTo>
                    <a:pt x="3" y="2"/>
                    <a:pt x="2"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55"/>
            <p:cNvSpPr>
              <a:spLocks/>
            </p:cNvSpPr>
            <p:nvPr/>
          </p:nvSpPr>
          <p:spPr bwMode="auto">
            <a:xfrm>
              <a:off x="4748845" y="2366398"/>
              <a:ext cx="169875" cy="469315"/>
            </a:xfrm>
            <a:custGeom>
              <a:avLst/>
              <a:gdLst/>
              <a:ahLst/>
              <a:cxnLst>
                <a:cxn ang="0">
                  <a:pos x="32" y="27"/>
                </a:cxn>
                <a:cxn ang="0">
                  <a:pos x="18" y="65"/>
                </a:cxn>
                <a:cxn ang="0">
                  <a:pos x="17" y="70"/>
                </a:cxn>
                <a:cxn ang="0">
                  <a:pos x="5" y="134"/>
                </a:cxn>
                <a:cxn ang="0">
                  <a:pos x="0" y="230"/>
                </a:cxn>
                <a:cxn ang="0">
                  <a:pos x="3" y="249"/>
                </a:cxn>
                <a:cxn ang="0">
                  <a:pos x="24" y="272"/>
                </a:cxn>
                <a:cxn ang="0">
                  <a:pos x="32" y="275"/>
                </a:cxn>
                <a:cxn ang="0">
                  <a:pos x="32" y="276"/>
                </a:cxn>
                <a:cxn ang="0">
                  <a:pos x="32" y="275"/>
                </a:cxn>
                <a:cxn ang="0">
                  <a:pos x="32" y="270"/>
                </a:cxn>
                <a:cxn ang="0">
                  <a:pos x="32" y="268"/>
                </a:cxn>
                <a:cxn ang="0">
                  <a:pos x="34" y="266"/>
                </a:cxn>
                <a:cxn ang="0">
                  <a:pos x="35" y="263"/>
                </a:cxn>
                <a:cxn ang="0">
                  <a:pos x="35" y="264"/>
                </a:cxn>
                <a:cxn ang="0">
                  <a:pos x="64" y="238"/>
                </a:cxn>
                <a:cxn ang="0">
                  <a:pos x="72" y="233"/>
                </a:cxn>
                <a:cxn ang="0">
                  <a:pos x="96" y="224"/>
                </a:cxn>
                <a:cxn ang="0">
                  <a:pos x="100" y="142"/>
                </a:cxn>
                <a:cxn ang="0">
                  <a:pos x="68" y="142"/>
                </a:cxn>
                <a:cxn ang="0">
                  <a:pos x="60" y="142"/>
                </a:cxn>
                <a:cxn ang="0">
                  <a:pos x="50" y="142"/>
                </a:cxn>
                <a:cxn ang="0">
                  <a:pos x="27" y="126"/>
                </a:cxn>
                <a:cxn ang="0">
                  <a:pos x="26" y="118"/>
                </a:cxn>
                <a:cxn ang="0">
                  <a:pos x="26" y="86"/>
                </a:cxn>
                <a:cxn ang="0">
                  <a:pos x="27" y="78"/>
                </a:cxn>
                <a:cxn ang="0">
                  <a:pos x="45" y="63"/>
                </a:cxn>
                <a:cxn ang="0">
                  <a:pos x="47" y="62"/>
                </a:cxn>
                <a:cxn ang="0">
                  <a:pos x="47" y="43"/>
                </a:cxn>
                <a:cxn ang="0">
                  <a:pos x="47" y="0"/>
                </a:cxn>
                <a:cxn ang="0">
                  <a:pos x="36" y="18"/>
                </a:cxn>
                <a:cxn ang="0">
                  <a:pos x="32" y="27"/>
                </a:cxn>
              </a:cxnLst>
              <a:rect l="0" t="0" r="r" b="b"/>
              <a:pathLst>
                <a:path w="100" h="276">
                  <a:moveTo>
                    <a:pt x="32" y="27"/>
                  </a:moveTo>
                  <a:cubicBezTo>
                    <a:pt x="27" y="39"/>
                    <a:pt x="22" y="51"/>
                    <a:pt x="18" y="65"/>
                  </a:cubicBezTo>
                  <a:cubicBezTo>
                    <a:pt x="18" y="67"/>
                    <a:pt x="17" y="68"/>
                    <a:pt x="17" y="70"/>
                  </a:cubicBezTo>
                  <a:cubicBezTo>
                    <a:pt x="11" y="89"/>
                    <a:pt x="7" y="110"/>
                    <a:pt x="5" y="134"/>
                  </a:cubicBezTo>
                  <a:cubicBezTo>
                    <a:pt x="1" y="162"/>
                    <a:pt x="0" y="194"/>
                    <a:pt x="0" y="230"/>
                  </a:cubicBezTo>
                  <a:cubicBezTo>
                    <a:pt x="0" y="237"/>
                    <a:pt x="1" y="243"/>
                    <a:pt x="3" y="249"/>
                  </a:cubicBezTo>
                  <a:cubicBezTo>
                    <a:pt x="7" y="259"/>
                    <a:pt x="15" y="267"/>
                    <a:pt x="24" y="272"/>
                  </a:cubicBezTo>
                  <a:cubicBezTo>
                    <a:pt x="27" y="273"/>
                    <a:pt x="29" y="275"/>
                    <a:pt x="32" y="275"/>
                  </a:cubicBezTo>
                  <a:cubicBezTo>
                    <a:pt x="32" y="276"/>
                    <a:pt x="32" y="276"/>
                    <a:pt x="32" y="276"/>
                  </a:cubicBezTo>
                  <a:cubicBezTo>
                    <a:pt x="32" y="275"/>
                    <a:pt x="32" y="275"/>
                    <a:pt x="32" y="275"/>
                  </a:cubicBezTo>
                  <a:cubicBezTo>
                    <a:pt x="32" y="270"/>
                    <a:pt x="32" y="270"/>
                    <a:pt x="32" y="270"/>
                  </a:cubicBezTo>
                  <a:cubicBezTo>
                    <a:pt x="32" y="268"/>
                    <a:pt x="32" y="268"/>
                    <a:pt x="32" y="268"/>
                  </a:cubicBezTo>
                  <a:cubicBezTo>
                    <a:pt x="34" y="266"/>
                    <a:pt x="34" y="266"/>
                    <a:pt x="34" y="266"/>
                  </a:cubicBezTo>
                  <a:cubicBezTo>
                    <a:pt x="35" y="263"/>
                    <a:pt x="35" y="263"/>
                    <a:pt x="35" y="263"/>
                  </a:cubicBezTo>
                  <a:cubicBezTo>
                    <a:pt x="35" y="264"/>
                    <a:pt x="35" y="264"/>
                    <a:pt x="35" y="264"/>
                  </a:cubicBezTo>
                  <a:cubicBezTo>
                    <a:pt x="36" y="262"/>
                    <a:pt x="43" y="250"/>
                    <a:pt x="64" y="238"/>
                  </a:cubicBezTo>
                  <a:cubicBezTo>
                    <a:pt x="66" y="236"/>
                    <a:pt x="69" y="235"/>
                    <a:pt x="72" y="233"/>
                  </a:cubicBezTo>
                  <a:cubicBezTo>
                    <a:pt x="79" y="230"/>
                    <a:pt x="87" y="227"/>
                    <a:pt x="96" y="224"/>
                  </a:cubicBezTo>
                  <a:cubicBezTo>
                    <a:pt x="96" y="192"/>
                    <a:pt x="98" y="165"/>
                    <a:pt x="100" y="142"/>
                  </a:cubicBezTo>
                  <a:cubicBezTo>
                    <a:pt x="68" y="142"/>
                    <a:pt x="68" y="142"/>
                    <a:pt x="68" y="142"/>
                  </a:cubicBezTo>
                  <a:cubicBezTo>
                    <a:pt x="60" y="142"/>
                    <a:pt x="60" y="142"/>
                    <a:pt x="60" y="142"/>
                  </a:cubicBezTo>
                  <a:cubicBezTo>
                    <a:pt x="50" y="142"/>
                    <a:pt x="50" y="142"/>
                    <a:pt x="50" y="142"/>
                  </a:cubicBezTo>
                  <a:cubicBezTo>
                    <a:pt x="40" y="142"/>
                    <a:pt x="31" y="135"/>
                    <a:pt x="27" y="126"/>
                  </a:cubicBezTo>
                  <a:cubicBezTo>
                    <a:pt x="27" y="124"/>
                    <a:pt x="26" y="121"/>
                    <a:pt x="26" y="118"/>
                  </a:cubicBezTo>
                  <a:cubicBezTo>
                    <a:pt x="26" y="86"/>
                    <a:pt x="26" y="86"/>
                    <a:pt x="26" y="86"/>
                  </a:cubicBezTo>
                  <a:cubicBezTo>
                    <a:pt x="26" y="83"/>
                    <a:pt x="27" y="81"/>
                    <a:pt x="27" y="78"/>
                  </a:cubicBezTo>
                  <a:cubicBezTo>
                    <a:pt x="30" y="70"/>
                    <a:pt x="37" y="65"/>
                    <a:pt x="45" y="63"/>
                  </a:cubicBezTo>
                  <a:cubicBezTo>
                    <a:pt x="46" y="63"/>
                    <a:pt x="46" y="62"/>
                    <a:pt x="47" y="62"/>
                  </a:cubicBezTo>
                  <a:cubicBezTo>
                    <a:pt x="47" y="43"/>
                    <a:pt x="47" y="43"/>
                    <a:pt x="47" y="43"/>
                  </a:cubicBezTo>
                  <a:cubicBezTo>
                    <a:pt x="47" y="0"/>
                    <a:pt x="47" y="0"/>
                    <a:pt x="47" y="0"/>
                  </a:cubicBezTo>
                  <a:cubicBezTo>
                    <a:pt x="43" y="6"/>
                    <a:pt x="40" y="12"/>
                    <a:pt x="36" y="18"/>
                  </a:cubicBezTo>
                  <a:cubicBezTo>
                    <a:pt x="35" y="21"/>
                    <a:pt x="33" y="24"/>
                    <a:pt x="32"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56"/>
            <p:cNvSpPr>
              <a:spLocks noEditPoints="1"/>
            </p:cNvSpPr>
            <p:nvPr/>
          </p:nvSpPr>
          <p:spPr bwMode="auto">
            <a:xfrm>
              <a:off x="4685501" y="1828701"/>
              <a:ext cx="755079" cy="295841"/>
            </a:xfrm>
            <a:custGeom>
              <a:avLst/>
              <a:gdLst/>
              <a:ahLst/>
              <a:cxnLst>
                <a:cxn ang="0">
                  <a:pos x="5" y="134"/>
                </a:cxn>
                <a:cxn ang="0">
                  <a:pos x="24" y="155"/>
                </a:cxn>
                <a:cxn ang="0">
                  <a:pos x="32" y="159"/>
                </a:cxn>
                <a:cxn ang="0">
                  <a:pos x="69" y="171"/>
                </a:cxn>
                <a:cxn ang="0">
                  <a:pos x="84" y="168"/>
                </a:cxn>
                <a:cxn ang="0">
                  <a:pos x="108" y="126"/>
                </a:cxn>
                <a:cxn ang="0">
                  <a:pos x="144" y="126"/>
                </a:cxn>
                <a:cxn ang="0">
                  <a:pos x="293" y="126"/>
                </a:cxn>
                <a:cxn ang="0">
                  <a:pos x="358" y="150"/>
                </a:cxn>
                <a:cxn ang="0">
                  <a:pos x="358" y="174"/>
                </a:cxn>
                <a:cxn ang="0">
                  <a:pos x="383" y="169"/>
                </a:cxn>
                <a:cxn ang="0">
                  <a:pos x="396" y="166"/>
                </a:cxn>
                <a:cxn ang="0">
                  <a:pos x="425" y="151"/>
                </a:cxn>
                <a:cxn ang="0">
                  <a:pos x="439" y="134"/>
                </a:cxn>
                <a:cxn ang="0">
                  <a:pos x="444" y="113"/>
                </a:cxn>
                <a:cxn ang="0">
                  <a:pos x="434" y="82"/>
                </a:cxn>
                <a:cxn ang="0">
                  <a:pos x="404" y="53"/>
                </a:cxn>
                <a:cxn ang="0">
                  <a:pos x="396" y="47"/>
                </a:cxn>
                <a:cxn ang="0">
                  <a:pos x="317" y="4"/>
                </a:cxn>
                <a:cxn ang="0">
                  <a:pos x="299" y="0"/>
                </a:cxn>
                <a:cxn ang="0">
                  <a:pos x="135" y="1"/>
                </a:cxn>
                <a:cxn ang="0">
                  <a:pos x="127" y="4"/>
                </a:cxn>
                <a:cxn ang="0">
                  <a:pos x="69" y="33"/>
                </a:cxn>
                <a:cxn ang="0">
                  <a:pos x="27" y="63"/>
                </a:cxn>
                <a:cxn ang="0">
                  <a:pos x="14" y="76"/>
                </a:cxn>
                <a:cxn ang="0">
                  <a:pos x="1" y="106"/>
                </a:cxn>
                <a:cxn ang="0">
                  <a:pos x="0" y="114"/>
                </a:cxn>
                <a:cxn ang="0">
                  <a:pos x="114" y="112"/>
                </a:cxn>
                <a:cxn ang="0">
                  <a:pos x="107" y="85"/>
                </a:cxn>
                <a:cxn ang="0">
                  <a:pos x="114" y="83"/>
                </a:cxn>
                <a:cxn ang="0">
                  <a:pos x="369" y="107"/>
                </a:cxn>
                <a:cxn ang="0">
                  <a:pos x="355" y="109"/>
                </a:cxn>
                <a:cxn ang="0">
                  <a:pos x="330" y="88"/>
                </a:cxn>
                <a:cxn ang="0">
                  <a:pos x="346" y="91"/>
                </a:cxn>
                <a:cxn ang="0">
                  <a:pos x="367" y="105"/>
                </a:cxn>
              </a:cxnLst>
              <a:rect l="0" t="0" r="r" b="b"/>
              <a:pathLst>
                <a:path w="444" h="174">
                  <a:moveTo>
                    <a:pt x="0" y="114"/>
                  </a:moveTo>
                  <a:cubicBezTo>
                    <a:pt x="0" y="120"/>
                    <a:pt x="2" y="128"/>
                    <a:pt x="5" y="134"/>
                  </a:cubicBezTo>
                  <a:cubicBezTo>
                    <a:pt x="5" y="134"/>
                    <a:pt x="5" y="134"/>
                    <a:pt x="5" y="134"/>
                  </a:cubicBezTo>
                  <a:cubicBezTo>
                    <a:pt x="10" y="143"/>
                    <a:pt x="17" y="150"/>
                    <a:pt x="24" y="155"/>
                  </a:cubicBezTo>
                  <a:cubicBezTo>
                    <a:pt x="26" y="156"/>
                    <a:pt x="28" y="157"/>
                    <a:pt x="30" y="159"/>
                  </a:cubicBezTo>
                  <a:cubicBezTo>
                    <a:pt x="31" y="159"/>
                    <a:pt x="32" y="159"/>
                    <a:pt x="32" y="159"/>
                  </a:cubicBezTo>
                  <a:cubicBezTo>
                    <a:pt x="36" y="161"/>
                    <a:pt x="40" y="163"/>
                    <a:pt x="44" y="164"/>
                  </a:cubicBezTo>
                  <a:cubicBezTo>
                    <a:pt x="52" y="167"/>
                    <a:pt x="60" y="169"/>
                    <a:pt x="69" y="171"/>
                  </a:cubicBezTo>
                  <a:cubicBezTo>
                    <a:pt x="74" y="172"/>
                    <a:pt x="79" y="173"/>
                    <a:pt x="84" y="173"/>
                  </a:cubicBezTo>
                  <a:cubicBezTo>
                    <a:pt x="84" y="168"/>
                    <a:pt x="84" y="168"/>
                    <a:pt x="84" y="168"/>
                  </a:cubicBezTo>
                  <a:cubicBezTo>
                    <a:pt x="84" y="150"/>
                    <a:pt x="84" y="150"/>
                    <a:pt x="84" y="150"/>
                  </a:cubicBezTo>
                  <a:cubicBezTo>
                    <a:pt x="84" y="137"/>
                    <a:pt x="95" y="126"/>
                    <a:pt x="108" y="126"/>
                  </a:cubicBezTo>
                  <a:cubicBezTo>
                    <a:pt x="136" y="126"/>
                    <a:pt x="136" y="126"/>
                    <a:pt x="136" y="126"/>
                  </a:cubicBezTo>
                  <a:cubicBezTo>
                    <a:pt x="144" y="126"/>
                    <a:pt x="144" y="126"/>
                    <a:pt x="144" y="126"/>
                  </a:cubicBezTo>
                  <a:cubicBezTo>
                    <a:pt x="284" y="126"/>
                    <a:pt x="284" y="126"/>
                    <a:pt x="284" y="126"/>
                  </a:cubicBezTo>
                  <a:cubicBezTo>
                    <a:pt x="293" y="126"/>
                    <a:pt x="293" y="126"/>
                    <a:pt x="293" y="126"/>
                  </a:cubicBezTo>
                  <a:cubicBezTo>
                    <a:pt x="334" y="126"/>
                    <a:pt x="334" y="126"/>
                    <a:pt x="334" y="126"/>
                  </a:cubicBezTo>
                  <a:cubicBezTo>
                    <a:pt x="347" y="126"/>
                    <a:pt x="358" y="137"/>
                    <a:pt x="358" y="150"/>
                  </a:cubicBezTo>
                  <a:cubicBezTo>
                    <a:pt x="358" y="171"/>
                    <a:pt x="358" y="171"/>
                    <a:pt x="358" y="171"/>
                  </a:cubicBezTo>
                  <a:cubicBezTo>
                    <a:pt x="358" y="174"/>
                    <a:pt x="358" y="174"/>
                    <a:pt x="358" y="174"/>
                  </a:cubicBezTo>
                  <a:cubicBezTo>
                    <a:pt x="361" y="173"/>
                    <a:pt x="364" y="173"/>
                    <a:pt x="367" y="172"/>
                  </a:cubicBezTo>
                  <a:cubicBezTo>
                    <a:pt x="373" y="171"/>
                    <a:pt x="378" y="170"/>
                    <a:pt x="383" y="169"/>
                  </a:cubicBezTo>
                  <a:cubicBezTo>
                    <a:pt x="385" y="169"/>
                    <a:pt x="388" y="168"/>
                    <a:pt x="390" y="167"/>
                  </a:cubicBezTo>
                  <a:cubicBezTo>
                    <a:pt x="392" y="167"/>
                    <a:pt x="394" y="166"/>
                    <a:pt x="396" y="166"/>
                  </a:cubicBezTo>
                  <a:cubicBezTo>
                    <a:pt x="399" y="165"/>
                    <a:pt x="402" y="164"/>
                    <a:pt x="404" y="163"/>
                  </a:cubicBezTo>
                  <a:cubicBezTo>
                    <a:pt x="412" y="160"/>
                    <a:pt x="419" y="156"/>
                    <a:pt x="425" y="151"/>
                  </a:cubicBezTo>
                  <a:cubicBezTo>
                    <a:pt x="430" y="146"/>
                    <a:pt x="435" y="141"/>
                    <a:pt x="439" y="134"/>
                  </a:cubicBezTo>
                  <a:cubicBezTo>
                    <a:pt x="439" y="134"/>
                    <a:pt x="439" y="134"/>
                    <a:pt x="439" y="134"/>
                  </a:cubicBezTo>
                  <a:cubicBezTo>
                    <a:pt x="442" y="128"/>
                    <a:pt x="444" y="121"/>
                    <a:pt x="444" y="114"/>
                  </a:cubicBezTo>
                  <a:cubicBezTo>
                    <a:pt x="444" y="114"/>
                    <a:pt x="444" y="113"/>
                    <a:pt x="444" y="113"/>
                  </a:cubicBezTo>
                  <a:cubicBezTo>
                    <a:pt x="444" y="111"/>
                    <a:pt x="443" y="108"/>
                    <a:pt x="443" y="106"/>
                  </a:cubicBezTo>
                  <a:cubicBezTo>
                    <a:pt x="442" y="96"/>
                    <a:pt x="438" y="89"/>
                    <a:pt x="434" y="82"/>
                  </a:cubicBezTo>
                  <a:cubicBezTo>
                    <a:pt x="431" y="78"/>
                    <a:pt x="428" y="74"/>
                    <a:pt x="425" y="71"/>
                  </a:cubicBezTo>
                  <a:cubicBezTo>
                    <a:pt x="418" y="64"/>
                    <a:pt x="412" y="58"/>
                    <a:pt x="404" y="53"/>
                  </a:cubicBezTo>
                  <a:cubicBezTo>
                    <a:pt x="403" y="52"/>
                    <a:pt x="402" y="51"/>
                    <a:pt x="401" y="51"/>
                  </a:cubicBezTo>
                  <a:cubicBezTo>
                    <a:pt x="400" y="49"/>
                    <a:pt x="398" y="48"/>
                    <a:pt x="396" y="47"/>
                  </a:cubicBezTo>
                  <a:cubicBezTo>
                    <a:pt x="387" y="40"/>
                    <a:pt x="377" y="34"/>
                    <a:pt x="367" y="29"/>
                  </a:cubicBezTo>
                  <a:cubicBezTo>
                    <a:pt x="341" y="14"/>
                    <a:pt x="318" y="4"/>
                    <a:pt x="317" y="4"/>
                  </a:cubicBezTo>
                  <a:cubicBezTo>
                    <a:pt x="314" y="3"/>
                    <a:pt x="311" y="2"/>
                    <a:pt x="308" y="1"/>
                  </a:cubicBezTo>
                  <a:cubicBezTo>
                    <a:pt x="306" y="1"/>
                    <a:pt x="302" y="0"/>
                    <a:pt x="299" y="0"/>
                  </a:cubicBezTo>
                  <a:cubicBezTo>
                    <a:pt x="145" y="0"/>
                    <a:pt x="145" y="0"/>
                    <a:pt x="145" y="0"/>
                  </a:cubicBezTo>
                  <a:cubicBezTo>
                    <a:pt x="141" y="0"/>
                    <a:pt x="138" y="1"/>
                    <a:pt x="135" y="1"/>
                  </a:cubicBezTo>
                  <a:cubicBezTo>
                    <a:pt x="132" y="2"/>
                    <a:pt x="129" y="3"/>
                    <a:pt x="127" y="4"/>
                  </a:cubicBezTo>
                  <a:cubicBezTo>
                    <a:pt x="127" y="4"/>
                    <a:pt x="127" y="4"/>
                    <a:pt x="127" y="4"/>
                  </a:cubicBezTo>
                  <a:cubicBezTo>
                    <a:pt x="126" y="4"/>
                    <a:pt x="98" y="16"/>
                    <a:pt x="69" y="33"/>
                  </a:cubicBezTo>
                  <a:cubicBezTo>
                    <a:pt x="69" y="33"/>
                    <a:pt x="69" y="33"/>
                    <a:pt x="69" y="33"/>
                  </a:cubicBezTo>
                  <a:cubicBezTo>
                    <a:pt x="56" y="41"/>
                    <a:pt x="44" y="49"/>
                    <a:pt x="32" y="59"/>
                  </a:cubicBezTo>
                  <a:cubicBezTo>
                    <a:pt x="31" y="60"/>
                    <a:pt x="29" y="61"/>
                    <a:pt x="27" y="63"/>
                  </a:cubicBezTo>
                  <a:cubicBezTo>
                    <a:pt x="26" y="64"/>
                    <a:pt x="25" y="65"/>
                    <a:pt x="24" y="66"/>
                  </a:cubicBezTo>
                  <a:cubicBezTo>
                    <a:pt x="21" y="69"/>
                    <a:pt x="17" y="73"/>
                    <a:pt x="14" y="76"/>
                  </a:cubicBezTo>
                  <a:cubicBezTo>
                    <a:pt x="13" y="78"/>
                    <a:pt x="11" y="80"/>
                    <a:pt x="10" y="82"/>
                  </a:cubicBezTo>
                  <a:cubicBezTo>
                    <a:pt x="6" y="89"/>
                    <a:pt x="2" y="96"/>
                    <a:pt x="1" y="106"/>
                  </a:cubicBezTo>
                  <a:cubicBezTo>
                    <a:pt x="0" y="108"/>
                    <a:pt x="0" y="110"/>
                    <a:pt x="0" y="113"/>
                  </a:cubicBezTo>
                  <a:cubicBezTo>
                    <a:pt x="0" y="113"/>
                    <a:pt x="0" y="113"/>
                    <a:pt x="0" y="114"/>
                  </a:cubicBezTo>
                  <a:close/>
                  <a:moveTo>
                    <a:pt x="114" y="83"/>
                  </a:moveTo>
                  <a:cubicBezTo>
                    <a:pt x="114" y="112"/>
                    <a:pt x="114" y="112"/>
                    <a:pt x="114" y="112"/>
                  </a:cubicBezTo>
                  <a:cubicBezTo>
                    <a:pt x="97" y="111"/>
                    <a:pt x="83" y="109"/>
                    <a:pt x="74" y="107"/>
                  </a:cubicBezTo>
                  <a:cubicBezTo>
                    <a:pt x="83" y="100"/>
                    <a:pt x="95" y="92"/>
                    <a:pt x="107" y="85"/>
                  </a:cubicBezTo>
                  <a:cubicBezTo>
                    <a:pt x="109" y="84"/>
                    <a:pt x="111" y="83"/>
                    <a:pt x="114" y="81"/>
                  </a:cubicBezTo>
                  <a:lnTo>
                    <a:pt x="114" y="83"/>
                  </a:lnTo>
                  <a:close/>
                  <a:moveTo>
                    <a:pt x="367" y="105"/>
                  </a:moveTo>
                  <a:cubicBezTo>
                    <a:pt x="368" y="106"/>
                    <a:pt x="369" y="106"/>
                    <a:pt x="369" y="107"/>
                  </a:cubicBezTo>
                  <a:cubicBezTo>
                    <a:pt x="369" y="107"/>
                    <a:pt x="368" y="107"/>
                    <a:pt x="367" y="107"/>
                  </a:cubicBezTo>
                  <a:cubicBezTo>
                    <a:pt x="364" y="108"/>
                    <a:pt x="360" y="109"/>
                    <a:pt x="355" y="109"/>
                  </a:cubicBezTo>
                  <a:cubicBezTo>
                    <a:pt x="348" y="111"/>
                    <a:pt x="340" y="111"/>
                    <a:pt x="330" y="112"/>
                  </a:cubicBezTo>
                  <a:cubicBezTo>
                    <a:pt x="330" y="88"/>
                    <a:pt x="330" y="88"/>
                    <a:pt x="330" y="88"/>
                  </a:cubicBezTo>
                  <a:cubicBezTo>
                    <a:pt x="330" y="81"/>
                    <a:pt x="330" y="81"/>
                    <a:pt x="330" y="81"/>
                  </a:cubicBezTo>
                  <a:cubicBezTo>
                    <a:pt x="335" y="84"/>
                    <a:pt x="341" y="88"/>
                    <a:pt x="346" y="91"/>
                  </a:cubicBezTo>
                  <a:cubicBezTo>
                    <a:pt x="347" y="92"/>
                    <a:pt x="348" y="92"/>
                    <a:pt x="349" y="93"/>
                  </a:cubicBezTo>
                  <a:cubicBezTo>
                    <a:pt x="356" y="97"/>
                    <a:pt x="362" y="101"/>
                    <a:pt x="367"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57"/>
            <p:cNvSpPr>
              <a:spLocks/>
            </p:cNvSpPr>
            <p:nvPr/>
          </p:nvSpPr>
          <p:spPr bwMode="auto">
            <a:xfrm>
              <a:off x="5205923" y="2362798"/>
              <a:ext cx="172034" cy="470754"/>
            </a:xfrm>
            <a:custGeom>
              <a:avLst/>
              <a:gdLst/>
              <a:ahLst/>
              <a:cxnLst>
                <a:cxn ang="0">
                  <a:pos x="61" y="14"/>
                </a:cxn>
                <a:cxn ang="0">
                  <a:pos x="56" y="7"/>
                </a:cxn>
                <a:cxn ang="0">
                  <a:pos x="56" y="6"/>
                </a:cxn>
                <a:cxn ang="0">
                  <a:pos x="56" y="6"/>
                </a:cxn>
                <a:cxn ang="0">
                  <a:pos x="52" y="0"/>
                </a:cxn>
                <a:cxn ang="0">
                  <a:pos x="52" y="4"/>
                </a:cxn>
                <a:cxn ang="0">
                  <a:pos x="52" y="14"/>
                </a:cxn>
                <a:cxn ang="0">
                  <a:pos x="52" y="33"/>
                </a:cxn>
                <a:cxn ang="0">
                  <a:pos x="52" y="64"/>
                </a:cxn>
                <a:cxn ang="0">
                  <a:pos x="69" y="72"/>
                </a:cxn>
                <a:cxn ang="0">
                  <a:pos x="74" y="88"/>
                </a:cxn>
                <a:cxn ang="0">
                  <a:pos x="74" y="120"/>
                </a:cxn>
                <a:cxn ang="0">
                  <a:pos x="69" y="136"/>
                </a:cxn>
                <a:cxn ang="0">
                  <a:pos x="50" y="144"/>
                </a:cxn>
                <a:cxn ang="0">
                  <a:pos x="25" y="144"/>
                </a:cxn>
                <a:cxn ang="0">
                  <a:pos x="17" y="144"/>
                </a:cxn>
                <a:cxn ang="0">
                  <a:pos x="0" y="144"/>
                </a:cxn>
                <a:cxn ang="0">
                  <a:pos x="5" y="225"/>
                </a:cxn>
                <a:cxn ang="0">
                  <a:pos x="13" y="228"/>
                </a:cxn>
                <a:cxn ang="0">
                  <a:pos x="21" y="231"/>
                </a:cxn>
                <a:cxn ang="0">
                  <a:pos x="66" y="266"/>
                </a:cxn>
                <a:cxn ang="0">
                  <a:pos x="67" y="266"/>
                </a:cxn>
                <a:cxn ang="0">
                  <a:pos x="66" y="266"/>
                </a:cxn>
                <a:cxn ang="0">
                  <a:pos x="66" y="265"/>
                </a:cxn>
                <a:cxn ang="0">
                  <a:pos x="66" y="266"/>
                </a:cxn>
                <a:cxn ang="0">
                  <a:pos x="68" y="268"/>
                </a:cxn>
                <a:cxn ang="0">
                  <a:pos x="69" y="270"/>
                </a:cxn>
                <a:cxn ang="0">
                  <a:pos x="69" y="272"/>
                </a:cxn>
                <a:cxn ang="0">
                  <a:pos x="69" y="277"/>
                </a:cxn>
                <a:cxn ang="0">
                  <a:pos x="100" y="241"/>
                </a:cxn>
                <a:cxn ang="0">
                  <a:pos x="101" y="232"/>
                </a:cxn>
                <a:cxn ang="0">
                  <a:pos x="96" y="136"/>
                </a:cxn>
                <a:cxn ang="0">
                  <a:pos x="89" y="92"/>
                </a:cxn>
                <a:cxn ang="0">
                  <a:pos x="86" y="81"/>
                </a:cxn>
                <a:cxn ang="0">
                  <a:pos x="85" y="74"/>
                </a:cxn>
                <a:cxn ang="0">
                  <a:pos x="77" y="49"/>
                </a:cxn>
                <a:cxn ang="0">
                  <a:pos x="61" y="14"/>
                </a:cxn>
              </a:cxnLst>
              <a:rect l="0" t="0" r="r" b="b"/>
              <a:pathLst>
                <a:path w="101" h="277">
                  <a:moveTo>
                    <a:pt x="61" y="14"/>
                  </a:moveTo>
                  <a:cubicBezTo>
                    <a:pt x="60" y="12"/>
                    <a:pt x="58" y="9"/>
                    <a:pt x="56" y="7"/>
                  </a:cubicBezTo>
                  <a:cubicBezTo>
                    <a:pt x="56" y="7"/>
                    <a:pt x="56" y="6"/>
                    <a:pt x="56" y="6"/>
                  </a:cubicBezTo>
                  <a:cubicBezTo>
                    <a:pt x="56" y="6"/>
                    <a:pt x="56" y="6"/>
                    <a:pt x="56" y="6"/>
                  </a:cubicBezTo>
                  <a:cubicBezTo>
                    <a:pt x="55" y="4"/>
                    <a:pt x="53" y="2"/>
                    <a:pt x="52" y="0"/>
                  </a:cubicBezTo>
                  <a:cubicBezTo>
                    <a:pt x="52" y="4"/>
                    <a:pt x="52" y="4"/>
                    <a:pt x="52" y="4"/>
                  </a:cubicBezTo>
                  <a:cubicBezTo>
                    <a:pt x="52" y="14"/>
                    <a:pt x="52" y="14"/>
                    <a:pt x="52" y="14"/>
                  </a:cubicBezTo>
                  <a:cubicBezTo>
                    <a:pt x="52" y="33"/>
                    <a:pt x="52" y="33"/>
                    <a:pt x="52" y="33"/>
                  </a:cubicBezTo>
                  <a:cubicBezTo>
                    <a:pt x="52" y="64"/>
                    <a:pt x="52" y="64"/>
                    <a:pt x="52" y="64"/>
                  </a:cubicBezTo>
                  <a:cubicBezTo>
                    <a:pt x="59" y="65"/>
                    <a:pt x="64" y="68"/>
                    <a:pt x="69" y="72"/>
                  </a:cubicBezTo>
                  <a:cubicBezTo>
                    <a:pt x="72" y="77"/>
                    <a:pt x="74" y="82"/>
                    <a:pt x="74" y="88"/>
                  </a:cubicBezTo>
                  <a:cubicBezTo>
                    <a:pt x="74" y="120"/>
                    <a:pt x="74" y="120"/>
                    <a:pt x="74" y="120"/>
                  </a:cubicBezTo>
                  <a:cubicBezTo>
                    <a:pt x="74" y="126"/>
                    <a:pt x="72" y="132"/>
                    <a:pt x="69" y="136"/>
                  </a:cubicBezTo>
                  <a:cubicBezTo>
                    <a:pt x="64" y="141"/>
                    <a:pt x="58" y="144"/>
                    <a:pt x="50" y="144"/>
                  </a:cubicBezTo>
                  <a:cubicBezTo>
                    <a:pt x="25" y="144"/>
                    <a:pt x="25" y="144"/>
                    <a:pt x="25" y="144"/>
                  </a:cubicBezTo>
                  <a:cubicBezTo>
                    <a:pt x="17" y="144"/>
                    <a:pt x="17" y="144"/>
                    <a:pt x="17" y="144"/>
                  </a:cubicBezTo>
                  <a:cubicBezTo>
                    <a:pt x="0" y="144"/>
                    <a:pt x="0" y="144"/>
                    <a:pt x="0" y="144"/>
                  </a:cubicBezTo>
                  <a:cubicBezTo>
                    <a:pt x="3" y="167"/>
                    <a:pt x="5" y="193"/>
                    <a:pt x="5" y="225"/>
                  </a:cubicBezTo>
                  <a:cubicBezTo>
                    <a:pt x="8" y="226"/>
                    <a:pt x="11" y="227"/>
                    <a:pt x="13" y="228"/>
                  </a:cubicBezTo>
                  <a:cubicBezTo>
                    <a:pt x="16" y="229"/>
                    <a:pt x="19" y="230"/>
                    <a:pt x="21" y="231"/>
                  </a:cubicBezTo>
                  <a:cubicBezTo>
                    <a:pt x="54" y="245"/>
                    <a:pt x="65" y="263"/>
                    <a:pt x="66" y="266"/>
                  </a:cubicBezTo>
                  <a:cubicBezTo>
                    <a:pt x="66" y="266"/>
                    <a:pt x="67" y="266"/>
                    <a:pt x="67" y="266"/>
                  </a:cubicBezTo>
                  <a:cubicBezTo>
                    <a:pt x="66" y="266"/>
                    <a:pt x="66" y="266"/>
                    <a:pt x="66" y="266"/>
                  </a:cubicBezTo>
                  <a:cubicBezTo>
                    <a:pt x="66" y="265"/>
                    <a:pt x="66" y="265"/>
                    <a:pt x="66" y="265"/>
                  </a:cubicBezTo>
                  <a:cubicBezTo>
                    <a:pt x="66" y="266"/>
                    <a:pt x="66" y="266"/>
                    <a:pt x="66" y="266"/>
                  </a:cubicBezTo>
                  <a:cubicBezTo>
                    <a:pt x="68" y="268"/>
                    <a:pt x="68" y="268"/>
                    <a:pt x="68" y="268"/>
                  </a:cubicBezTo>
                  <a:cubicBezTo>
                    <a:pt x="69" y="270"/>
                    <a:pt x="69" y="270"/>
                    <a:pt x="69" y="270"/>
                  </a:cubicBezTo>
                  <a:cubicBezTo>
                    <a:pt x="69" y="272"/>
                    <a:pt x="69" y="272"/>
                    <a:pt x="69" y="272"/>
                  </a:cubicBezTo>
                  <a:cubicBezTo>
                    <a:pt x="69" y="277"/>
                    <a:pt x="69" y="277"/>
                    <a:pt x="69" y="277"/>
                  </a:cubicBezTo>
                  <a:cubicBezTo>
                    <a:pt x="85" y="272"/>
                    <a:pt x="97" y="258"/>
                    <a:pt x="100" y="241"/>
                  </a:cubicBezTo>
                  <a:cubicBezTo>
                    <a:pt x="101" y="238"/>
                    <a:pt x="101" y="235"/>
                    <a:pt x="101" y="232"/>
                  </a:cubicBezTo>
                  <a:cubicBezTo>
                    <a:pt x="101" y="196"/>
                    <a:pt x="99" y="164"/>
                    <a:pt x="96" y="136"/>
                  </a:cubicBezTo>
                  <a:cubicBezTo>
                    <a:pt x="94" y="120"/>
                    <a:pt x="92" y="105"/>
                    <a:pt x="89" y="92"/>
                  </a:cubicBezTo>
                  <a:cubicBezTo>
                    <a:pt x="88" y="88"/>
                    <a:pt x="87" y="84"/>
                    <a:pt x="86" y="81"/>
                  </a:cubicBezTo>
                  <a:cubicBezTo>
                    <a:pt x="86" y="79"/>
                    <a:pt x="85" y="76"/>
                    <a:pt x="85" y="74"/>
                  </a:cubicBezTo>
                  <a:cubicBezTo>
                    <a:pt x="82" y="65"/>
                    <a:pt x="80" y="57"/>
                    <a:pt x="77" y="49"/>
                  </a:cubicBezTo>
                  <a:cubicBezTo>
                    <a:pt x="72" y="36"/>
                    <a:pt x="67" y="25"/>
                    <a:pt x="61"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58"/>
            <p:cNvSpPr>
              <a:spLocks/>
            </p:cNvSpPr>
            <p:nvPr/>
          </p:nvSpPr>
          <p:spPr bwMode="auto">
            <a:xfrm>
              <a:off x="4779076" y="2056880"/>
              <a:ext cx="566489" cy="906238"/>
            </a:xfrm>
            <a:custGeom>
              <a:avLst/>
              <a:gdLst/>
              <a:ahLst/>
              <a:cxnLst>
                <a:cxn ang="0">
                  <a:pos x="312" y="471"/>
                </a:cxn>
                <a:cxn ang="0">
                  <a:pos x="312" y="468"/>
                </a:cxn>
                <a:cxn ang="0">
                  <a:pos x="312" y="459"/>
                </a:cxn>
                <a:cxn ang="0">
                  <a:pos x="312" y="452"/>
                </a:cxn>
                <a:cxn ang="0">
                  <a:pos x="273" y="420"/>
                </a:cxn>
                <a:cxn ang="0">
                  <a:pos x="256" y="414"/>
                </a:cxn>
                <a:cxn ang="0">
                  <a:pos x="186" y="402"/>
                </a:cxn>
                <a:cxn ang="0">
                  <a:pos x="242" y="316"/>
                </a:cxn>
                <a:cxn ang="0">
                  <a:pos x="269" y="316"/>
                </a:cxn>
                <a:cxn ang="0">
                  <a:pos x="301" y="316"/>
                </a:cxn>
                <a:cxn ang="0">
                  <a:pos x="317" y="300"/>
                </a:cxn>
                <a:cxn ang="0">
                  <a:pos x="312" y="256"/>
                </a:cxn>
                <a:cxn ang="0">
                  <a:pos x="295" y="253"/>
                </a:cxn>
                <a:cxn ang="0">
                  <a:pos x="295" y="211"/>
                </a:cxn>
                <a:cxn ang="0">
                  <a:pos x="295" y="173"/>
                </a:cxn>
                <a:cxn ang="0">
                  <a:pos x="295" y="157"/>
                </a:cxn>
                <a:cxn ang="0">
                  <a:pos x="295" y="49"/>
                </a:cxn>
                <a:cxn ang="0">
                  <a:pos x="295" y="43"/>
                </a:cxn>
                <a:cxn ang="0">
                  <a:pos x="295" y="35"/>
                </a:cxn>
                <a:cxn ang="0">
                  <a:pos x="279" y="0"/>
                </a:cxn>
                <a:cxn ang="0">
                  <a:pos x="232" y="0"/>
                </a:cxn>
                <a:cxn ang="0">
                  <a:pos x="78" y="0"/>
                </a:cxn>
                <a:cxn ang="0">
                  <a:pos x="37" y="16"/>
                </a:cxn>
                <a:cxn ang="0">
                  <a:pos x="37" y="39"/>
                </a:cxn>
                <a:cxn ang="0">
                  <a:pos x="37" y="44"/>
                </a:cxn>
                <a:cxn ang="0">
                  <a:pos x="37" y="52"/>
                </a:cxn>
                <a:cxn ang="0">
                  <a:pos x="37" y="154"/>
                </a:cxn>
                <a:cxn ang="0">
                  <a:pos x="37" y="172"/>
                </a:cxn>
                <a:cxn ang="0">
                  <a:pos x="37" y="253"/>
                </a:cxn>
                <a:cxn ang="0">
                  <a:pos x="29" y="252"/>
                </a:cxn>
                <a:cxn ang="0">
                  <a:pos x="16" y="300"/>
                </a:cxn>
                <a:cxn ang="0">
                  <a:pos x="41" y="316"/>
                </a:cxn>
                <a:cxn ang="0">
                  <a:pos x="83" y="316"/>
                </a:cxn>
                <a:cxn ang="0">
                  <a:pos x="141" y="316"/>
                </a:cxn>
                <a:cxn ang="0">
                  <a:pos x="86" y="411"/>
                </a:cxn>
                <a:cxn ang="0">
                  <a:pos x="53" y="425"/>
                </a:cxn>
                <a:cxn ang="0">
                  <a:pos x="24" y="449"/>
                </a:cxn>
                <a:cxn ang="0">
                  <a:pos x="22" y="454"/>
                </a:cxn>
                <a:cxn ang="0">
                  <a:pos x="22" y="463"/>
                </a:cxn>
                <a:cxn ang="0">
                  <a:pos x="22" y="470"/>
                </a:cxn>
                <a:cxn ang="0">
                  <a:pos x="0" y="501"/>
                </a:cxn>
                <a:cxn ang="0">
                  <a:pos x="32" y="533"/>
                </a:cxn>
                <a:cxn ang="0">
                  <a:pos x="46" y="472"/>
                </a:cxn>
                <a:cxn ang="0">
                  <a:pos x="46" y="460"/>
                </a:cxn>
                <a:cxn ang="0">
                  <a:pos x="63" y="447"/>
                </a:cxn>
                <a:cxn ang="0">
                  <a:pos x="150" y="426"/>
                </a:cxn>
                <a:cxn ang="0">
                  <a:pos x="133" y="501"/>
                </a:cxn>
                <a:cxn ang="0">
                  <a:pos x="198" y="501"/>
                </a:cxn>
                <a:cxn ang="0">
                  <a:pos x="184" y="426"/>
                </a:cxn>
                <a:cxn ang="0">
                  <a:pos x="268" y="445"/>
                </a:cxn>
                <a:cxn ang="0">
                  <a:pos x="284" y="456"/>
                </a:cxn>
                <a:cxn ang="0">
                  <a:pos x="288" y="460"/>
                </a:cxn>
                <a:cxn ang="0">
                  <a:pos x="288" y="471"/>
                </a:cxn>
                <a:cxn ang="0">
                  <a:pos x="301" y="533"/>
                </a:cxn>
                <a:cxn ang="0">
                  <a:pos x="333" y="501"/>
                </a:cxn>
                <a:cxn ang="0">
                  <a:pos x="313" y="471"/>
                </a:cxn>
              </a:cxnLst>
              <a:rect l="0" t="0" r="r" b="b"/>
              <a:pathLst>
                <a:path w="333" h="533">
                  <a:moveTo>
                    <a:pt x="313" y="471"/>
                  </a:moveTo>
                  <a:cubicBezTo>
                    <a:pt x="313" y="471"/>
                    <a:pt x="312" y="471"/>
                    <a:pt x="312" y="471"/>
                  </a:cubicBezTo>
                  <a:cubicBezTo>
                    <a:pt x="312" y="471"/>
                    <a:pt x="312" y="471"/>
                    <a:pt x="312" y="471"/>
                  </a:cubicBezTo>
                  <a:cubicBezTo>
                    <a:pt x="312" y="468"/>
                    <a:pt x="312" y="468"/>
                    <a:pt x="312" y="468"/>
                  </a:cubicBezTo>
                  <a:cubicBezTo>
                    <a:pt x="312" y="468"/>
                    <a:pt x="312" y="468"/>
                    <a:pt x="312" y="468"/>
                  </a:cubicBezTo>
                  <a:cubicBezTo>
                    <a:pt x="312" y="459"/>
                    <a:pt x="312" y="459"/>
                    <a:pt x="312" y="459"/>
                  </a:cubicBezTo>
                  <a:cubicBezTo>
                    <a:pt x="312" y="459"/>
                    <a:pt x="312" y="459"/>
                    <a:pt x="312" y="459"/>
                  </a:cubicBezTo>
                  <a:cubicBezTo>
                    <a:pt x="312" y="452"/>
                    <a:pt x="312" y="452"/>
                    <a:pt x="312" y="452"/>
                  </a:cubicBezTo>
                  <a:cubicBezTo>
                    <a:pt x="310" y="449"/>
                    <a:pt x="310" y="449"/>
                    <a:pt x="310" y="449"/>
                  </a:cubicBezTo>
                  <a:cubicBezTo>
                    <a:pt x="309" y="447"/>
                    <a:pt x="300" y="433"/>
                    <a:pt x="273" y="420"/>
                  </a:cubicBezTo>
                  <a:cubicBezTo>
                    <a:pt x="270" y="419"/>
                    <a:pt x="267" y="418"/>
                    <a:pt x="264" y="417"/>
                  </a:cubicBezTo>
                  <a:cubicBezTo>
                    <a:pt x="262" y="416"/>
                    <a:pt x="259" y="415"/>
                    <a:pt x="256" y="414"/>
                  </a:cubicBezTo>
                  <a:cubicBezTo>
                    <a:pt x="254" y="413"/>
                    <a:pt x="251" y="412"/>
                    <a:pt x="248" y="411"/>
                  </a:cubicBezTo>
                  <a:cubicBezTo>
                    <a:pt x="232" y="406"/>
                    <a:pt x="211" y="403"/>
                    <a:pt x="186" y="402"/>
                  </a:cubicBezTo>
                  <a:cubicBezTo>
                    <a:pt x="194" y="316"/>
                    <a:pt x="194" y="316"/>
                    <a:pt x="194" y="316"/>
                  </a:cubicBezTo>
                  <a:cubicBezTo>
                    <a:pt x="242" y="316"/>
                    <a:pt x="242" y="316"/>
                    <a:pt x="242" y="316"/>
                  </a:cubicBezTo>
                  <a:cubicBezTo>
                    <a:pt x="250" y="316"/>
                    <a:pt x="250" y="316"/>
                    <a:pt x="250" y="316"/>
                  </a:cubicBezTo>
                  <a:cubicBezTo>
                    <a:pt x="269" y="316"/>
                    <a:pt x="269" y="316"/>
                    <a:pt x="269" y="316"/>
                  </a:cubicBezTo>
                  <a:cubicBezTo>
                    <a:pt x="277" y="316"/>
                    <a:pt x="277" y="316"/>
                    <a:pt x="277" y="316"/>
                  </a:cubicBezTo>
                  <a:cubicBezTo>
                    <a:pt x="301" y="316"/>
                    <a:pt x="301" y="316"/>
                    <a:pt x="301" y="316"/>
                  </a:cubicBezTo>
                  <a:cubicBezTo>
                    <a:pt x="305" y="316"/>
                    <a:pt x="309" y="315"/>
                    <a:pt x="312" y="312"/>
                  </a:cubicBezTo>
                  <a:cubicBezTo>
                    <a:pt x="315" y="309"/>
                    <a:pt x="317" y="305"/>
                    <a:pt x="317" y="300"/>
                  </a:cubicBezTo>
                  <a:cubicBezTo>
                    <a:pt x="317" y="268"/>
                    <a:pt x="317" y="268"/>
                    <a:pt x="317" y="268"/>
                  </a:cubicBezTo>
                  <a:cubicBezTo>
                    <a:pt x="317" y="263"/>
                    <a:pt x="315" y="259"/>
                    <a:pt x="312" y="256"/>
                  </a:cubicBezTo>
                  <a:cubicBezTo>
                    <a:pt x="309" y="254"/>
                    <a:pt x="305" y="252"/>
                    <a:pt x="301" y="252"/>
                  </a:cubicBezTo>
                  <a:cubicBezTo>
                    <a:pt x="301" y="252"/>
                    <a:pt x="299" y="253"/>
                    <a:pt x="295" y="253"/>
                  </a:cubicBezTo>
                  <a:cubicBezTo>
                    <a:pt x="295" y="233"/>
                    <a:pt x="295" y="233"/>
                    <a:pt x="295" y="233"/>
                  </a:cubicBezTo>
                  <a:cubicBezTo>
                    <a:pt x="295" y="211"/>
                    <a:pt x="295" y="211"/>
                    <a:pt x="295" y="211"/>
                  </a:cubicBezTo>
                  <a:cubicBezTo>
                    <a:pt x="295" y="181"/>
                    <a:pt x="295" y="181"/>
                    <a:pt x="295" y="181"/>
                  </a:cubicBezTo>
                  <a:cubicBezTo>
                    <a:pt x="295" y="173"/>
                    <a:pt x="295" y="173"/>
                    <a:pt x="295" y="173"/>
                  </a:cubicBezTo>
                  <a:cubicBezTo>
                    <a:pt x="295" y="169"/>
                    <a:pt x="295" y="169"/>
                    <a:pt x="295" y="169"/>
                  </a:cubicBezTo>
                  <a:cubicBezTo>
                    <a:pt x="295" y="157"/>
                    <a:pt x="295" y="157"/>
                    <a:pt x="295" y="157"/>
                  </a:cubicBezTo>
                  <a:cubicBezTo>
                    <a:pt x="295" y="52"/>
                    <a:pt x="295" y="52"/>
                    <a:pt x="295" y="52"/>
                  </a:cubicBezTo>
                  <a:cubicBezTo>
                    <a:pt x="295" y="49"/>
                    <a:pt x="295" y="49"/>
                    <a:pt x="295" y="49"/>
                  </a:cubicBezTo>
                  <a:cubicBezTo>
                    <a:pt x="295" y="44"/>
                    <a:pt x="295" y="44"/>
                    <a:pt x="295" y="44"/>
                  </a:cubicBezTo>
                  <a:cubicBezTo>
                    <a:pt x="295" y="43"/>
                    <a:pt x="295" y="43"/>
                    <a:pt x="295" y="43"/>
                  </a:cubicBezTo>
                  <a:cubicBezTo>
                    <a:pt x="295" y="41"/>
                    <a:pt x="295" y="41"/>
                    <a:pt x="295" y="41"/>
                  </a:cubicBezTo>
                  <a:cubicBezTo>
                    <a:pt x="295" y="35"/>
                    <a:pt x="295" y="35"/>
                    <a:pt x="295" y="35"/>
                  </a:cubicBezTo>
                  <a:cubicBezTo>
                    <a:pt x="295" y="16"/>
                    <a:pt x="295" y="16"/>
                    <a:pt x="295" y="16"/>
                  </a:cubicBezTo>
                  <a:cubicBezTo>
                    <a:pt x="295" y="7"/>
                    <a:pt x="288" y="0"/>
                    <a:pt x="279" y="0"/>
                  </a:cubicBezTo>
                  <a:cubicBezTo>
                    <a:pt x="241" y="0"/>
                    <a:pt x="241" y="0"/>
                    <a:pt x="241" y="0"/>
                  </a:cubicBezTo>
                  <a:cubicBezTo>
                    <a:pt x="232" y="0"/>
                    <a:pt x="232" y="0"/>
                    <a:pt x="232" y="0"/>
                  </a:cubicBezTo>
                  <a:cubicBezTo>
                    <a:pt x="86" y="0"/>
                    <a:pt x="86" y="0"/>
                    <a:pt x="86" y="0"/>
                  </a:cubicBezTo>
                  <a:cubicBezTo>
                    <a:pt x="78" y="0"/>
                    <a:pt x="78" y="0"/>
                    <a:pt x="78" y="0"/>
                  </a:cubicBezTo>
                  <a:cubicBezTo>
                    <a:pt x="53" y="0"/>
                    <a:pt x="53" y="0"/>
                    <a:pt x="53" y="0"/>
                  </a:cubicBezTo>
                  <a:cubicBezTo>
                    <a:pt x="44" y="0"/>
                    <a:pt x="37" y="7"/>
                    <a:pt x="37" y="16"/>
                  </a:cubicBezTo>
                  <a:cubicBezTo>
                    <a:pt x="37" y="31"/>
                    <a:pt x="37" y="31"/>
                    <a:pt x="37" y="31"/>
                  </a:cubicBezTo>
                  <a:cubicBezTo>
                    <a:pt x="37" y="39"/>
                    <a:pt x="37" y="39"/>
                    <a:pt x="37" y="39"/>
                  </a:cubicBezTo>
                  <a:cubicBezTo>
                    <a:pt x="37" y="40"/>
                    <a:pt x="37" y="40"/>
                    <a:pt x="37" y="40"/>
                  </a:cubicBezTo>
                  <a:cubicBezTo>
                    <a:pt x="37" y="44"/>
                    <a:pt x="37" y="44"/>
                    <a:pt x="37" y="44"/>
                  </a:cubicBezTo>
                  <a:cubicBezTo>
                    <a:pt x="37" y="49"/>
                    <a:pt x="37" y="49"/>
                    <a:pt x="37" y="49"/>
                  </a:cubicBezTo>
                  <a:cubicBezTo>
                    <a:pt x="37" y="52"/>
                    <a:pt x="37" y="52"/>
                    <a:pt x="37" y="52"/>
                  </a:cubicBezTo>
                  <a:cubicBezTo>
                    <a:pt x="37" y="146"/>
                    <a:pt x="37" y="146"/>
                    <a:pt x="37" y="146"/>
                  </a:cubicBezTo>
                  <a:cubicBezTo>
                    <a:pt x="37" y="154"/>
                    <a:pt x="37" y="154"/>
                    <a:pt x="37" y="154"/>
                  </a:cubicBezTo>
                  <a:cubicBezTo>
                    <a:pt x="37" y="159"/>
                    <a:pt x="37" y="159"/>
                    <a:pt x="37" y="159"/>
                  </a:cubicBezTo>
                  <a:cubicBezTo>
                    <a:pt x="37" y="172"/>
                    <a:pt x="37" y="172"/>
                    <a:pt x="37" y="172"/>
                  </a:cubicBezTo>
                  <a:cubicBezTo>
                    <a:pt x="37" y="251"/>
                    <a:pt x="37" y="251"/>
                    <a:pt x="37" y="251"/>
                  </a:cubicBezTo>
                  <a:cubicBezTo>
                    <a:pt x="37" y="253"/>
                    <a:pt x="37" y="253"/>
                    <a:pt x="37" y="253"/>
                  </a:cubicBezTo>
                  <a:cubicBezTo>
                    <a:pt x="34" y="252"/>
                    <a:pt x="32" y="252"/>
                    <a:pt x="32" y="252"/>
                  </a:cubicBezTo>
                  <a:cubicBezTo>
                    <a:pt x="31" y="252"/>
                    <a:pt x="30" y="252"/>
                    <a:pt x="29" y="252"/>
                  </a:cubicBezTo>
                  <a:cubicBezTo>
                    <a:pt x="22" y="254"/>
                    <a:pt x="16" y="260"/>
                    <a:pt x="16" y="268"/>
                  </a:cubicBezTo>
                  <a:cubicBezTo>
                    <a:pt x="16" y="300"/>
                    <a:pt x="16" y="300"/>
                    <a:pt x="16" y="300"/>
                  </a:cubicBezTo>
                  <a:cubicBezTo>
                    <a:pt x="16" y="309"/>
                    <a:pt x="23" y="316"/>
                    <a:pt x="32" y="316"/>
                  </a:cubicBezTo>
                  <a:cubicBezTo>
                    <a:pt x="41" y="316"/>
                    <a:pt x="41" y="316"/>
                    <a:pt x="41" y="316"/>
                  </a:cubicBezTo>
                  <a:cubicBezTo>
                    <a:pt x="49" y="316"/>
                    <a:pt x="49" y="316"/>
                    <a:pt x="49" y="316"/>
                  </a:cubicBezTo>
                  <a:cubicBezTo>
                    <a:pt x="83" y="316"/>
                    <a:pt x="83" y="316"/>
                    <a:pt x="83" y="316"/>
                  </a:cubicBezTo>
                  <a:cubicBezTo>
                    <a:pt x="91" y="316"/>
                    <a:pt x="91" y="316"/>
                    <a:pt x="91" y="316"/>
                  </a:cubicBezTo>
                  <a:cubicBezTo>
                    <a:pt x="141" y="316"/>
                    <a:pt x="141" y="316"/>
                    <a:pt x="141" y="316"/>
                  </a:cubicBezTo>
                  <a:cubicBezTo>
                    <a:pt x="148" y="402"/>
                    <a:pt x="148" y="402"/>
                    <a:pt x="148" y="402"/>
                  </a:cubicBezTo>
                  <a:cubicBezTo>
                    <a:pt x="123" y="403"/>
                    <a:pt x="102" y="407"/>
                    <a:pt x="86" y="411"/>
                  </a:cubicBezTo>
                  <a:cubicBezTo>
                    <a:pt x="83" y="412"/>
                    <a:pt x="80" y="413"/>
                    <a:pt x="77" y="414"/>
                  </a:cubicBezTo>
                  <a:cubicBezTo>
                    <a:pt x="68" y="417"/>
                    <a:pt x="59" y="421"/>
                    <a:pt x="53" y="425"/>
                  </a:cubicBezTo>
                  <a:cubicBezTo>
                    <a:pt x="49" y="427"/>
                    <a:pt x="45" y="430"/>
                    <a:pt x="42" y="432"/>
                  </a:cubicBezTo>
                  <a:cubicBezTo>
                    <a:pt x="30" y="440"/>
                    <a:pt x="25" y="448"/>
                    <a:pt x="24" y="449"/>
                  </a:cubicBezTo>
                  <a:cubicBezTo>
                    <a:pt x="22" y="452"/>
                    <a:pt x="22" y="452"/>
                    <a:pt x="22" y="452"/>
                  </a:cubicBezTo>
                  <a:cubicBezTo>
                    <a:pt x="22" y="454"/>
                    <a:pt x="22" y="454"/>
                    <a:pt x="22" y="454"/>
                  </a:cubicBezTo>
                  <a:cubicBezTo>
                    <a:pt x="22" y="460"/>
                    <a:pt x="22" y="460"/>
                    <a:pt x="22" y="460"/>
                  </a:cubicBezTo>
                  <a:cubicBezTo>
                    <a:pt x="22" y="463"/>
                    <a:pt x="22" y="463"/>
                    <a:pt x="22" y="463"/>
                  </a:cubicBezTo>
                  <a:cubicBezTo>
                    <a:pt x="22" y="468"/>
                    <a:pt x="22" y="468"/>
                    <a:pt x="22" y="468"/>
                  </a:cubicBezTo>
                  <a:cubicBezTo>
                    <a:pt x="22" y="470"/>
                    <a:pt x="22" y="470"/>
                    <a:pt x="22" y="470"/>
                  </a:cubicBezTo>
                  <a:cubicBezTo>
                    <a:pt x="19" y="471"/>
                    <a:pt x="16" y="473"/>
                    <a:pt x="14" y="474"/>
                  </a:cubicBezTo>
                  <a:cubicBezTo>
                    <a:pt x="5" y="480"/>
                    <a:pt x="0" y="490"/>
                    <a:pt x="0" y="501"/>
                  </a:cubicBezTo>
                  <a:cubicBezTo>
                    <a:pt x="0" y="512"/>
                    <a:pt x="5" y="522"/>
                    <a:pt x="14" y="528"/>
                  </a:cubicBezTo>
                  <a:cubicBezTo>
                    <a:pt x="19" y="531"/>
                    <a:pt x="25" y="533"/>
                    <a:pt x="32" y="533"/>
                  </a:cubicBezTo>
                  <a:cubicBezTo>
                    <a:pt x="50" y="533"/>
                    <a:pt x="65" y="519"/>
                    <a:pt x="65" y="501"/>
                  </a:cubicBezTo>
                  <a:cubicBezTo>
                    <a:pt x="65" y="488"/>
                    <a:pt x="57" y="477"/>
                    <a:pt x="46" y="472"/>
                  </a:cubicBezTo>
                  <a:cubicBezTo>
                    <a:pt x="46" y="466"/>
                    <a:pt x="46" y="466"/>
                    <a:pt x="46" y="466"/>
                  </a:cubicBezTo>
                  <a:cubicBezTo>
                    <a:pt x="46" y="460"/>
                    <a:pt x="46" y="460"/>
                    <a:pt x="46" y="460"/>
                  </a:cubicBezTo>
                  <a:cubicBezTo>
                    <a:pt x="48" y="458"/>
                    <a:pt x="49" y="457"/>
                    <a:pt x="51" y="455"/>
                  </a:cubicBezTo>
                  <a:cubicBezTo>
                    <a:pt x="54" y="453"/>
                    <a:pt x="58" y="450"/>
                    <a:pt x="63" y="447"/>
                  </a:cubicBezTo>
                  <a:cubicBezTo>
                    <a:pt x="67" y="444"/>
                    <a:pt x="72" y="442"/>
                    <a:pt x="79" y="439"/>
                  </a:cubicBezTo>
                  <a:cubicBezTo>
                    <a:pt x="95" y="433"/>
                    <a:pt x="118" y="427"/>
                    <a:pt x="150" y="426"/>
                  </a:cubicBezTo>
                  <a:cubicBezTo>
                    <a:pt x="154" y="470"/>
                    <a:pt x="154" y="470"/>
                    <a:pt x="154" y="470"/>
                  </a:cubicBezTo>
                  <a:cubicBezTo>
                    <a:pt x="142" y="475"/>
                    <a:pt x="133" y="487"/>
                    <a:pt x="133" y="501"/>
                  </a:cubicBezTo>
                  <a:cubicBezTo>
                    <a:pt x="133" y="519"/>
                    <a:pt x="147" y="533"/>
                    <a:pt x="165" y="533"/>
                  </a:cubicBezTo>
                  <a:cubicBezTo>
                    <a:pt x="183" y="533"/>
                    <a:pt x="198" y="519"/>
                    <a:pt x="198" y="501"/>
                  </a:cubicBezTo>
                  <a:cubicBezTo>
                    <a:pt x="198" y="488"/>
                    <a:pt x="191" y="478"/>
                    <a:pt x="180" y="472"/>
                  </a:cubicBezTo>
                  <a:cubicBezTo>
                    <a:pt x="184" y="426"/>
                    <a:pt x="184" y="426"/>
                    <a:pt x="184" y="426"/>
                  </a:cubicBezTo>
                  <a:cubicBezTo>
                    <a:pt x="216" y="427"/>
                    <a:pt x="239" y="433"/>
                    <a:pt x="255" y="439"/>
                  </a:cubicBezTo>
                  <a:cubicBezTo>
                    <a:pt x="260" y="441"/>
                    <a:pt x="265" y="443"/>
                    <a:pt x="268" y="445"/>
                  </a:cubicBezTo>
                  <a:cubicBezTo>
                    <a:pt x="269" y="445"/>
                    <a:pt x="269" y="446"/>
                    <a:pt x="270" y="446"/>
                  </a:cubicBezTo>
                  <a:cubicBezTo>
                    <a:pt x="277" y="449"/>
                    <a:pt x="281" y="453"/>
                    <a:pt x="284" y="456"/>
                  </a:cubicBezTo>
                  <a:cubicBezTo>
                    <a:pt x="285" y="456"/>
                    <a:pt x="286" y="457"/>
                    <a:pt x="286" y="457"/>
                  </a:cubicBezTo>
                  <a:cubicBezTo>
                    <a:pt x="287" y="458"/>
                    <a:pt x="288" y="459"/>
                    <a:pt x="288" y="460"/>
                  </a:cubicBezTo>
                  <a:cubicBezTo>
                    <a:pt x="288" y="466"/>
                    <a:pt x="288" y="466"/>
                    <a:pt x="288" y="466"/>
                  </a:cubicBezTo>
                  <a:cubicBezTo>
                    <a:pt x="288" y="471"/>
                    <a:pt x="288" y="471"/>
                    <a:pt x="288" y="471"/>
                  </a:cubicBezTo>
                  <a:cubicBezTo>
                    <a:pt x="277" y="476"/>
                    <a:pt x="269" y="488"/>
                    <a:pt x="269" y="501"/>
                  </a:cubicBezTo>
                  <a:cubicBezTo>
                    <a:pt x="269" y="519"/>
                    <a:pt x="283" y="533"/>
                    <a:pt x="301" y="533"/>
                  </a:cubicBezTo>
                  <a:cubicBezTo>
                    <a:pt x="305" y="533"/>
                    <a:pt x="309" y="533"/>
                    <a:pt x="312" y="532"/>
                  </a:cubicBezTo>
                  <a:cubicBezTo>
                    <a:pt x="325" y="527"/>
                    <a:pt x="333" y="515"/>
                    <a:pt x="333" y="501"/>
                  </a:cubicBezTo>
                  <a:cubicBezTo>
                    <a:pt x="333" y="493"/>
                    <a:pt x="331" y="486"/>
                    <a:pt x="326" y="481"/>
                  </a:cubicBezTo>
                  <a:cubicBezTo>
                    <a:pt x="323" y="476"/>
                    <a:pt x="318" y="473"/>
                    <a:pt x="313" y="47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0" name="Freeform 21"/>
          <p:cNvSpPr>
            <a:spLocks noChangeAspect="1" noEditPoints="1"/>
          </p:cNvSpPr>
          <p:nvPr/>
        </p:nvSpPr>
        <p:spPr bwMode="auto">
          <a:xfrm>
            <a:off x="5488165" y="1962564"/>
            <a:ext cx="1203325" cy="648209"/>
          </a:xfrm>
          <a:custGeom>
            <a:avLst/>
            <a:gdLst/>
            <a:ahLst/>
            <a:cxnLst>
              <a:cxn ang="0">
                <a:pos x="77" y="82"/>
              </a:cxn>
              <a:cxn ang="0">
                <a:pos x="54" y="58"/>
              </a:cxn>
              <a:cxn ang="0">
                <a:pos x="31" y="81"/>
              </a:cxn>
              <a:cxn ang="0">
                <a:pos x="77" y="82"/>
              </a:cxn>
              <a:cxn ang="0">
                <a:pos x="0" y="178"/>
              </a:cxn>
              <a:cxn ang="0">
                <a:pos x="0" y="173"/>
              </a:cxn>
              <a:cxn ang="0">
                <a:pos x="6" y="137"/>
              </a:cxn>
              <a:cxn ang="0">
                <a:pos x="32" y="118"/>
              </a:cxn>
              <a:cxn ang="0">
                <a:pos x="36" y="118"/>
              </a:cxn>
              <a:cxn ang="0">
                <a:pos x="71" y="118"/>
              </a:cxn>
              <a:cxn ang="0">
                <a:pos x="76" y="118"/>
              </a:cxn>
              <a:cxn ang="0">
                <a:pos x="91" y="124"/>
              </a:cxn>
              <a:cxn ang="0">
                <a:pos x="84" y="151"/>
              </a:cxn>
              <a:cxn ang="0">
                <a:pos x="0" y="178"/>
              </a:cxn>
              <a:cxn ang="0">
                <a:pos x="185" y="57"/>
              </a:cxn>
              <a:cxn ang="0">
                <a:pos x="156" y="27"/>
              </a:cxn>
              <a:cxn ang="0">
                <a:pos x="127" y="57"/>
              </a:cxn>
              <a:cxn ang="0">
                <a:pos x="185" y="57"/>
              </a:cxn>
              <a:cxn ang="0">
                <a:pos x="91" y="148"/>
              </a:cxn>
              <a:cxn ang="0">
                <a:pos x="97" y="125"/>
              </a:cxn>
              <a:cxn ang="0">
                <a:pos x="129" y="103"/>
              </a:cxn>
              <a:cxn ang="0">
                <a:pos x="134" y="103"/>
              </a:cxn>
              <a:cxn ang="0">
                <a:pos x="178" y="103"/>
              </a:cxn>
              <a:cxn ang="0">
                <a:pos x="183" y="103"/>
              </a:cxn>
              <a:cxn ang="0">
                <a:pos x="200" y="108"/>
              </a:cxn>
              <a:cxn ang="0">
                <a:pos x="198" y="111"/>
              </a:cxn>
              <a:cxn ang="0">
                <a:pos x="189" y="168"/>
              </a:cxn>
              <a:cxn ang="0">
                <a:pos x="189" y="184"/>
              </a:cxn>
              <a:cxn ang="0">
                <a:pos x="188" y="184"/>
              </a:cxn>
              <a:cxn ang="0">
                <a:pos x="143" y="146"/>
              </a:cxn>
              <a:cxn ang="0">
                <a:pos x="131" y="135"/>
              </a:cxn>
              <a:cxn ang="0">
                <a:pos x="91" y="148"/>
              </a:cxn>
              <a:cxn ang="0">
                <a:pos x="308" y="35"/>
              </a:cxn>
              <a:cxn ang="0">
                <a:pos x="274" y="0"/>
              </a:cxn>
              <a:cxn ang="0">
                <a:pos x="240" y="35"/>
              </a:cxn>
              <a:cxn ang="0">
                <a:pos x="308" y="35"/>
              </a:cxn>
              <a:cxn ang="0">
                <a:pos x="196" y="181"/>
              </a:cxn>
              <a:cxn ang="0">
                <a:pos x="196" y="168"/>
              </a:cxn>
              <a:cxn ang="0">
                <a:pos x="205" y="115"/>
              </a:cxn>
              <a:cxn ang="0">
                <a:pos x="242" y="88"/>
              </a:cxn>
              <a:cxn ang="0">
                <a:pos x="248" y="88"/>
              </a:cxn>
              <a:cxn ang="0">
                <a:pos x="300" y="88"/>
              </a:cxn>
              <a:cxn ang="0">
                <a:pos x="306" y="88"/>
              </a:cxn>
              <a:cxn ang="0">
                <a:pos x="343" y="115"/>
              </a:cxn>
              <a:cxn ang="0">
                <a:pos x="347" y="124"/>
              </a:cxn>
              <a:cxn ang="0">
                <a:pos x="196" y="181"/>
              </a:cxn>
              <a:cxn ang="0">
                <a:pos x="348" y="97"/>
              </a:cxn>
              <a:cxn ang="0">
                <a:pos x="360" y="129"/>
              </a:cxn>
              <a:cxn ang="0">
                <a:pos x="186" y="196"/>
              </a:cxn>
              <a:cxn ang="0">
                <a:pos x="137" y="154"/>
              </a:cxn>
              <a:cxn ang="0">
                <a:pos x="128" y="147"/>
              </a:cxn>
              <a:cxn ang="0">
                <a:pos x="118" y="150"/>
              </a:cxn>
              <a:cxn ang="0">
                <a:pos x="2" y="189"/>
              </a:cxn>
              <a:cxn ang="0">
                <a:pos x="13" y="225"/>
              </a:cxn>
              <a:cxn ang="0">
                <a:pos x="120" y="190"/>
              </a:cxn>
              <a:cxn ang="0">
                <a:pos x="170" y="232"/>
              </a:cxn>
              <a:cxn ang="0">
                <a:pos x="179" y="239"/>
              </a:cxn>
              <a:cxn ang="0">
                <a:pos x="189" y="235"/>
              </a:cxn>
              <a:cxn ang="0">
                <a:pos x="374" y="165"/>
              </a:cxn>
              <a:cxn ang="0">
                <a:pos x="386" y="196"/>
              </a:cxn>
              <a:cxn ang="0">
                <a:pos x="443" y="115"/>
              </a:cxn>
              <a:cxn ang="0">
                <a:pos x="348" y="97"/>
              </a:cxn>
            </a:cxnLst>
            <a:rect l="0" t="0" r="r" b="b"/>
            <a:pathLst>
              <a:path w="443" h="239">
                <a:moveTo>
                  <a:pt x="77" y="82"/>
                </a:moveTo>
                <a:cubicBezTo>
                  <a:pt x="77" y="69"/>
                  <a:pt x="68" y="58"/>
                  <a:pt x="54" y="58"/>
                </a:cubicBezTo>
                <a:cubicBezTo>
                  <a:pt x="39" y="58"/>
                  <a:pt x="31" y="69"/>
                  <a:pt x="31" y="81"/>
                </a:cubicBezTo>
                <a:cubicBezTo>
                  <a:pt x="31" y="131"/>
                  <a:pt x="77" y="131"/>
                  <a:pt x="77" y="82"/>
                </a:cubicBezTo>
                <a:close/>
                <a:moveTo>
                  <a:pt x="0" y="178"/>
                </a:moveTo>
                <a:cubicBezTo>
                  <a:pt x="0" y="173"/>
                  <a:pt x="0" y="173"/>
                  <a:pt x="0" y="173"/>
                </a:cubicBezTo>
                <a:cubicBezTo>
                  <a:pt x="0" y="161"/>
                  <a:pt x="1" y="147"/>
                  <a:pt x="6" y="137"/>
                </a:cubicBezTo>
                <a:cubicBezTo>
                  <a:pt x="11" y="127"/>
                  <a:pt x="21" y="118"/>
                  <a:pt x="32" y="118"/>
                </a:cubicBezTo>
                <a:cubicBezTo>
                  <a:pt x="36" y="118"/>
                  <a:pt x="36" y="118"/>
                  <a:pt x="36" y="118"/>
                </a:cubicBezTo>
                <a:cubicBezTo>
                  <a:pt x="46" y="128"/>
                  <a:pt x="61" y="128"/>
                  <a:pt x="71" y="118"/>
                </a:cubicBezTo>
                <a:cubicBezTo>
                  <a:pt x="76" y="118"/>
                  <a:pt x="76" y="118"/>
                  <a:pt x="76" y="118"/>
                </a:cubicBezTo>
                <a:cubicBezTo>
                  <a:pt x="81" y="118"/>
                  <a:pt x="86" y="121"/>
                  <a:pt x="91" y="124"/>
                </a:cubicBezTo>
                <a:cubicBezTo>
                  <a:pt x="87" y="132"/>
                  <a:pt x="85" y="141"/>
                  <a:pt x="84" y="151"/>
                </a:cubicBezTo>
                <a:cubicBezTo>
                  <a:pt x="0" y="178"/>
                  <a:pt x="0" y="178"/>
                  <a:pt x="0" y="178"/>
                </a:cubicBezTo>
                <a:close/>
                <a:moveTo>
                  <a:pt x="185" y="57"/>
                </a:moveTo>
                <a:cubicBezTo>
                  <a:pt x="184" y="41"/>
                  <a:pt x="174" y="27"/>
                  <a:pt x="156" y="27"/>
                </a:cubicBezTo>
                <a:cubicBezTo>
                  <a:pt x="137" y="27"/>
                  <a:pt x="128" y="41"/>
                  <a:pt x="127" y="57"/>
                </a:cubicBezTo>
                <a:cubicBezTo>
                  <a:pt x="127" y="119"/>
                  <a:pt x="185" y="118"/>
                  <a:pt x="185" y="57"/>
                </a:cubicBezTo>
                <a:close/>
                <a:moveTo>
                  <a:pt x="91" y="148"/>
                </a:moveTo>
                <a:cubicBezTo>
                  <a:pt x="92" y="140"/>
                  <a:pt x="93" y="132"/>
                  <a:pt x="97" y="125"/>
                </a:cubicBezTo>
                <a:cubicBezTo>
                  <a:pt x="103" y="113"/>
                  <a:pt x="115" y="103"/>
                  <a:pt x="129" y="103"/>
                </a:cubicBezTo>
                <a:cubicBezTo>
                  <a:pt x="134" y="103"/>
                  <a:pt x="134" y="103"/>
                  <a:pt x="134" y="103"/>
                </a:cubicBezTo>
                <a:cubicBezTo>
                  <a:pt x="147" y="115"/>
                  <a:pt x="165" y="115"/>
                  <a:pt x="178" y="103"/>
                </a:cubicBezTo>
                <a:cubicBezTo>
                  <a:pt x="183" y="103"/>
                  <a:pt x="183" y="103"/>
                  <a:pt x="183" y="103"/>
                </a:cubicBezTo>
                <a:cubicBezTo>
                  <a:pt x="189" y="103"/>
                  <a:pt x="195" y="105"/>
                  <a:pt x="200" y="108"/>
                </a:cubicBezTo>
                <a:cubicBezTo>
                  <a:pt x="200" y="109"/>
                  <a:pt x="199" y="110"/>
                  <a:pt x="198" y="111"/>
                </a:cubicBezTo>
                <a:cubicBezTo>
                  <a:pt x="190" y="128"/>
                  <a:pt x="189" y="149"/>
                  <a:pt x="189" y="168"/>
                </a:cubicBezTo>
                <a:cubicBezTo>
                  <a:pt x="189" y="184"/>
                  <a:pt x="189" y="184"/>
                  <a:pt x="189" y="184"/>
                </a:cubicBezTo>
                <a:cubicBezTo>
                  <a:pt x="188" y="184"/>
                  <a:pt x="188" y="184"/>
                  <a:pt x="188" y="184"/>
                </a:cubicBezTo>
                <a:cubicBezTo>
                  <a:pt x="143" y="146"/>
                  <a:pt x="143" y="146"/>
                  <a:pt x="143" y="146"/>
                </a:cubicBezTo>
                <a:cubicBezTo>
                  <a:pt x="131" y="135"/>
                  <a:pt x="131" y="135"/>
                  <a:pt x="131" y="135"/>
                </a:cubicBezTo>
                <a:cubicBezTo>
                  <a:pt x="91" y="148"/>
                  <a:pt x="91" y="148"/>
                  <a:pt x="91" y="148"/>
                </a:cubicBezTo>
                <a:close/>
                <a:moveTo>
                  <a:pt x="308" y="35"/>
                </a:moveTo>
                <a:cubicBezTo>
                  <a:pt x="308" y="16"/>
                  <a:pt x="295" y="0"/>
                  <a:pt x="274" y="0"/>
                </a:cubicBezTo>
                <a:cubicBezTo>
                  <a:pt x="252" y="0"/>
                  <a:pt x="241" y="16"/>
                  <a:pt x="240" y="35"/>
                </a:cubicBezTo>
                <a:cubicBezTo>
                  <a:pt x="240" y="107"/>
                  <a:pt x="308" y="106"/>
                  <a:pt x="308" y="35"/>
                </a:cubicBezTo>
                <a:close/>
                <a:moveTo>
                  <a:pt x="196" y="181"/>
                </a:moveTo>
                <a:cubicBezTo>
                  <a:pt x="196" y="168"/>
                  <a:pt x="196" y="168"/>
                  <a:pt x="196" y="168"/>
                </a:cubicBezTo>
                <a:cubicBezTo>
                  <a:pt x="196" y="150"/>
                  <a:pt x="197" y="130"/>
                  <a:pt x="205" y="115"/>
                </a:cubicBezTo>
                <a:cubicBezTo>
                  <a:pt x="212" y="101"/>
                  <a:pt x="226" y="88"/>
                  <a:pt x="242" y="88"/>
                </a:cubicBezTo>
                <a:cubicBezTo>
                  <a:pt x="248" y="88"/>
                  <a:pt x="248" y="88"/>
                  <a:pt x="248" y="88"/>
                </a:cubicBezTo>
                <a:cubicBezTo>
                  <a:pt x="263" y="103"/>
                  <a:pt x="285" y="103"/>
                  <a:pt x="300" y="88"/>
                </a:cubicBezTo>
                <a:cubicBezTo>
                  <a:pt x="306" y="88"/>
                  <a:pt x="306" y="88"/>
                  <a:pt x="306" y="88"/>
                </a:cubicBezTo>
                <a:cubicBezTo>
                  <a:pt x="322" y="88"/>
                  <a:pt x="336" y="101"/>
                  <a:pt x="343" y="115"/>
                </a:cubicBezTo>
                <a:cubicBezTo>
                  <a:pt x="344" y="118"/>
                  <a:pt x="346" y="121"/>
                  <a:pt x="347" y="124"/>
                </a:cubicBezTo>
                <a:cubicBezTo>
                  <a:pt x="196" y="181"/>
                  <a:pt x="196" y="181"/>
                  <a:pt x="196" y="181"/>
                </a:cubicBezTo>
                <a:close/>
                <a:moveTo>
                  <a:pt x="348" y="97"/>
                </a:moveTo>
                <a:cubicBezTo>
                  <a:pt x="360" y="129"/>
                  <a:pt x="360" y="129"/>
                  <a:pt x="360" y="129"/>
                </a:cubicBezTo>
                <a:cubicBezTo>
                  <a:pt x="186" y="196"/>
                  <a:pt x="186" y="196"/>
                  <a:pt x="186" y="196"/>
                </a:cubicBezTo>
                <a:cubicBezTo>
                  <a:pt x="137" y="154"/>
                  <a:pt x="137" y="154"/>
                  <a:pt x="137" y="154"/>
                </a:cubicBezTo>
                <a:cubicBezTo>
                  <a:pt x="128" y="147"/>
                  <a:pt x="128" y="147"/>
                  <a:pt x="128" y="147"/>
                </a:cubicBezTo>
                <a:cubicBezTo>
                  <a:pt x="118" y="150"/>
                  <a:pt x="118" y="150"/>
                  <a:pt x="118" y="150"/>
                </a:cubicBezTo>
                <a:cubicBezTo>
                  <a:pt x="2" y="189"/>
                  <a:pt x="2" y="189"/>
                  <a:pt x="2" y="189"/>
                </a:cubicBezTo>
                <a:cubicBezTo>
                  <a:pt x="13" y="225"/>
                  <a:pt x="13" y="225"/>
                  <a:pt x="13" y="225"/>
                </a:cubicBezTo>
                <a:cubicBezTo>
                  <a:pt x="120" y="190"/>
                  <a:pt x="120" y="190"/>
                  <a:pt x="120" y="190"/>
                </a:cubicBezTo>
                <a:cubicBezTo>
                  <a:pt x="170" y="232"/>
                  <a:pt x="170" y="232"/>
                  <a:pt x="170" y="232"/>
                </a:cubicBezTo>
                <a:cubicBezTo>
                  <a:pt x="179" y="239"/>
                  <a:pt x="179" y="239"/>
                  <a:pt x="179" y="239"/>
                </a:cubicBezTo>
                <a:cubicBezTo>
                  <a:pt x="189" y="235"/>
                  <a:pt x="189" y="235"/>
                  <a:pt x="189" y="235"/>
                </a:cubicBezTo>
                <a:cubicBezTo>
                  <a:pt x="374" y="165"/>
                  <a:pt x="374" y="165"/>
                  <a:pt x="374" y="165"/>
                </a:cubicBezTo>
                <a:cubicBezTo>
                  <a:pt x="386" y="196"/>
                  <a:pt x="386" y="196"/>
                  <a:pt x="386" y="196"/>
                </a:cubicBezTo>
                <a:cubicBezTo>
                  <a:pt x="443" y="115"/>
                  <a:pt x="443" y="115"/>
                  <a:pt x="443" y="115"/>
                </a:cubicBezTo>
                <a:cubicBezTo>
                  <a:pt x="348" y="97"/>
                  <a:pt x="348" y="97"/>
                  <a:pt x="348" y="9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31" name="Group 130"/>
          <p:cNvGrpSpPr>
            <a:grpSpLocks noChangeAspect="1"/>
          </p:cNvGrpSpPr>
          <p:nvPr/>
        </p:nvGrpSpPr>
        <p:grpSpPr>
          <a:xfrm>
            <a:off x="9012619" y="1926669"/>
            <a:ext cx="839149" cy="720000"/>
            <a:chOff x="6514896" y="5540836"/>
            <a:chExt cx="597944" cy="513043"/>
          </a:xfrm>
          <a:solidFill>
            <a:schemeClr val="bg1"/>
          </a:solidFill>
        </p:grpSpPr>
        <p:sp>
          <p:nvSpPr>
            <p:cNvPr id="132" name="Freeform 27"/>
            <p:cNvSpPr>
              <a:spLocks noEditPoints="1"/>
            </p:cNvSpPr>
            <p:nvPr/>
          </p:nvSpPr>
          <p:spPr bwMode="auto">
            <a:xfrm>
              <a:off x="6652046" y="5540836"/>
              <a:ext cx="225681" cy="259061"/>
            </a:xfrm>
            <a:custGeom>
              <a:avLst/>
              <a:gdLst/>
              <a:ahLst/>
              <a:cxnLst>
                <a:cxn ang="0">
                  <a:pos x="94" y="29"/>
                </a:cxn>
                <a:cxn ang="0">
                  <a:pos x="66" y="0"/>
                </a:cxn>
                <a:cxn ang="0">
                  <a:pos x="37" y="29"/>
                </a:cxn>
                <a:cxn ang="0">
                  <a:pos x="94" y="29"/>
                </a:cxn>
                <a:cxn ang="0">
                  <a:pos x="0" y="137"/>
                </a:cxn>
                <a:cxn ang="0">
                  <a:pos x="8" y="97"/>
                </a:cxn>
                <a:cxn ang="0">
                  <a:pos x="39" y="75"/>
                </a:cxn>
                <a:cxn ang="0">
                  <a:pos x="42" y="75"/>
                </a:cxn>
                <a:cxn ang="0">
                  <a:pos x="61" y="103"/>
                </a:cxn>
                <a:cxn ang="0">
                  <a:pos x="61" y="88"/>
                </a:cxn>
                <a:cxn ang="0">
                  <a:pos x="58" y="85"/>
                </a:cxn>
                <a:cxn ang="0">
                  <a:pos x="66" y="79"/>
                </a:cxn>
                <a:cxn ang="0">
                  <a:pos x="74" y="85"/>
                </a:cxn>
                <a:cxn ang="0">
                  <a:pos x="71" y="88"/>
                </a:cxn>
                <a:cxn ang="0">
                  <a:pos x="71" y="103"/>
                </a:cxn>
                <a:cxn ang="0">
                  <a:pos x="90" y="75"/>
                </a:cxn>
                <a:cxn ang="0">
                  <a:pos x="93" y="75"/>
                </a:cxn>
                <a:cxn ang="0">
                  <a:pos x="124" y="97"/>
                </a:cxn>
                <a:cxn ang="0">
                  <a:pos x="132" y="137"/>
                </a:cxn>
                <a:cxn ang="0">
                  <a:pos x="0" y="137"/>
                </a:cxn>
              </a:cxnLst>
              <a:rect l="0" t="0" r="r" b="b"/>
              <a:pathLst>
                <a:path w="132" h="151">
                  <a:moveTo>
                    <a:pt x="94" y="29"/>
                  </a:moveTo>
                  <a:cubicBezTo>
                    <a:pt x="94" y="13"/>
                    <a:pt x="84" y="0"/>
                    <a:pt x="66" y="0"/>
                  </a:cubicBezTo>
                  <a:cubicBezTo>
                    <a:pt x="47" y="0"/>
                    <a:pt x="38" y="13"/>
                    <a:pt x="37" y="29"/>
                  </a:cubicBezTo>
                  <a:cubicBezTo>
                    <a:pt x="37" y="90"/>
                    <a:pt x="95" y="89"/>
                    <a:pt x="94" y="29"/>
                  </a:cubicBezTo>
                  <a:close/>
                  <a:moveTo>
                    <a:pt x="0" y="137"/>
                  </a:moveTo>
                  <a:cubicBezTo>
                    <a:pt x="1" y="123"/>
                    <a:pt x="2" y="108"/>
                    <a:pt x="8" y="97"/>
                  </a:cubicBezTo>
                  <a:cubicBezTo>
                    <a:pt x="14" y="85"/>
                    <a:pt x="26" y="75"/>
                    <a:pt x="39" y="75"/>
                  </a:cubicBezTo>
                  <a:cubicBezTo>
                    <a:pt x="42" y="75"/>
                    <a:pt x="42" y="75"/>
                    <a:pt x="42" y="75"/>
                  </a:cubicBezTo>
                  <a:cubicBezTo>
                    <a:pt x="61" y="103"/>
                    <a:pt x="61" y="103"/>
                    <a:pt x="61" y="103"/>
                  </a:cubicBezTo>
                  <a:cubicBezTo>
                    <a:pt x="61" y="88"/>
                    <a:pt x="61" y="88"/>
                    <a:pt x="61" y="88"/>
                  </a:cubicBezTo>
                  <a:cubicBezTo>
                    <a:pt x="58" y="85"/>
                    <a:pt x="58" y="85"/>
                    <a:pt x="58" y="85"/>
                  </a:cubicBezTo>
                  <a:cubicBezTo>
                    <a:pt x="66" y="79"/>
                    <a:pt x="66" y="79"/>
                    <a:pt x="66" y="79"/>
                  </a:cubicBezTo>
                  <a:cubicBezTo>
                    <a:pt x="74" y="85"/>
                    <a:pt x="74" y="85"/>
                    <a:pt x="74" y="85"/>
                  </a:cubicBezTo>
                  <a:cubicBezTo>
                    <a:pt x="71" y="88"/>
                    <a:pt x="71" y="88"/>
                    <a:pt x="71" y="88"/>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2" y="137"/>
                  </a:cubicBezTo>
                  <a:cubicBezTo>
                    <a:pt x="88" y="151"/>
                    <a:pt x="44" y="151"/>
                    <a:pt x="0"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28"/>
            <p:cNvSpPr>
              <a:spLocks/>
            </p:cNvSpPr>
            <p:nvPr/>
          </p:nvSpPr>
          <p:spPr bwMode="auto">
            <a:xfrm>
              <a:off x="6839992" y="5540836"/>
              <a:ext cx="272848" cy="312034"/>
            </a:xfrm>
            <a:custGeom>
              <a:avLst/>
              <a:gdLst/>
              <a:ahLst/>
              <a:cxnLst>
                <a:cxn ang="0">
                  <a:pos x="0" y="0"/>
                </a:cxn>
                <a:cxn ang="0">
                  <a:pos x="130" y="129"/>
                </a:cxn>
                <a:cxn ang="0">
                  <a:pos x="159" y="129"/>
                </a:cxn>
                <a:cxn ang="0">
                  <a:pos x="115" y="182"/>
                </a:cxn>
                <a:cxn ang="0">
                  <a:pos x="71" y="129"/>
                </a:cxn>
                <a:cxn ang="0">
                  <a:pos x="100" y="129"/>
                </a:cxn>
                <a:cxn ang="0">
                  <a:pos x="0" y="30"/>
                </a:cxn>
                <a:cxn ang="0">
                  <a:pos x="0" y="0"/>
                </a:cxn>
              </a:cxnLst>
              <a:rect l="0" t="0" r="r" b="b"/>
              <a:pathLst>
                <a:path w="159" h="182">
                  <a:moveTo>
                    <a:pt x="0" y="0"/>
                  </a:moveTo>
                  <a:cubicBezTo>
                    <a:pt x="72" y="0"/>
                    <a:pt x="130" y="58"/>
                    <a:pt x="130" y="129"/>
                  </a:cubicBezTo>
                  <a:cubicBezTo>
                    <a:pt x="159" y="129"/>
                    <a:pt x="159" y="129"/>
                    <a:pt x="159" y="129"/>
                  </a:cubicBezTo>
                  <a:cubicBezTo>
                    <a:pt x="115" y="182"/>
                    <a:pt x="115" y="182"/>
                    <a:pt x="115" y="182"/>
                  </a:cubicBezTo>
                  <a:cubicBezTo>
                    <a:pt x="71" y="129"/>
                    <a:pt x="71" y="129"/>
                    <a:pt x="71" y="129"/>
                  </a:cubicBezTo>
                  <a:cubicBezTo>
                    <a:pt x="100" y="129"/>
                    <a:pt x="100" y="129"/>
                    <a:pt x="100" y="129"/>
                  </a:cubicBezTo>
                  <a:cubicBezTo>
                    <a:pt x="99" y="74"/>
                    <a:pt x="55" y="30"/>
                    <a:pt x="0" y="3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29"/>
            <p:cNvSpPr>
              <a:spLocks/>
            </p:cNvSpPr>
            <p:nvPr/>
          </p:nvSpPr>
          <p:spPr bwMode="auto">
            <a:xfrm>
              <a:off x="6514896" y="5736765"/>
              <a:ext cx="270671" cy="309857"/>
            </a:xfrm>
            <a:custGeom>
              <a:avLst/>
              <a:gdLst/>
              <a:ahLst/>
              <a:cxnLst>
                <a:cxn ang="0">
                  <a:pos x="158" y="181"/>
                </a:cxn>
                <a:cxn ang="0">
                  <a:pos x="28" y="52"/>
                </a:cxn>
                <a:cxn ang="0">
                  <a:pos x="0" y="52"/>
                </a:cxn>
                <a:cxn ang="0">
                  <a:pos x="44" y="0"/>
                </a:cxn>
                <a:cxn ang="0">
                  <a:pos x="87" y="52"/>
                </a:cxn>
                <a:cxn ang="0">
                  <a:pos x="59" y="52"/>
                </a:cxn>
                <a:cxn ang="0">
                  <a:pos x="158" y="151"/>
                </a:cxn>
                <a:cxn ang="0">
                  <a:pos x="158" y="181"/>
                </a:cxn>
              </a:cxnLst>
              <a:rect l="0" t="0" r="r" b="b"/>
              <a:pathLst>
                <a:path w="158" h="181">
                  <a:moveTo>
                    <a:pt x="158" y="181"/>
                  </a:moveTo>
                  <a:cubicBezTo>
                    <a:pt x="87" y="181"/>
                    <a:pt x="29" y="124"/>
                    <a:pt x="28" y="52"/>
                  </a:cubicBezTo>
                  <a:cubicBezTo>
                    <a:pt x="0" y="52"/>
                    <a:pt x="0" y="52"/>
                    <a:pt x="0" y="52"/>
                  </a:cubicBezTo>
                  <a:cubicBezTo>
                    <a:pt x="44" y="0"/>
                    <a:pt x="44" y="0"/>
                    <a:pt x="44" y="0"/>
                  </a:cubicBezTo>
                  <a:cubicBezTo>
                    <a:pt x="87" y="52"/>
                    <a:pt x="87" y="52"/>
                    <a:pt x="87" y="52"/>
                  </a:cubicBezTo>
                  <a:cubicBezTo>
                    <a:pt x="59" y="52"/>
                    <a:pt x="59" y="52"/>
                    <a:pt x="59" y="52"/>
                  </a:cubicBezTo>
                  <a:cubicBezTo>
                    <a:pt x="59" y="107"/>
                    <a:pt x="104" y="151"/>
                    <a:pt x="158" y="151"/>
                  </a:cubicBezTo>
                  <a:cubicBezTo>
                    <a:pt x="158" y="181"/>
                    <a:pt x="158" y="181"/>
                    <a:pt x="158" y="18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 name="Freeform 30"/>
            <p:cNvSpPr>
              <a:spLocks noEditPoints="1"/>
            </p:cNvSpPr>
            <p:nvPr/>
          </p:nvSpPr>
          <p:spPr bwMode="auto">
            <a:xfrm>
              <a:off x="6810965" y="5794818"/>
              <a:ext cx="226406" cy="259061"/>
            </a:xfrm>
            <a:custGeom>
              <a:avLst/>
              <a:gdLst/>
              <a:ahLst/>
              <a:cxnLst>
                <a:cxn ang="0">
                  <a:pos x="94" y="29"/>
                </a:cxn>
                <a:cxn ang="0">
                  <a:pos x="66" y="0"/>
                </a:cxn>
                <a:cxn ang="0">
                  <a:pos x="37" y="29"/>
                </a:cxn>
                <a:cxn ang="0">
                  <a:pos x="94" y="29"/>
                </a:cxn>
                <a:cxn ang="0">
                  <a:pos x="0" y="137"/>
                </a:cxn>
                <a:cxn ang="0">
                  <a:pos x="8" y="97"/>
                </a:cxn>
                <a:cxn ang="0">
                  <a:pos x="39" y="75"/>
                </a:cxn>
                <a:cxn ang="0">
                  <a:pos x="42" y="75"/>
                </a:cxn>
                <a:cxn ang="0">
                  <a:pos x="61" y="103"/>
                </a:cxn>
                <a:cxn ang="0">
                  <a:pos x="61" y="89"/>
                </a:cxn>
                <a:cxn ang="0">
                  <a:pos x="58" y="85"/>
                </a:cxn>
                <a:cxn ang="0">
                  <a:pos x="66" y="79"/>
                </a:cxn>
                <a:cxn ang="0">
                  <a:pos x="74" y="85"/>
                </a:cxn>
                <a:cxn ang="0">
                  <a:pos x="71" y="89"/>
                </a:cxn>
                <a:cxn ang="0">
                  <a:pos x="71" y="103"/>
                </a:cxn>
                <a:cxn ang="0">
                  <a:pos x="90" y="75"/>
                </a:cxn>
                <a:cxn ang="0">
                  <a:pos x="93" y="75"/>
                </a:cxn>
                <a:cxn ang="0">
                  <a:pos x="124" y="97"/>
                </a:cxn>
                <a:cxn ang="0">
                  <a:pos x="132" y="137"/>
                </a:cxn>
                <a:cxn ang="0">
                  <a:pos x="0" y="137"/>
                </a:cxn>
              </a:cxnLst>
              <a:rect l="0" t="0" r="r" b="b"/>
              <a:pathLst>
                <a:path w="132" h="151">
                  <a:moveTo>
                    <a:pt x="94" y="29"/>
                  </a:moveTo>
                  <a:cubicBezTo>
                    <a:pt x="94" y="13"/>
                    <a:pt x="83" y="0"/>
                    <a:pt x="66" y="0"/>
                  </a:cubicBezTo>
                  <a:cubicBezTo>
                    <a:pt x="47" y="0"/>
                    <a:pt x="38" y="13"/>
                    <a:pt x="37" y="29"/>
                  </a:cubicBezTo>
                  <a:cubicBezTo>
                    <a:pt x="37" y="90"/>
                    <a:pt x="95" y="89"/>
                    <a:pt x="94" y="29"/>
                  </a:cubicBezTo>
                  <a:close/>
                  <a:moveTo>
                    <a:pt x="0" y="137"/>
                  </a:moveTo>
                  <a:cubicBezTo>
                    <a:pt x="0" y="123"/>
                    <a:pt x="2" y="108"/>
                    <a:pt x="8" y="97"/>
                  </a:cubicBezTo>
                  <a:cubicBezTo>
                    <a:pt x="14" y="85"/>
                    <a:pt x="25" y="75"/>
                    <a:pt x="39" y="75"/>
                  </a:cubicBezTo>
                  <a:cubicBezTo>
                    <a:pt x="42" y="75"/>
                    <a:pt x="42" y="75"/>
                    <a:pt x="42" y="75"/>
                  </a:cubicBezTo>
                  <a:cubicBezTo>
                    <a:pt x="61" y="103"/>
                    <a:pt x="61" y="103"/>
                    <a:pt x="61"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2" y="137"/>
                  </a:cubicBezTo>
                  <a:cubicBezTo>
                    <a:pt x="88" y="151"/>
                    <a:pt x="44" y="151"/>
                    <a:pt x="0"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Slide Number Placeholder 1"/>
          <p:cNvSpPr>
            <a:spLocks noGrp="1"/>
          </p:cNvSpPr>
          <p:nvPr>
            <p:ph type="sldNum" sz="quarter" idx="4"/>
          </p:nvPr>
        </p:nvSpPr>
        <p:spPr/>
        <p:txBody>
          <a:bodyPr/>
          <a:lstStyle/>
          <a:p>
            <a:fld id="{5EDB2FD3-5FC5-4610-8098-045C0B85DE90}" type="slidenum">
              <a:rPr lang="en-US" smtClean="0"/>
              <a:pPr/>
              <a:t>25</a:t>
            </a:fld>
            <a:endParaRPr lang="en-US"/>
          </a:p>
        </p:txBody>
      </p:sp>
      <p:sp>
        <p:nvSpPr>
          <p:cNvPr id="70" name="TextBox 69"/>
          <p:cNvSpPr txBox="1"/>
          <p:nvPr/>
        </p:nvSpPr>
        <p:spPr>
          <a:xfrm>
            <a:off x="376238" y="0"/>
            <a:ext cx="22047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solidFill>
              </a:rPr>
              <a:t>LEDARNA | IPSOS PUBLIC AFFAIRS</a:t>
            </a:r>
          </a:p>
        </p:txBody>
      </p:sp>
    </p:spTree>
    <p:extLst>
      <p:ext uri="{BB962C8B-B14F-4D97-AF65-F5344CB8AC3E}">
        <p14:creationId xmlns:p14="http://schemas.microsoft.com/office/powerpoint/2010/main" val="2161673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63915" y="2832708"/>
            <a:ext cx="2895695" cy="15647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3"/>
            <a:r>
              <a:rPr lang="en-GB" sz="1200" dirty="0"/>
              <a:t>Targeted leadership attaches importance to being rational, intelligent, innovative and results-orientated. Relationship-orientated-type attributes, such as being a coach, fair, empathetic, perceptive and honest, are considered less important. </a:t>
            </a:r>
          </a:p>
        </p:txBody>
      </p:sp>
      <p:sp>
        <p:nvSpPr>
          <p:cNvPr id="11" name="Rectangle 10"/>
          <p:cNvSpPr/>
          <p:nvPr/>
        </p:nvSpPr>
        <p:spPr>
          <a:xfrm>
            <a:off x="8038700" y="2832708"/>
            <a:ext cx="2895697" cy="15647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3"/>
            <a:r>
              <a:rPr lang="en-GB" sz="1200" dirty="0"/>
              <a:t>Relationship-orientated leadership puts a premium on leaders being coaches, communicative and perceptive. Less importance is attached to fairness, honesty and results. </a:t>
            </a:r>
          </a:p>
        </p:txBody>
      </p:sp>
      <p:sp>
        <p:nvSpPr>
          <p:cNvPr id="9" name="Rectangle 8"/>
          <p:cNvSpPr/>
          <p:nvPr/>
        </p:nvSpPr>
        <p:spPr>
          <a:xfrm>
            <a:off x="1287366" y="2832707"/>
            <a:ext cx="2897458" cy="15647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3"/>
            <a:r>
              <a:rPr lang="en-GB" sz="1200" dirty="0">
                <a:solidFill>
                  <a:schemeClr val="bg1"/>
                </a:solidFill>
              </a:rPr>
              <a:t>Democratic leadership is based around the idea that fairness, honesty and perceptiveness are key if leadership is to be successful</a:t>
            </a:r>
            <a:r>
              <a:rPr lang="en-GB" sz="1200" dirty="0"/>
              <a:t>. It attaches less importance to results and relationship-orientated attributes such as being a coach and being communicative. </a:t>
            </a:r>
          </a:p>
        </p:txBody>
      </p:sp>
      <p:sp>
        <p:nvSpPr>
          <p:cNvPr id="12" name="Rectangle: Rounded Corners 11"/>
          <p:cNvSpPr/>
          <p:nvPr/>
        </p:nvSpPr>
        <p:spPr>
          <a:xfrm>
            <a:off x="1287365" y="4397500"/>
            <a:ext cx="2897458" cy="152578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2"/>
                </a:solidFill>
              </a:rPr>
              <a:t>Found more commonly in/among:</a:t>
            </a:r>
          </a:p>
          <a:p>
            <a:pPr marL="285750" indent="-285750">
              <a:buFont typeface="Arial" panose="020B0604020202020204" pitchFamily="34" charset="0"/>
              <a:buChar char="•"/>
            </a:pPr>
            <a:r>
              <a:rPr lang="en-GB" sz="1200" dirty="0">
                <a:solidFill>
                  <a:schemeClr val="tx2"/>
                </a:solidFill>
              </a:rPr>
              <a:t>Norway</a:t>
            </a:r>
          </a:p>
          <a:p>
            <a:pPr marL="285750" indent="-285750">
              <a:buFont typeface="Arial" panose="020B0604020202020204" pitchFamily="34" charset="0"/>
              <a:buChar char="•"/>
            </a:pPr>
            <a:r>
              <a:rPr lang="en-GB" sz="1200" dirty="0">
                <a:solidFill>
                  <a:schemeClr val="tx2"/>
                </a:solidFill>
              </a:rPr>
              <a:t>Heads of section, first-line managers, team leaders, foremen</a:t>
            </a:r>
          </a:p>
          <a:p>
            <a:pPr marL="285750" indent="-285750">
              <a:buFont typeface="Arial" panose="020B0604020202020204" pitchFamily="34" charset="0"/>
              <a:buChar char="•"/>
            </a:pPr>
            <a:r>
              <a:rPr lang="en-GB" sz="1200" dirty="0">
                <a:solidFill>
                  <a:schemeClr val="tx2"/>
                </a:solidFill>
              </a:rPr>
              <a:t>Males</a:t>
            </a:r>
          </a:p>
          <a:p>
            <a:pPr marL="285750" indent="-285750">
              <a:buFont typeface="Arial" panose="020B0604020202020204" pitchFamily="34" charset="0"/>
              <a:buChar char="•"/>
            </a:pPr>
            <a:r>
              <a:rPr lang="en-GB" sz="1200" dirty="0">
                <a:solidFill>
                  <a:schemeClr val="tx2"/>
                </a:solidFill>
              </a:rPr>
              <a:t>Private sector </a:t>
            </a:r>
          </a:p>
        </p:txBody>
      </p:sp>
      <p:sp>
        <p:nvSpPr>
          <p:cNvPr id="13" name="Rectangle: Rounded Corners 12"/>
          <p:cNvSpPr/>
          <p:nvPr/>
        </p:nvSpPr>
        <p:spPr>
          <a:xfrm>
            <a:off x="4663914" y="4397500"/>
            <a:ext cx="2895696" cy="152578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2"/>
                </a:solidFill>
              </a:rPr>
              <a:t>Found more commonly in/among:</a:t>
            </a:r>
          </a:p>
          <a:p>
            <a:pPr marL="285750" indent="-285750">
              <a:buFont typeface="Arial" panose="020B0604020202020204" pitchFamily="34" charset="0"/>
              <a:buChar char="•"/>
            </a:pPr>
            <a:r>
              <a:rPr lang="en-GB" sz="1200" dirty="0">
                <a:solidFill>
                  <a:schemeClr val="tx2"/>
                </a:solidFill>
              </a:rPr>
              <a:t>Denmark</a:t>
            </a:r>
          </a:p>
          <a:p>
            <a:pPr marL="285750" indent="-285750">
              <a:buFont typeface="Arial" panose="020B0604020202020204" pitchFamily="34" charset="0"/>
              <a:buChar char="•"/>
            </a:pPr>
            <a:r>
              <a:rPr lang="en-GB" sz="1200" dirty="0">
                <a:solidFill>
                  <a:schemeClr val="tx2"/>
                </a:solidFill>
              </a:rPr>
              <a:t>Chief executives/company directors</a:t>
            </a:r>
          </a:p>
          <a:p>
            <a:pPr marL="285750" indent="-285750">
              <a:buFont typeface="Arial" panose="020B0604020202020204" pitchFamily="34" charset="0"/>
              <a:buChar char="•"/>
            </a:pPr>
            <a:r>
              <a:rPr lang="en-GB" sz="1200" dirty="0">
                <a:solidFill>
                  <a:schemeClr val="tx2"/>
                </a:solidFill>
              </a:rPr>
              <a:t>Males</a:t>
            </a:r>
          </a:p>
          <a:p>
            <a:pPr marL="285750" indent="-285750">
              <a:buFont typeface="Arial" panose="020B0604020202020204" pitchFamily="34" charset="0"/>
              <a:buChar char="•"/>
            </a:pPr>
            <a:r>
              <a:rPr lang="en-GB" sz="1200" dirty="0">
                <a:solidFill>
                  <a:schemeClr val="tx2"/>
                </a:solidFill>
              </a:rPr>
              <a:t>Private sector </a:t>
            </a:r>
          </a:p>
        </p:txBody>
      </p:sp>
      <p:sp>
        <p:nvSpPr>
          <p:cNvPr id="14" name="Rectangle: Rounded Corners 13"/>
          <p:cNvSpPr/>
          <p:nvPr/>
        </p:nvSpPr>
        <p:spPr>
          <a:xfrm>
            <a:off x="8038700" y="4397500"/>
            <a:ext cx="2895697" cy="1525780"/>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2"/>
                </a:solidFill>
              </a:rPr>
              <a:t>Found more commonly in/among:</a:t>
            </a:r>
          </a:p>
          <a:p>
            <a:pPr marL="285750" indent="-285750">
              <a:buFont typeface="Arial" panose="020B0604020202020204" pitchFamily="34" charset="0"/>
              <a:buChar char="•"/>
            </a:pPr>
            <a:r>
              <a:rPr lang="en-GB" sz="1200" dirty="0">
                <a:solidFill>
                  <a:schemeClr val="tx2"/>
                </a:solidFill>
              </a:rPr>
              <a:t>Sweden</a:t>
            </a:r>
          </a:p>
          <a:p>
            <a:pPr marL="285750" indent="-285750">
              <a:buFont typeface="Arial" panose="020B0604020202020204" pitchFamily="34" charset="0"/>
              <a:buChar char="•"/>
            </a:pPr>
            <a:r>
              <a:rPr lang="en-GB" sz="1200" dirty="0">
                <a:solidFill>
                  <a:schemeClr val="tx2"/>
                </a:solidFill>
              </a:rPr>
              <a:t>Heads of section, first-line managers, team leaders, foremen</a:t>
            </a:r>
          </a:p>
          <a:p>
            <a:pPr marL="285750" indent="-285750">
              <a:buFont typeface="Arial" panose="020B0604020202020204" pitchFamily="34" charset="0"/>
              <a:buChar char="•"/>
            </a:pPr>
            <a:r>
              <a:rPr lang="en-GB" sz="1200" dirty="0">
                <a:solidFill>
                  <a:schemeClr val="tx2"/>
                </a:solidFill>
              </a:rPr>
              <a:t>Females</a:t>
            </a:r>
          </a:p>
          <a:p>
            <a:pPr marL="285750" indent="-285750">
              <a:buFont typeface="Arial" panose="020B0604020202020204" pitchFamily="34" charset="0"/>
              <a:buChar char="•"/>
            </a:pPr>
            <a:r>
              <a:rPr lang="en-GB" sz="1200" dirty="0">
                <a:solidFill>
                  <a:schemeClr val="tx2"/>
                </a:solidFill>
              </a:rPr>
              <a:t>Public sector </a:t>
            </a:r>
          </a:p>
        </p:txBody>
      </p:sp>
      <p:sp>
        <p:nvSpPr>
          <p:cNvPr id="2" name="Slide Number Placeholder 1"/>
          <p:cNvSpPr>
            <a:spLocks noGrp="1"/>
          </p:cNvSpPr>
          <p:nvPr>
            <p:ph type="sldNum" sz="quarter" idx="4"/>
          </p:nvPr>
        </p:nvSpPr>
        <p:spPr/>
        <p:txBody>
          <a:bodyPr/>
          <a:lstStyle/>
          <a:p>
            <a:fld id="{5EDB2FD3-5FC5-4610-8098-045C0B85DE90}" type="slidenum">
              <a:rPr lang="en-US" smtClean="0"/>
              <a:pPr/>
              <a:t>26</a:t>
            </a:fld>
            <a:endParaRPr lang="en-US"/>
          </a:p>
        </p:txBody>
      </p:sp>
      <p:sp>
        <p:nvSpPr>
          <p:cNvPr id="81" name="Rectangle: Rounded Corners 80"/>
          <p:cNvSpPr/>
          <p:nvPr/>
        </p:nvSpPr>
        <p:spPr>
          <a:xfrm>
            <a:off x="1289129" y="1002055"/>
            <a:ext cx="2895694" cy="1709571"/>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24000" rtlCol="0" anchor="b"/>
          <a:lstStyle/>
          <a:p>
            <a:pPr algn="ctr"/>
            <a:r>
              <a:rPr lang="en-GB" sz="1600" dirty="0"/>
              <a:t>DEMOCRATIC LEADERSHIP</a:t>
            </a:r>
          </a:p>
        </p:txBody>
      </p:sp>
      <p:sp>
        <p:nvSpPr>
          <p:cNvPr id="82" name="Rectangle: Rounded Corners 81"/>
          <p:cNvSpPr/>
          <p:nvPr/>
        </p:nvSpPr>
        <p:spPr>
          <a:xfrm>
            <a:off x="8038703" y="1002057"/>
            <a:ext cx="2895694" cy="1709567"/>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bIns="108000" rtlCol="0" anchor="b"/>
          <a:lstStyle/>
          <a:p>
            <a:pPr algn="ctr"/>
            <a:r>
              <a:rPr lang="en-GB" sz="1600" dirty="0"/>
              <a:t>RELATIONSHIP-ORIENTATED LEADERSHIP</a:t>
            </a:r>
          </a:p>
        </p:txBody>
      </p:sp>
      <p:sp>
        <p:nvSpPr>
          <p:cNvPr id="83" name="Rectangle: Rounded Corners 82"/>
          <p:cNvSpPr/>
          <p:nvPr/>
        </p:nvSpPr>
        <p:spPr>
          <a:xfrm>
            <a:off x="4663916" y="1002056"/>
            <a:ext cx="2895694" cy="1709569"/>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rtlCol="0" anchor="b"/>
          <a:lstStyle/>
          <a:p>
            <a:pPr algn="ctr"/>
            <a:r>
              <a:rPr lang="en-GB" sz="1600" dirty="0"/>
              <a:t>TARGETED LEADERSHIP</a:t>
            </a:r>
          </a:p>
        </p:txBody>
      </p:sp>
      <p:grpSp>
        <p:nvGrpSpPr>
          <p:cNvPr id="86" name="Group 85"/>
          <p:cNvGrpSpPr>
            <a:grpSpLocks noChangeAspect="1"/>
          </p:cNvGrpSpPr>
          <p:nvPr/>
        </p:nvGrpSpPr>
        <p:grpSpPr>
          <a:xfrm>
            <a:off x="1796541" y="1313768"/>
            <a:ext cx="1784348" cy="579359"/>
            <a:chOff x="2225198" y="1458000"/>
            <a:chExt cx="4635564" cy="1505119"/>
          </a:xfrm>
          <a:solidFill>
            <a:schemeClr val="bg1"/>
          </a:solidFill>
        </p:grpSpPr>
        <p:sp>
          <p:nvSpPr>
            <p:cNvPr id="87" name="Freeform 6"/>
            <p:cNvSpPr>
              <a:spLocks/>
            </p:cNvSpPr>
            <p:nvPr/>
          </p:nvSpPr>
          <p:spPr bwMode="auto">
            <a:xfrm>
              <a:off x="2225198" y="2058320"/>
              <a:ext cx="567929" cy="904799"/>
            </a:xfrm>
            <a:custGeom>
              <a:avLst/>
              <a:gdLst/>
              <a:ahLst/>
              <a:cxnLst>
                <a:cxn ang="0">
                  <a:pos x="32" y="532"/>
                </a:cxn>
                <a:cxn ang="0">
                  <a:pos x="65" y="500"/>
                </a:cxn>
                <a:cxn ang="0">
                  <a:pos x="47" y="471"/>
                </a:cxn>
                <a:cxn ang="0">
                  <a:pos x="47" y="459"/>
                </a:cxn>
                <a:cxn ang="0">
                  <a:pos x="150" y="425"/>
                </a:cxn>
                <a:cxn ang="0">
                  <a:pos x="154" y="469"/>
                </a:cxn>
                <a:cxn ang="0">
                  <a:pos x="133" y="500"/>
                </a:cxn>
                <a:cxn ang="0">
                  <a:pos x="165" y="532"/>
                </a:cxn>
                <a:cxn ang="0">
                  <a:pos x="198" y="500"/>
                </a:cxn>
                <a:cxn ang="0">
                  <a:pos x="180" y="471"/>
                </a:cxn>
                <a:cxn ang="0">
                  <a:pos x="184" y="425"/>
                </a:cxn>
                <a:cxn ang="0">
                  <a:pos x="269" y="444"/>
                </a:cxn>
                <a:cxn ang="0">
                  <a:pos x="286" y="456"/>
                </a:cxn>
                <a:cxn ang="0">
                  <a:pos x="288" y="459"/>
                </a:cxn>
                <a:cxn ang="0">
                  <a:pos x="288" y="470"/>
                </a:cxn>
                <a:cxn ang="0">
                  <a:pos x="269" y="500"/>
                </a:cxn>
                <a:cxn ang="0">
                  <a:pos x="301" y="532"/>
                </a:cxn>
                <a:cxn ang="0">
                  <a:pos x="334" y="500"/>
                </a:cxn>
                <a:cxn ang="0">
                  <a:pos x="312" y="470"/>
                </a:cxn>
                <a:cxn ang="0">
                  <a:pos x="312" y="451"/>
                </a:cxn>
                <a:cxn ang="0">
                  <a:pos x="310" y="448"/>
                </a:cxn>
                <a:cxn ang="0">
                  <a:pos x="186" y="401"/>
                </a:cxn>
                <a:cxn ang="0">
                  <a:pos x="193" y="326"/>
                </a:cxn>
                <a:cxn ang="0">
                  <a:pos x="306" y="326"/>
                </a:cxn>
                <a:cxn ang="0">
                  <a:pos x="318" y="314"/>
                </a:cxn>
                <a:cxn ang="0">
                  <a:pos x="318" y="269"/>
                </a:cxn>
                <a:cxn ang="0">
                  <a:pos x="306" y="257"/>
                </a:cxn>
                <a:cxn ang="0">
                  <a:pos x="165" y="268"/>
                </a:cxn>
                <a:cxn ang="0">
                  <a:pos x="73" y="263"/>
                </a:cxn>
                <a:cxn ang="0">
                  <a:pos x="64" y="209"/>
                </a:cxn>
                <a:cxn ang="0">
                  <a:pos x="87" y="12"/>
                </a:cxn>
                <a:cxn ang="0">
                  <a:pos x="75" y="0"/>
                </a:cxn>
                <a:cxn ang="0">
                  <a:pos x="22" y="0"/>
                </a:cxn>
                <a:cxn ang="0">
                  <a:pos x="10" y="12"/>
                </a:cxn>
                <a:cxn ang="0">
                  <a:pos x="10" y="314"/>
                </a:cxn>
                <a:cxn ang="0">
                  <a:pos x="22" y="326"/>
                </a:cxn>
                <a:cxn ang="0">
                  <a:pos x="46" y="326"/>
                </a:cxn>
                <a:cxn ang="0">
                  <a:pos x="75" y="326"/>
                </a:cxn>
                <a:cxn ang="0">
                  <a:pos x="142" y="326"/>
                </a:cxn>
                <a:cxn ang="0">
                  <a:pos x="148" y="401"/>
                </a:cxn>
                <a:cxn ang="0">
                  <a:pos x="24" y="448"/>
                </a:cxn>
                <a:cxn ang="0">
                  <a:pos x="23" y="451"/>
                </a:cxn>
                <a:cxn ang="0">
                  <a:pos x="23" y="469"/>
                </a:cxn>
                <a:cxn ang="0">
                  <a:pos x="0" y="500"/>
                </a:cxn>
                <a:cxn ang="0">
                  <a:pos x="32" y="532"/>
                </a:cxn>
              </a:cxnLst>
              <a:rect l="0" t="0" r="r" b="b"/>
              <a:pathLst>
                <a:path w="334" h="532">
                  <a:moveTo>
                    <a:pt x="32" y="532"/>
                  </a:moveTo>
                  <a:cubicBezTo>
                    <a:pt x="50" y="532"/>
                    <a:pt x="65" y="518"/>
                    <a:pt x="65" y="500"/>
                  </a:cubicBezTo>
                  <a:cubicBezTo>
                    <a:pt x="65" y="487"/>
                    <a:pt x="57" y="476"/>
                    <a:pt x="47" y="471"/>
                  </a:cubicBezTo>
                  <a:cubicBezTo>
                    <a:pt x="47" y="459"/>
                    <a:pt x="47" y="459"/>
                    <a:pt x="47" y="459"/>
                  </a:cubicBezTo>
                  <a:cubicBezTo>
                    <a:pt x="53" y="451"/>
                    <a:pt x="78" y="428"/>
                    <a:pt x="150" y="425"/>
                  </a:cubicBezTo>
                  <a:cubicBezTo>
                    <a:pt x="154" y="469"/>
                    <a:pt x="154" y="469"/>
                    <a:pt x="154" y="469"/>
                  </a:cubicBezTo>
                  <a:cubicBezTo>
                    <a:pt x="142" y="474"/>
                    <a:pt x="133" y="486"/>
                    <a:pt x="133" y="500"/>
                  </a:cubicBezTo>
                  <a:cubicBezTo>
                    <a:pt x="133" y="518"/>
                    <a:pt x="147" y="532"/>
                    <a:pt x="165" y="532"/>
                  </a:cubicBezTo>
                  <a:cubicBezTo>
                    <a:pt x="183" y="532"/>
                    <a:pt x="198" y="518"/>
                    <a:pt x="198" y="500"/>
                  </a:cubicBezTo>
                  <a:cubicBezTo>
                    <a:pt x="198" y="487"/>
                    <a:pt x="191" y="477"/>
                    <a:pt x="180" y="471"/>
                  </a:cubicBezTo>
                  <a:cubicBezTo>
                    <a:pt x="184" y="425"/>
                    <a:pt x="184" y="425"/>
                    <a:pt x="184" y="425"/>
                  </a:cubicBezTo>
                  <a:cubicBezTo>
                    <a:pt x="227" y="427"/>
                    <a:pt x="253" y="436"/>
                    <a:pt x="269" y="444"/>
                  </a:cubicBezTo>
                  <a:cubicBezTo>
                    <a:pt x="277" y="449"/>
                    <a:pt x="283" y="453"/>
                    <a:pt x="286" y="456"/>
                  </a:cubicBezTo>
                  <a:cubicBezTo>
                    <a:pt x="287" y="457"/>
                    <a:pt x="288" y="458"/>
                    <a:pt x="288" y="459"/>
                  </a:cubicBezTo>
                  <a:cubicBezTo>
                    <a:pt x="288" y="470"/>
                    <a:pt x="288" y="470"/>
                    <a:pt x="288" y="470"/>
                  </a:cubicBezTo>
                  <a:cubicBezTo>
                    <a:pt x="277" y="475"/>
                    <a:pt x="269" y="487"/>
                    <a:pt x="269" y="500"/>
                  </a:cubicBezTo>
                  <a:cubicBezTo>
                    <a:pt x="269" y="518"/>
                    <a:pt x="283" y="532"/>
                    <a:pt x="301" y="532"/>
                  </a:cubicBezTo>
                  <a:cubicBezTo>
                    <a:pt x="319" y="532"/>
                    <a:pt x="334" y="518"/>
                    <a:pt x="334" y="500"/>
                  </a:cubicBezTo>
                  <a:cubicBezTo>
                    <a:pt x="334" y="486"/>
                    <a:pt x="325" y="474"/>
                    <a:pt x="312" y="470"/>
                  </a:cubicBezTo>
                  <a:cubicBezTo>
                    <a:pt x="312" y="451"/>
                    <a:pt x="312" y="451"/>
                    <a:pt x="312" y="451"/>
                  </a:cubicBezTo>
                  <a:cubicBezTo>
                    <a:pt x="310" y="448"/>
                    <a:pt x="310" y="448"/>
                    <a:pt x="310" y="448"/>
                  </a:cubicBezTo>
                  <a:cubicBezTo>
                    <a:pt x="309" y="445"/>
                    <a:pt x="282" y="405"/>
                    <a:pt x="186" y="401"/>
                  </a:cubicBezTo>
                  <a:cubicBezTo>
                    <a:pt x="193" y="326"/>
                    <a:pt x="193" y="326"/>
                    <a:pt x="193" y="326"/>
                  </a:cubicBezTo>
                  <a:cubicBezTo>
                    <a:pt x="306" y="326"/>
                    <a:pt x="306" y="326"/>
                    <a:pt x="306" y="326"/>
                  </a:cubicBezTo>
                  <a:cubicBezTo>
                    <a:pt x="313" y="326"/>
                    <a:pt x="318" y="320"/>
                    <a:pt x="318" y="314"/>
                  </a:cubicBezTo>
                  <a:cubicBezTo>
                    <a:pt x="318" y="269"/>
                    <a:pt x="318" y="269"/>
                    <a:pt x="318" y="269"/>
                  </a:cubicBezTo>
                  <a:cubicBezTo>
                    <a:pt x="318" y="263"/>
                    <a:pt x="313" y="257"/>
                    <a:pt x="306" y="257"/>
                  </a:cubicBezTo>
                  <a:cubicBezTo>
                    <a:pt x="306" y="257"/>
                    <a:pt x="258" y="268"/>
                    <a:pt x="165" y="268"/>
                  </a:cubicBezTo>
                  <a:cubicBezTo>
                    <a:pt x="120" y="268"/>
                    <a:pt x="91" y="265"/>
                    <a:pt x="73" y="263"/>
                  </a:cubicBezTo>
                  <a:cubicBezTo>
                    <a:pt x="69" y="246"/>
                    <a:pt x="66" y="227"/>
                    <a:pt x="64" y="209"/>
                  </a:cubicBezTo>
                  <a:cubicBezTo>
                    <a:pt x="59" y="157"/>
                    <a:pt x="87" y="12"/>
                    <a:pt x="87" y="12"/>
                  </a:cubicBezTo>
                  <a:cubicBezTo>
                    <a:pt x="87" y="5"/>
                    <a:pt x="81" y="0"/>
                    <a:pt x="75" y="0"/>
                  </a:cubicBezTo>
                  <a:cubicBezTo>
                    <a:pt x="22" y="0"/>
                    <a:pt x="22" y="0"/>
                    <a:pt x="22" y="0"/>
                  </a:cubicBezTo>
                  <a:cubicBezTo>
                    <a:pt x="16" y="0"/>
                    <a:pt x="10" y="5"/>
                    <a:pt x="10" y="12"/>
                  </a:cubicBezTo>
                  <a:cubicBezTo>
                    <a:pt x="10" y="314"/>
                    <a:pt x="10" y="314"/>
                    <a:pt x="10" y="314"/>
                  </a:cubicBezTo>
                  <a:cubicBezTo>
                    <a:pt x="10" y="320"/>
                    <a:pt x="16" y="326"/>
                    <a:pt x="22" y="326"/>
                  </a:cubicBezTo>
                  <a:cubicBezTo>
                    <a:pt x="46" y="326"/>
                    <a:pt x="46" y="326"/>
                    <a:pt x="46" y="326"/>
                  </a:cubicBezTo>
                  <a:cubicBezTo>
                    <a:pt x="75" y="326"/>
                    <a:pt x="75" y="326"/>
                    <a:pt x="75" y="326"/>
                  </a:cubicBezTo>
                  <a:cubicBezTo>
                    <a:pt x="142" y="326"/>
                    <a:pt x="142" y="326"/>
                    <a:pt x="142" y="326"/>
                  </a:cubicBezTo>
                  <a:cubicBezTo>
                    <a:pt x="148" y="401"/>
                    <a:pt x="148" y="401"/>
                    <a:pt x="148" y="401"/>
                  </a:cubicBezTo>
                  <a:cubicBezTo>
                    <a:pt x="53" y="405"/>
                    <a:pt x="26" y="445"/>
                    <a:pt x="24" y="448"/>
                  </a:cubicBezTo>
                  <a:cubicBezTo>
                    <a:pt x="23" y="451"/>
                    <a:pt x="23" y="451"/>
                    <a:pt x="23" y="451"/>
                  </a:cubicBezTo>
                  <a:cubicBezTo>
                    <a:pt x="23" y="469"/>
                    <a:pt x="23" y="469"/>
                    <a:pt x="23" y="469"/>
                  </a:cubicBezTo>
                  <a:cubicBezTo>
                    <a:pt x="9" y="473"/>
                    <a:pt x="0" y="486"/>
                    <a:pt x="0" y="500"/>
                  </a:cubicBezTo>
                  <a:cubicBezTo>
                    <a:pt x="0" y="518"/>
                    <a:pt x="15" y="532"/>
                    <a:pt x="32" y="5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7"/>
            <p:cNvSpPr>
              <a:spLocks/>
            </p:cNvSpPr>
            <p:nvPr/>
          </p:nvSpPr>
          <p:spPr bwMode="auto">
            <a:xfrm>
              <a:off x="2439700" y="1776155"/>
              <a:ext cx="556412" cy="1120741"/>
            </a:xfrm>
            <a:custGeom>
              <a:avLst/>
              <a:gdLst/>
              <a:ahLst/>
              <a:cxnLst>
                <a:cxn ang="0">
                  <a:pos x="86" y="412"/>
                </a:cxn>
                <a:cxn ang="0">
                  <a:pos x="93" y="412"/>
                </a:cxn>
                <a:cxn ang="0">
                  <a:pos x="228" y="414"/>
                </a:cxn>
                <a:cxn ang="0">
                  <a:pos x="264" y="633"/>
                </a:cxn>
                <a:cxn ang="0">
                  <a:pos x="276" y="659"/>
                </a:cxn>
                <a:cxn ang="0">
                  <a:pos x="327" y="400"/>
                </a:cxn>
                <a:cxn ang="0">
                  <a:pos x="320" y="356"/>
                </a:cxn>
                <a:cxn ang="0">
                  <a:pos x="294" y="319"/>
                </a:cxn>
                <a:cxn ang="0">
                  <a:pos x="276" y="319"/>
                </a:cxn>
                <a:cxn ang="0">
                  <a:pos x="261" y="314"/>
                </a:cxn>
                <a:cxn ang="0">
                  <a:pos x="161" y="313"/>
                </a:cxn>
                <a:cxn ang="0">
                  <a:pos x="187" y="178"/>
                </a:cxn>
                <a:cxn ang="0">
                  <a:pos x="153" y="154"/>
                </a:cxn>
                <a:cxn ang="0">
                  <a:pos x="110" y="103"/>
                </a:cxn>
                <a:cxn ang="0">
                  <a:pos x="107" y="72"/>
                </a:cxn>
                <a:cxn ang="0">
                  <a:pos x="126" y="49"/>
                </a:cxn>
                <a:cxn ang="0">
                  <a:pos x="145" y="44"/>
                </a:cxn>
                <a:cxn ang="0">
                  <a:pos x="181" y="65"/>
                </a:cxn>
                <a:cxn ang="0">
                  <a:pos x="181" y="66"/>
                </a:cxn>
                <a:cxn ang="0">
                  <a:pos x="186" y="73"/>
                </a:cxn>
                <a:cxn ang="0">
                  <a:pos x="186" y="73"/>
                </a:cxn>
                <a:cxn ang="0">
                  <a:pos x="205" y="94"/>
                </a:cxn>
                <a:cxn ang="0">
                  <a:pos x="211" y="98"/>
                </a:cxn>
                <a:cxn ang="0">
                  <a:pos x="213" y="100"/>
                </a:cxn>
                <a:cxn ang="0">
                  <a:pos x="210" y="85"/>
                </a:cxn>
                <a:cxn ang="0">
                  <a:pos x="178" y="27"/>
                </a:cxn>
                <a:cxn ang="0">
                  <a:pos x="55" y="78"/>
                </a:cxn>
                <a:cxn ang="0">
                  <a:pos x="1" y="312"/>
                </a:cxn>
                <a:cxn ang="0">
                  <a:pos x="86" y="412"/>
                </a:cxn>
              </a:cxnLst>
              <a:rect l="0" t="0" r="r" b="b"/>
              <a:pathLst>
                <a:path w="327" h="659">
                  <a:moveTo>
                    <a:pt x="86" y="412"/>
                  </a:moveTo>
                  <a:cubicBezTo>
                    <a:pt x="88" y="412"/>
                    <a:pt x="91" y="412"/>
                    <a:pt x="93" y="412"/>
                  </a:cubicBezTo>
                  <a:cubicBezTo>
                    <a:pt x="228" y="414"/>
                    <a:pt x="228" y="414"/>
                    <a:pt x="228" y="414"/>
                  </a:cubicBezTo>
                  <a:cubicBezTo>
                    <a:pt x="264" y="633"/>
                    <a:pt x="264" y="633"/>
                    <a:pt x="264" y="633"/>
                  </a:cubicBezTo>
                  <a:cubicBezTo>
                    <a:pt x="266" y="643"/>
                    <a:pt x="270" y="652"/>
                    <a:pt x="276" y="659"/>
                  </a:cubicBezTo>
                  <a:cubicBezTo>
                    <a:pt x="282" y="573"/>
                    <a:pt x="306" y="473"/>
                    <a:pt x="327" y="400"/>
                  </a:cubicBezTo>
                  <a:cubicBezTo>
                    <a:pt x="320" y="356"/>
                    <a:pt x="320" y="356"/>
                    <a:pt x="320" y="356"/>
                  </a:cubicBezTo>
                  <a:cubicBezTo>
                    <a:pt x="318" y="340"/>
                    <a:pt x="307" y="327"/>
                    <a:pt x="294" y="319"/>
                  </a:cubicBezTo>
                  <a:cubicBezTo>
                    <a:pt x="276" y="319"/>
                    <a:pt x="276" y="319"/>
                    <a:pt x="276" y="319"/>
                  </a:cubicBezTo>
                  <a:cubicBezTo>
                    <a:pt x="270" y="319"/>
                    <a:pt x="265" y="317"/>
                    <a:pt x="261" y="314"/>
                  </a:cubicBezTo>
                  <a:cubicBezTo>
                    <a:pt x="161" y="313"/>
                    <a:pt x="161" y="313"/>
                    <a:pt x="161" y="313"/>
                  </a:cubicBezTo>
                  <a:cubicBezTo>
                    <a:pt x="162" y="267"/>
                    <a:pt x="171" y="221"/>
                    <a:pt x="187" y="178"/>
                  </a:cubicBezTo>
                  <a:cubicBezTo>
                    <a:pt x="173" y="170"/>
                    <a:pt x="161" y="161"/>
                    <a:pt x="153" y="154"/>
                  </a:cubicBezTo>
                  <a:cubicBezTo>
                    <a:pt x="128" y="132"/>
                    <a:pt x="115" y="111"/>
                    <a:pt x="110" y="103"/>
                  </a:cubicBezTo>
                  <a:cubicBezTo>
                    <a:pt x="105" y="93"/>
                    <a:pt x="104" y="82"/>
                    <a:pt x="107" y="72"/>
                  </a:cubicBezTo>
                  <a:cubicBezTo>
                    <a:pt x="110" y="62"/>
                    <a:pt x="117" y="54"/>
                    <a:pt x="126" y="49"/>
                  </a:cubicBezTo>
                  <a:cubicBezTo>
                    <a:pt x="132" y="45"/>
                    <a:pt x="139" y="44"/>
                    <a:pt x="145" y="44"/>
                  </a:cubicBezTo>
                  <a:cubicBezTo>
                    <a:pt x="160" y="44"/>
                    <a:pt x="174" y="52"/>
                    <a:pt x="181" y="65"/>
                  </a:cubicBezTo>
                  <a:cubicBezTo>
                    <a:pt x="181" y="65"/>
                    <a:pt x="181" y="66"/>
                    <a:pt x="181" y="66"/>
                  </a:cubicBezTo>
                  <a:cubicBezTo>
                    <a:pt x="182" y="67"/>
                    <a:pt x="183" y="70"/>
                    <a:pt x="186" y="73"/>
                  </a:cubicBezTo>
                  <a:cubicBezTo>
                    <a:pt x="186" y="73"/>
                    <a:pt x="186" y="73"/>
                    <a:pt x="186" y="73"/>
                  </a:cubicBezTo>
                  <a:cubicBezTo>
                    <a:pt x="190" y="78"/>
                    <a:pt x="196" y="86"/>
                    <a:pt x="205" y="94"/>
                  </a:cubicBezTo>
                  <a:cubicBezTo>
                    <a:pt x="207" y="95"/>
                    <a:pt x="209" y="96"/>
                    <a:pt x="211" y="98"/>
                  </a:cubicBezTo>
                  <a:cubicBezTo>
                    <a:pt x="211" y="98"/>
                    <a:pt x="212" y="99"/>
                    <a:pt x="213" y="100"/>
                  </a:cubicBezTo>
                  <a:cubicBezTo>
                    <a:pt x="212" y="94"/>
                    <a:pt x="211" y="89"/>
                    <a:pt x="210" y="85"/>
                  </a:cubicBezTo>
                  <a:cubicBezTo>
                    <a:pt x="207" y="63"/>
                    <a:pt x="196" y="42"/>
                    <a:pt x="178" y="27"/>
                  </a:cubicBezTo>
                  <a:cubicBezTo>
                    <a:pt x="144" y="0"/>
                    <a:pt x="83" y="19"/>
                    <a:pt x="55" y="78"/>
                  </a:cubicBezTo>
                  <a:cubicBezTo>
                    <a:pt x="21" y="151"/>
                    <a:pt x="3" y="231"/>
                    <a:pt x="1" y="312"/>
                  </a:cubicBezTo>
                  <a:cubicBezTo>
                    <a:pt x="0" y="375"/>
                    <a:pt x="44" y="419"/>
                    <a:pt x="86" y="4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8"/>
            <p:cNvSpPr>
              <a:spLocks/>
            </p:cNvSpPr>
            <p:nvPr/>
          </p:nvSpPr>
          <p:spPr bwMode="auto">
            <a:xfrm>
              <a:off x="2654203" y="1497589"/>
              <a:ext cx="336151" cy="334711"/>
            </a:xfrm>
            <a:custGeom>
              <a:avLst/>
              <a:gdLst/>
              <a:ahLst/>
              <a:cxnLst>
                <a:cxn ang="0">
                  <a:pos x="79" y="186"/>
                </a:cxn>
                <a:cxn ang="0">
                  <a:pos x="187" y="119"/>
                </a:cxn>
                <a:cxn ang="0">
                  <a:pos x="120" y="11"/>
                </a:cxn>
                <a:cxn ang="0">
                  <a:pos x="12" y="78"/>
                </a:cxn>
                <a:cxn ang="0">
                  <a:pos x="79" y="186"/>
                </a:cxn>
              </a:cxnLst>
              <a:rect l="0" t="0" r="r" b="b"/>
              <a:pathLst>
                <a:path w="198" h="197">
                  <a:moveTo>
                    <a:pt x="79" y="186"/>
                  </a:moveTo>
                  <a:cubicBezTo>
                    <a:pt x="127" y="197"/>
                    <a:pt x="176" y="167"/>
                    <a:pt x="187" y="119"/>
                  </a:cubicBezTo>
                  <a:cubicBezTo>
                    <a:pt x="198" y="71"/>
                    <a:pt x="168" y="22"/>
                    <a:pt x="120" y="11"/>
                  </a:cubicBezTo>
                  <a:cubicBezTo>
                    <a:pt x="71" y="0"/>
                    <a:pt x="23" y="30"/>
                    <a:pt x="12" y="78"/>
                  </a:cubicBezTo>
                  <a:cubicBezTo>
                    <a:pt x="0" y="126"/>
                    <a:pt x="30" y="175"/>
                    <a:pt x="79"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9"/>
            <p:cNvSpPr>
              <a:spLocks/>
            </p:cNvSpPr>
            <p:nvPr/>
          </p:nvSpPr>
          <p:spPr bwMode="auto">
            <a:xfrm>
              <a:off x="2764334" y="2087112"/>
              <a:ext cx="66222" cy="166995"/>
            </a:xfrm>
            <a:custGeom>
              <a:avLst/>
              <a:gdLst/>
              <a:ahLst/>
              <a:cxnLst>
                <a:cxn ang="0">
                  <a:pos x="0" y="54"/>
                </a:cxn>
                <a:cxn ang="0">
                  <a:pos x="14" y="98"/>
                </a:cxn>
                <a:cxn ang="0">
                  <a:pos x="38" y="57"/>
                </a:cxn>
                <a:cxn ang="0">
                  <a:pos x="36" y="12"/>
                </a:cxn>
                <a:cxn ang="0">
                  <a:pos x="6" y="0"/>
                </a:cxn>
                <a:cxn ang="0">
                  <a:pos x="0" y="54"/>
                </a:cxn>
              </a:cxnLst>
              <a:rect l="0" t="0" r="r" b="b"/>
              <a:pathLst>
                <a:path w="39" h="98">
                  <a:moveTo>
                    <a:pt x="0" y="54"/>
                  </a:moveTo>
                  <a:cubicBezTo>
                    <a:pt x="5" y="68"/>
                    <a:pt x="10" y="83"/>
                    <a:pt x="14" y="98"/>
                  </a:cubicBezTo>
                  <a:cubicBezTo>
                    <a:pt x="22" y="85"/>
                    <a:pt x="31" y="71"/>
                    <a:pt x="38" y="57"/>
                  </a:cubicBezTo>
                  <a:cubicBezTo>
                    <a:pt x="39" y="45"/>
                    <a:pt x="38" y="29"/>
                    <a:pt x="36" y="12"/>
                  </a:cubicBezTo>
                  <a:cubicBezTo>
                    <a:pt x="25" y="8"/>
                    <a:pt x="15" y="4"/>
                    <a:pt x="6" y="0"/>
                  </a:cubicBezTo>
                  <a:cubicBezTo>
                    <a:pt x="5" y="18"/>
                    <a:pt x="3" y="36"/>
                    <a:pt x="0" y="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10"/>
            <p:cNvSpPr>
              <a:spLocks/>
            </p:cNvSpPr>
            <p:nvPr/>
          </p:nvSpPr>
          <p:spPr bwMode="auto">
            <a:xfrm>
              <a:off x="2625411" y="1856054"/>
              <a:ext cx="494508" cy="253372"/>
            </a:xfrm>
            <a:custGeom>
              <a:avLst/>
              <a:gdLst/>
              <a:ahLst/>
              <a:cxnLst>
                <a:cxn ang="0">
                  <a:pos x="91" y="53"/>
                </a:cxn>
                <a:cxn ang="0">
                  <a:pos x="84" y="46"/>
                </a:cxn>
                <a:cxn ang="0">
                  <a:pos x="70" y="30"/>
                </a:cxn>
                <a:cxn ang="0">
                  <a:pos x="65" y="23"/>
                </a:cxn>
                <a:cxn ang="0">
                  <a:pos x="64" y="22"/>
                </a:cxn>
                <a:cxn ang="0">
                  <a:pos x="64" y="22"/>
                </a:cxn>
                <a:cxn ang="0">
                  <a:pos x="21" y="9"/>
                </a:cxn>
                <a:cxn ang="0">
                  <a:pos x="8" y="52"/>
                </a:cxn>
                <a:cxn ang="0">
                  <a:pos x="50" y="101"/>
                </a:cxn>
                <a:cxn ang="0">
                  <a:pos x="81" y="123"/>
                </a:cxn>
                <a:cxn ang="0">
                  <a:pos x="88" y="127"/>
                </a:cxn>
                <a:cxn ang="0">
                  <a:pos x="117" y="139"/>
                </a:cxn>
                <a:cxn ang="0">
                  <a:pos x="181" y="149"/>
                </a:cxn>
                <a:cxn ang="0">
                  <a:pos x="181" y="149"/>
                </a:cxn>
                <a:cxn ang="0">
                  <a:pos x="265" y="135"/>
                </a:cxn>
                <a:cxn ang="0">
                  <a:pos x="285" y="95"/>
                </a:cxn>
                <a:cxn ang="0">
                  <a:pos x="245" y="74"/>
                </a:cxn>
                <a:cxn ang="0">
                  <a:pos x="181" y="85"/>
                </a:cxn>
                <a:cxn ang="0">
                  <a:pos x="106" y="64"/>
                </a:cxn>
                <a:cxn ang="0">
                  <a:pos x="101" y="60"/>
                </a:cxn>
                <a:cxn ang="0">
                  <a:pos x="91" y="53"/>
                </a:cxn>
              </a:cxnLst>
              <a:rect l="0" t="0" r="r" b="b"/>
              <a:pathLst>
                <a:path w="291" h="149">
                  <a:moveTo>
                    <a:pt x="91" y="53"/>
                  </a:moveTo>
                  <a:cubicBezTo>
                    <a:pt x="89" y="50"/>
                    <a:pt x="86" y="48"/>
                    <a:pt x="84" y="46"/>
                  </a:cubicBezTo>
                  <a:cubicBezTo>
                    <a:pt x="78" y="40"/>
                    <a:pt x="73" y="35"/>
                    <a:pt x="70" y="30"/>
                  </a:cubicBezTo>
                  <a:cubicBezTo>
                    <a:pt x="68" y="27"/>
                    <a:pt x="66" y="25"/>
                    <a:pt x="65" y="23"/>
                  </a:cubicBezTo>
                  <a:cubicBezTo>
                    <a:pt x="65" y="23"/>
                    <a:pt x="65" y="22"/>
                    <a:pt x="64" y="22"/>
                  </a:cubicBezTo>
                  <a:cubicBezTo>
                    <a:pt x="64" y="22"/>
                    <a:pt x="64" y="22"/>
                    <a:pt x="64" y="22"/>
                  </a:cubicBezTo>
                  <a:cubicBezTo>
                    <a:pt x="56" y="6"/>
                    <a:pt x="37" y="0"/>
                    <a:pt x="21" y="9"/>
                  </a:cubicBezTo>
                  <a:cubicBezTo>
                    <a:pt x="6" y="17"/>
                    <a:pt x="0" y="36"/>
                    <a:pt x="8" y="52"/>
                  </a:cubicBezTo>
                  <a:cubicBezTo>
                    <a:pt x="9" y="54"/>
                    <a:pt x="22" y="77"/>
                    <a:pt x="50" y="101"/>
                  </a:cubicBezTo>
                  <a:cubicBezTo>
                    <a:pt x="58" y="109"/>
                    <a:pt x="69" y="116"/>
                    <a:pt x="81" y="123"/>
                  </a:cubicBezTo>
                  <a:cubicBezTo>
                    <a:pt x="83" y="125"/>
                    <a:pt x="86" y="126"/>
                    <a:pt x="88" y="127"/>
                  </a:cubicBezTo>
                  <a:cubicBezTo>
                    <a:pt x="97" y="132"/>
                    <a:pt x="107" y="136"/>
                    <a:pt x="117" y="139"/>
                  </a:cubicBezTo>
                  <a:cubicBezTo>
                    <a:pt x="136" y="145"/>
                    <a:pt x="157" y="149"/>
                    <a:pt x="181" y="149"/>
                  </a:cubicBezTo>
                  <a:cubicBezTo>
                    <a:pt x="181" y="149"/>
                    <a:pt x="181" y="149"/>
                    <a:pt x="181" y="149"/>
                  </a:cubicBezTo>
                  <a:cubicBezTo>
                    <a:pt x="207" y="149"/>
                    <a:pt x="235" y="145"/>
                    <a:pt x="265" y="135"/>
                  </a:cubicBezTo>
                  <a:cubicBezTo>
                    <a:pt x="281" y="130"/>
                    <a:pt x="291" y="112"/>
                    <a:pt x="285" y="95"/>
                  </a:cubicBezTo>
                  <a:cubicBezTo>
                    <a:pt x="280" y="78"/>
                    <a:pt x="262" y="69"/>
                    <a:pt x="245" y="74"/>
                  </a:cubicBezTo>
                  <a:cubicBezTo>
                    <a:pt x="221" y="82"/>
                    <a:pt x="200" y="85"/>
                    <a:pt x="181" y="85"/>
                  </a:cubicBezTo>
                  <a:cubicBezTo>
                    <a:pt x="149" y="85"/>
                    <a:pt x="125" y="76"/>
                    <a:pt x="106" y="64"/>
                  </a:cubicBezTo>
                  <a:cubicBezTo>
                    <a:pt x="105" y="63"/>
                    <a:pt x="103" y="62"/>
                    <a:pt x="101" y="60"/>
                  </a:cubicBezTo>
                  <a:cubicBezTo>
                    <a:pt x="98" y="58"/>
                    <a:pt x="94" y="55"/>
                    <a:pt x="91"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11"/>
            <p:cNvSpPr>
              <a:spLocks/>
            </p:cNvSpPr>
            <p:nvPr/>
          </p:nvSpPr>
          <p:spPr bwMode="auto">
            <a:xfrm>
              <a:off x="6292833" y="2058320"/>
              <a:ext cx="567929" cy="904799"/>
            </a:xfrm>
            <a:custGeom>
              <a:avLst/>
              <a:gdLst/>
              <a:ahLst/>
              <a:cxnLst>
                <a:cxn ang="0">
                  <a:pos x="270" y="209"/>
                </a:cxn>
                <a:cxn ang="0">
                  <a:pos x="261" y="263"/>
                </a:cxn>
                <a:cxn ang="0">
                  <a:pos x="169" y="268"/>
                </a:cxn>
                <a:cxn ang="0">
                  <a:pos x="28" y="257"/>
                </a:cxn>
                <a:cxn ang="0">
                  <a:pos x="16" y="269"/>
                </a:cxn>
                <a:cxn ang="0">
                  <a:pos x="16" y="314"/>
                </a:cxn>
                <a:cxn ang="0">
                  <a:pos x="28" y="326"/>
                </a:cxn>
                <a:cxn ang="0">
                  <a:pos x="141" y="326"/>
                </a:cxn>
                <a:cxn ang="0">
                  <a:pos x="147" y="401"/>
                </a:cxn>
                <a:cxn ang="0">
                  <a:pos x="23" y="448"/>
                </a:cxn>
                <a:cxn ang="0">
                  <a:pos x="22" y="451"/>
                </a:cxn>
                <a:cxn ang="0">
                  <a:pos x="22" y="470"/>
                </a:cxn>
                <a:cxn ang="0">
                  <a:pos x="0" y="500"/>
                </a:cxn>
                <a:cxn ang="0">
                  <a:pos x="33" y="532"/>
                </a:cxn>
                <a:cxn ang="0">
                  <a:pos x="65" y="500"/>
                </a:cxn>
                <a:cxn ang="0">
                  <a:pos x="46" y="470"/>
                </a:cxn>
                <a:cxn ang="0">
                  <a:pos x="46" y="459"/>
                </a:cxn>
                <a:cxn ang="0">
                  <a:pos x="150" y="425"/>
                </a:cxn>
                <a:cxn ang="0">
                  <a:pos x="154" y="471"/>
                </a:cxn>
                <a:cxn ang="0">
                  <a:pos x="136" y="500"/>
                </a:cxn>
                <a:cxn ang="0">
                  <a:pos x="168" y="532"/>
                </a:cxn>
                <a:cxn ang="0">
                  <a:pos x="201" y="500"/>
                </a:cxn>
                <a:cxn ang="0">
                  <a:pos x="179" y="469"/>
                </a:cxn>
                <a:cxn ang="0">
                  <a:pos x="183" y="425"/>
                </a:cxn>
                <a:cxn ang="0">
                  <a:pos x="268" y="444"/>
                </a:cxn>
                <a:cxn ang="0">
                  <a:pos x="285" y="456"/>
                </a:cxn>
                <a:cxn ang="0">
                  <a:pos x="287" y="459"/>
                </a:cxn>
                <a:cxn ang="0">
                  <a:pos x="287" y="471"/>
                </a:cxn>
                <a:cxn ang="0">
                  <a:pos x="269" y="500"/>
                </a:cxn>
                <a:cxn ang="0">
                  <a:pos x="301" y="532"/>
                </a:cxn>
                <a:cxn ang="0">
                  <a:pos x="334" y="500"/>
                </a:cxn>
                <a:cxn ang="0">
                  <a:pos x="311" y="469"/>
                </a:cxn>
                <a:cxn ang="0">
                  <a:pos x="311" y="451"/>
                </a:cxn>
                <a:cxn ang="0">
                  <a:pos x="310" y="448"/>
                </a:cxn>
                <a:cxn ang="0">
                  <a:pos x="185" y="401"/>
                </a:cxn>
                <a:cxn ang="0">
                  <a:pos x="192" y="326"/>
                </a:cxn>
                <a:cxn ang="0">
                  <a:pos x="259" y="326"/>
                </a:cxn>
                <a:cxn ang="0">
                  <a:pos x="287" y="326"/>
                </a:cxn>
                <a:cxn ang="0">
                  <a:pos x="312" y="326"/>
                </a:cxn>
                <a:cxn ang="0">
                  <a:pos x="324" y="314"/>
                </a:cxn>
                <a:cxn ang="0">
                  <a:pos x="324" y="12"/>
                </a:cxn>
                <a:cxn ang="0">
                  <a:pos x="312" y="0"/>
                </a:cxn>
                <a:cxn ang="0">
                  <a:pos x="259" y="0"/>
                </a:cxn>
                <a:cxn ang="0">
                  <a:pos x="247" y="12"/>
                </a:cxn>
                <a:cxn ang="0">
                  <a:pos x="270" y="209"/>
                </a:cxn>
              </a:cxnLst>
              <a:rect l="0" t="0" r="r" b="b"/>
              <a:pathLst>
                <a:path w="334" h="532">
                  <a:moveTo>
                    <a:pt x="270" y="209"/>
                  </a:moveTo>
                  <a:cubicBezTo>
                    <a:pt x="268" y="227"/>
                    <a:pt x="265" y="246"/>
                    <a:pt x="261" y="263"/>
                  </a:cubicBezTo>
                  <a:cubicBezTo>
                    <a:pt x="243" y="265"/>
                    <a:pt x="214" y="268"/>
                    <a:pt x="169" y="268"/>
                  </a:cubicBezTo>
                  <a:cubicBezTo>
                    <a:pt x="76" y="268"/>
                    <a:pt x="28" y="257"/>
                    <a:pt x="28" y="257"/>
                  </a:cubicBezTo>
                  <a:cubicBezTo>
                    <a:pt x="21" y="257"/>
                    <a:pt x="16" y="263"/>
                    <a:pt x="16" y="269"/>
                  </a:cubicBezTo>
                  <a:cubicBezTo>
                    <a:pt x="16" y="314"/>
                    <a:pt x="16" y="314"/>
                    <a:pt x="16" y="314"/>
                  </a:cubicBezTo>
                  <a:cubicBezTo>
                    <a:pt x="16" y="320"/>
                    <a:pt x="21" y="326"/>
                    <a:pt x="28" y="326"/>
                  </a:cubicBezTo>
                  <a:cubicBezTo>
                    <a:pt x="141" y="326"/>
                    <a:pt x="141" y="326"/>
                    <a:pt x="141" y="326"/>
                  </a:cubicBezTo>
                  <a:cubicBezTo>
                    <a:pt x="147" y="401"/>
                    <a:pt x="147" y="401"/>
                    <a:pt x="147" y="401"/>
                  </a:cubicBezTo>
                  <a:cubicBezTo>
                    <a:pt x="52" y="405"/>
                    <a:pt x="25" y="445"/>
                    <a:pt x="23" y="448"/>
                  </a:cubicBezTo>
                  <a:cubicBezTo>
                    <a:pt x="22" y="451"/>
                    <a:pt x="22" y="451"/>
                    <a:pt x="22" y="451"/>
                  </a:cubicBezTo>
                  <a:cubicBezTo>
                    <a:pt x="22" y="470"/>
                    <a:pt x="22" y="470"/>
                    <a:pt x="22" y="470"/>
                  </a:cubicBezTo>
                  <a:cubicBezTo>
                    <a:pt x="9" y="474"/>
                    <a:pt x="0" y="486"/>
                    <a:pt x="0" y="500"/>
                  </a:cubicBezTo>
                  <a:cubicBezTo>
                    <a:pt x="0" y="518"/>
                    <a:pt x="15" y="532"/>
                    <a:pt x="33" y="532"/>
                  </a:cubicBezTo>
                  <a:cubicBezTo>
                    <a:pt x="51" y="532"/>
                    <a:pt x="65" y="518"/>
                    <a:pt x="65" y="500"/>
                  </a:cubicBezTo>
                  <a:cubicBezTo>
                    <a:pt x="65" y="487"/>
                    <a:pt x="57" y="475"/>
                    <a:pt x="46" y="470"/>
                  </a:cubicBezTo>
                  <a:cubicBezTo>
                    <a:pt x="46" y="459"/>
                    <a:pt x="46" y="459"/>
                    <a:pt x="46" y="459"/>
                  </a:cubicBezTo>
                  <a:cubicBezTo>
                    <a:pt x="52" y="451"/>
                    <a:pt x="77" y="428"/>
                    <a:pt x="150" y="425"/>
                  </a:cubicBezTo>
                  <a:cubicBezTo>
                    <a:pt x="154" y="471"/>
                    <a:pt x="154" y="471"/>
                    <a:pt x="154" y="471"/>
                  </a:cubicBezTo>
                  <a:cubicBezTo>
                    <a:pt x="143" y="477"/>
                    <a:pt x="136" y="487"/>
                    <a:pt x="136" y="500"/>
                  </a:cubicBezTo>
                  <a:cubicBezTo>
                    <a:pt x="136" y="518"/>
                    <a:pt x="151" y="532"/>
                    <a:pt x="168" y="532"/>
                  </a:cubicBezTo>
                  <a:cubicBezTo>
                    <a:pt x="186" y="532"/>
                    <a:pt x="201" y="518"/>
                    <a:pt x="201" y="500"/>
                  </a:cubicBezTo>
                  <a:cubicBezTo>
                    <a:pt x="201" y="486"/>
                    <a:pt x="192" y="474"/>
                    <a:pt x="179" y="469"/>
                  </a:cubicBezTo>
                  <a:cubicBezTo>
                    <a:pt x="183" y="425"/>
                    <a:pt x="183" y="425"/>
                    <a:pt x="183" y="425"/>
                  </a:cubicBezTo>
                  <a:cubicBezTo>
                    <a:pt x="226" y="427"/>
                    <a:pt x="252" y="436"/>
                    <a:pt x="268" y="444"/>
                  </a:cubicBezTo>
                  <a:cubicBezTo>
                    <a:pt x="276" y="449"/>
                    <a:pt x="282" y="453"/>
                    <a:pt x="285" y="456"/>
                  </a:cubicBezTo>
                  <a:cubicBezTo>
                    <a:pt x="286" y="457"/>
                    <a:pt x="287" y="458"/>
                    <a:pt x="287" y="459"/>
                  </a:cubicBezTo>
                  <a:cubicBezTo>
                    <a:pt x="287" y="471"/>
                    <a:pt x="287" y="471"/>
                    <a:pt x="287" y="471"/>
                  </a:cubicBezTo>
                  <a:cubicBezTo>
                    <a:pt x="276" y="476"/>
                    <a:pt x="269" y="487"/>
                    <a:pt x="269" y="500"/>
                  </a:cubicBezTo>
                  <a:cubicBezTo>
                    <a:pt x="269" y="518"/>
                    <a:pt x="283" y="532"/>
                    <a:pt x="301" y="532"/>
                  </a:cubicBezTo>
                  <a:cubicBezTo>
                    <a:pt x="319" y="532"/>
                    <a:pt x="334" y="518"/>
                    <a:pt x="334" y="500"/>
                  </a:cubicBezTo>
                  <a:cubicBezTo>
                    <a:pt x="334" y="486"/>
                    <a:pt x="324" y="473"/>
                    <a:pt x="311" y="469"/>
                  </a:cubicBezTo>
                  <a:cubicBezTo>
                    <a:pt x="311" y="451"/>
                    <a:pt x="311" y="451"/>
                    <a:pt x="311" y="451"/>
                  </a:cubicBezTo>
                  <a:cubicBezTo>
                    <a:pt x="310" y="448"/>
                    <a:pt x="310" y="448"/>
                    <a:pt x="310" y="448"/>
                  </a:cubicBezTo>
                  <a:cubicBezTo>
                    <a:pt x="308" y="445"/>
                    <a:pt x="281" y="405"/>
                    <a:pt x="185" y="401"/>
                  </a:cubicBezTo>
                  <a:cubicBezTo>
                    <a:pt x="192" y="326"/>
                    <a:pt x="192" y="326"/>
                    <a:pt x="192" y="326"/>
                  </a:cubicBezTo>
                  <a:cubicBezTo>
                    <a:pt x="259" y="326"/>
                    <a:pt x="259" y="326"/>
                    <a:pt x="259" y="326"/>
                  </a:cubicBezTo>
                  <a:cubicBezTo>
                    <a:pt x="287" y="326"/>
                    <a:pt x="287" y="326"/>
                    <a:pt x="287" y="326"/>
                  </a:cubicBezTo>
                  <a:cubicBezTo>
                    <a:pt x="312" y="326"/>
                    <a:pt x="312" y="326"/>
                    <a:pt x="312" y="326"/>
                  </a:cubicBezTo>
                  <a:cubicBezTo>
                    <a:pt x="318" y="326"/>
                    <a:pt x="324" y="320"/>
                    <a:pt x="324" y="314"/>
                  </a:cubicBezTo>
                  <a:cubicBezTo>
                    <a:pt x="324" y="12"/>
                    <a:pt x="324" y="12"/>
                    <a:pt x="324" y="12"/>
                  </a:cubicBezTo>
                  <a:cubicBezTo>
                    <a:pt x="324" y="5"/>
                    <a:pt x="318" y="0"/>
                    <a:pt x="312" y="0"/>
                  </a:cubicBezTo>
                  <a:cubicBezTo>
                    <a:pt x="259" y="0"/>
                    <a:pt x="259" y="0"/>
                    <a:pt x="259" y="0"/>
                  </a:cubicBezTo>
                  <a:cubicBezTo>
                    <a:pt x="252" y="0"/>
                    <a:pt x="247" y="5"/>
                    <a:pt x="247" y="12"/>
                  </a:cubicBezTo>
                  <a:cubicBezTo>
                    <a:pt x="247" y="12"/>
                    <a:pt x="275" y="157"/>
                    <a:pt x="270" y="2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12"/>
            <p:cNvSpPr>
              <a:spLocks/>
            </p:cNvSpPr>
            <p:nvPr/>
          </p:nvSpPr>
          <p:spPr bwMode="auto">
            <a:xfrm>
              <a:off x="6095605" y="1497589"/>
              <a:ext cx="334711" cy="334711"/>
            </a:xfrm>
            <a:custGeom>
              <a:avLst/>
              <a:gdLst/>
              <a:ahLst/>
              <a:cxnLst>
                <a:cxn ang="0">
                  <a:pos x="119" y="186"/>
                </a:cxn>
                <a:cxn ang="0">
                  <a:pos x="186" y="78"/>
                </a:cxn>
                <a:cxn ang="0">
                  <a:pos x="78" y="11"/>
                </a:cxn>
                <a:cxn ang="0">
                  <a:pos x="11" y="119"/>
                </a:cxn>
                <a:cxn ang="0">
                  <a:pos x="119" y="186"/>
                </a:cxn>
              </a:cxnLst>
              <a:rect l="0" t="0" r="r" b="b"/>
              <a:pathLst>
                <a:path w="197" h="197">
                  <a:moveTo>
                    <a:pt x="119" y="186"/>
                  </a:moveTo>
                  <a:cubicBezTo>
                    <a:pt x="167" y="175"/>
                    <a:pt x="197" y="126"/>
                    <a:pt x="186" y="78"/>
                  </a:cubicBezTo>
                  <a:cubicBezTo>
                    <a:pt x="175" y="30"/>
                    <a:pt x="127" y="0"/>
                    <a:pt x="78" y="11"/>
                  </a:cubicBezTo>
                  <a:cubicBezTo>
                    <a:pt x="30" y="22"/>
                    <a:pt x="0" y="71"/>
                    <a:pt x="11" y="119"/>
                  </a:cubicBezTo>
                  <a:cubicBezTo>
                    <a:pt x="22" y="167"/>
                    <a:pt x="71" y="197"/>
                    <a:pt x="119"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13"/>
            <p:cNvSpPr>
              <a:spLocks/>
            </p:cNvSpPr>
            <p:nvPr/>
          </p:nvSpPr>
          <p:spPr bwMode="auto">
            <a:xfrm>
              <a:off x="6088407" y="1776155"/>
              <a:ext cx="557851" cy="1120741"/>
            </a:xfrm>
            <a:custGeom>
              <a:avLst/>
              <a:gdLst/>
              <a:ahLst/>
              <a:cxnLst>
                <a:cxn ang="0">
                  <a:pos x="34" y="319"/>
                </a:cxn>
                <a:cxn ang="0">
                  <a:pos x="8" y="356"/>
                </a:cxn>
                <a:cxn ang="0">
                  <a:pos x="0" y="400"/>
                </a:cxn>
                <a:cxn ang="0">
                  <a:pos x="51" y="659"/>
                </a:cxn>
                <a:cxn ang="0">
                  <a:pos x="64" y="633"/>
                </a:cxn>
                <a:cxn ang="0">
                  <a:pos x="100" y="414"/>
                </a:cxn>
                <a:cxn ang="0">
                  <a:pos x="235" y="413"/>
                </a:cxn>
                <a:cxn ang="0">
                  <a:pos x="242" y="412"/>
                </a:cxn>
                <a:cxn ang="0">
                  <a:pos x="327" y="312"/>
                </a:cxn>
                <a:cxn ang="0">
                  <a:pos x="272" y="78"/>
                </a:cxn>
                <a:cxn ang="0">
                  <a:pos x="149" y="27"/>
                </a:cxn>
                <a:cxn ang="0">
                  <a:pos x="118" y="85"/>
                </a:cxn>
                <a:cxn ang="0">
                  <a:pos x="115" y="100"/>
                </a:cxn>
                <a:cxn ang="0">
                  <a:pos x="117" y="98"/>
                </a:cxn>
                <a:cxn ang="0">
                  <a:pos x="119" y="96"/>
                </a:cxn>
                <a:cxn ang="0">
                  <a:pos x="142" y="73"/>
                </a:cxn>
                <a:cxn ang="0">
                  <a:pos x="147" y="65"/>
                </a:cxn>
                <a:cxn ang="0">
                  <a:pos x="183" y="44"/>
                </a:cxn>
                <a:cxn ang="0">
                  <a:pos x="201" y="49"/>
                </a:cxn>
                <a:cxn ang="0">
                  <a:pos x="218" y="103"/>
                </a:cxn>
                <a:cxn ang="0">
                  <a:pos x="174" y="154"/>
                </a:cxn>
                <a:cxn ang="0">
                  <a:pos x="141" y="178"/>
                </a:cxn>
                <a:cxn ang="0">
                  <a:pos x="166" y="313"/>
                </a:cxn>
                <a:cxn ang="0">
                  <a:pos x="67" y="314"/>
                </a:cxn>
                <a:cxn ang="0">
                  <a:pos x="52" y="319"/>
                </a:cxn>
                <a:cxn ang="0">
                  <a:pos x="34" y="319"/>
                </a:cxn>
              </a:cxnLst>
              <a:rect l="0" t="0" r="r" b="b"/>
              <a:pathLst>
                <a:path w="328" h="659">
                  <a:moveTo>
                    <a:pt x="34" y="319"/>
                  </a:moveTo>
                  <a:cubicBezTo>
                    <a:pt x="20" y="327"/>
                    <a:pt x="10" y="340"/>
                    <a:pt x="8" y="356"/>
                  </a:cubicBezTo>
                  <a:cubicBezTo>
                    <a:pt x="0" y="400"/>
                    <a:pt x="0" y="400"/>
                    <a:pt x="0" y="400"/>
                  </a:cubicBezTo>
                  <a:cubicBezTo>
                    <a:pt x="21" y="473"/>
                    <a:pt x="46" y="573"/>
                    <a:pt x="51" y="659"/>
                  </a:cubicBezTo>
                  <a:cubicBezTo>
                    <a:pt x="58" y="652"/>
                    <a:pt x="62" y="643"/>
                    <a:pt x="64" y="633"/>
                  </a:cubicBezTo>
                  <a:cubicBezTo>
                    <a:pt x="100" y="414"/>
                    <a:pt x="100" y="414"/>
                    <a:pt x="100" y="414"/>
                  </a:cubicBezTo>
                  <a:cubicBezTo>
                    <a:pt x="235" y="413"/>
                    <a:pt x="235" y="413"/>
                    <a:pt x="235" y="413"/>
                  </a:cubicBezTo>
                  <a:cubicBezTo>
                    <a:pt x="237" y="412"/>
                    <a:pt x="239" y="412"/>
                    <a:pt x="242" y="412"/>
                  </a:cubicBezTo>
                  <a:cubicBezTo>
                    <a:pt x="284" y="419"/>
                    <a:pt x="328" y="375"/>
                    <a:pt x="327" y="312"/>
                  </a:cubicBezTo>
                  <a:cubicBezTo>
                    <a:pt x="325" y="231"/>
                    <a:pt x="307" y="151"/>
                    <a:pt x="272" y="78"/>
                  </a:cubicBezTo>
                  <a:cubicBezTo>
                    <a:pt x="245" y="19"/>
                    <a:pt x="184" y="0"/>
                    <a:pt x="149" y="27"/>
                  </a:cubicBezTo>
                  <a:cubicBezTo>
                    <a:pt x="131" y="42"/>
                    <a:pt x="121" y="63"/>
                    <a:pt x="118" y="85"/>
                  </a:cubicBezTo>
                  <a:cubicBezTo>
                    <a:pt x="117" y="89"/>
                    <a:pt x="116" y="94"/>
                    <a:pt x="115" y="100"/>
                  </a:cubicBezTo>
                  <a:cubicBezTo>
                    <a:pt x="116" y="99"/>
                    <a:pt x="116" y="98"/>
                    <a:pt x="117" y="98"/>
                  </a:cubicBezTo>
                  <a:cubicBezTo>
                    <a:pt x="118" y="97"/>
                    <a:pt x="118" y="97"/>
                    <a:pt x="119" y="96"/>
                  </a:cubicBezTo>
                  <a:cubicBezTo>
                    <a:pt x="130" y="88"/>
                    <a:pt x="137" y="79"/>
                    <a:pt x="142" y="73"/>
                  </a:cubicBezTo>
                  <a:cubicBezTo>
                    <a:pt x="146" y="68"/>
                    <a:pt x="147" y="65"/>
                    <a:pt x="147" y="65"/>
                  </a:cubicBezTo>
                  <a:cubicBezTo>
                    <a:pt x="154" y="52"/>
                    <a:pt x="168" y="44"/>
                    <a:pt x="183" y="44"/>
                  </a:cubicBezTo>
                  <a:cubicBezTo>
                    <a:pt x="189" y="44"/>
                    <a:pt x="196" y="45"/>
                    <a:pt x="201" y="49"/>
                  </a:cubicBezTo>
                  <a:cubicBezTo>
                    <a:pt x="221" y="59"/>
                    <a:pt x="228" y="83"/>
                    <a:pt x="218" y="103"/>
                  </a:cubicBezTo>
                  <a:cubicBezTo>
                    <a:pt x="213" y="111"/>
                    <a:pt x="200" y="132"/>
                    <a:pt x="174" y="154"/>
                  </a:cubicBezTo>
                  <a:cubicBezTo>
                    <a:pt x="166" y="161"/>
                    <a:pt x="155" y="170"/>
                    <a:pt x="141" y="178"/>
                  </a:cubicBezTo>
                  <a:cubicBezTo>
                    <a:pt x="157" y="221"/>
                    <a:pt x="165" y="267"/>
                    <a:pt x="166" y="313"/>
                  </a:cubicBezTo>
                  <a:cubicBezTo>
                    <a:pt x="67" y="314"/>
                    <a:pt x="67" y="314"/>
                    <a:pt x="67" y="314"/>
                  </a:cubicBezTo>
                  <a:cubicBezTo>
                    <a:pt x="63" y="317"/>
                    <a:pt x="57" y="319"/>
                    <a:pt x="52" y="319"/>
                  </a:cubicBezTo>
                  <a:lnTo>
                    <a:pt x="34" y="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14"/>
            <p:cNvSpPr>
              <a:spLocks/>
            </p:cNvSpPr>
            <p:nvPr/>
          </p:nvSpPr>
          <p:spPr bwMode="auto">
            <a:xfrm>
              <a:off x="6255403" y="2087112"/>
              <a:ext cx="66222" cy="166995"/>
            </a:xfrm>
            <a:custGeom>
              <a:avLst/>
              <a:gdLst/>
              <a:ahLst/>
              <a:cxnLst>
                <a:cxn ang="0">
                  <a:pos x="0" y="57"/>
                </a:cxn>
                <a:cxn ang="0">
                  <a:pos x="25" y="98"/>
                </a:cxn>
                <a:cxn ang="0">
                  <a:pos x="39" y="54"/>
                </a:cxn>
                <a:cxn ang="0">
                  <a:pos x="33" y="0"/>
                </a:cxn>
                <a:cxn ang="0">
                  <a:pos x="3" y="12"/>
                </a:cxn>
                <a:cxn ang="0">
                  <a:pos x="0" y="57"/>
                </a:cxn>
              </a:cxnLst>
              <a:rect l="0" t="0" r="r" b="b"/>
              <a:pathLst>
                <a:path w="39" h="98">
                  <a:moveTo>
                    <a:pt x="0" y="57"/>
                  </a:moveTo>
                  <a:cubicBezTo>
                    <a:pt x="8" y="71"/>
                    <a:pt x="16" y="85"/>
                    <a:pt x="25" y="98"/>
                  </a:cubicBezTo>
                  <a:cubicBezTo>
                    <a:pt x="29" y="83"/>
                    <a:pt x="33" y="68"/>
                    <a:pt x="39" y="54"/>
                  </a:cubicBezTo>
                  <a:cubicBezTo>
                    <a:pt x="36" y="36"/>
                    <a:pt x="34" y="18"/>
                    <a:pt x="33" y="0"/>
                  </a:cubicBezTo>
                  <a:cubicBezTo>
                    <a:pt x="24" y="4"/>
                    <a:pt x="14" y="8"/>
                    <a:pt x="3" y="12"/>
                  </a:cubicBezTo>
                  <a:cubicBezTo>
                    <a:pt x="1" y="29"/>
                    <a:pt x="0" y="45"/>
                    <a:pt x="0"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15"/>
            <p:cNvSpPr>
              <a:spLocks/>
            </p:cNvSpPr>
            <p:nvPr/>
          </p:nvSpPr>
          <p:spPr bwMode="auto">
            <a:xfrm>
              <a:off x="5966040" y="1856054"/>
              <a:ext cx="494508" cy="253372"/>
            </a:xfrm>
            <a:custGeom>
              <a:avLst/>
              <a:gdLst/>
              <a:ahLst/>
              <a:cxnLst>
                <a:cxn ang="0">
                  <a:pos x="283" y="52"/>
                </a:cxn>
                <a:cxn ang="0">
                  <a:pos x="270" y="9"/>
                </a:cxn>
                <a:cxn ang="0">
                  <a:pos x="226" y="22"/>
                </a:cxn>
                <a:cxn ang="0">
                  <a:pos x="226" y="22"/>
                </a:cxn>
                <a:cxn ang="0">
                  <a:pos x="207" y="46"/>
                </a:cxn>
                <a:cxn ang="0">
                  <a:pos x="196" y="56"/>
                </a:cxn>
                <a:cxn ang="0">
                  <a:pos x="190" y="60"/>
                </a:cxn>
                <a:cxn ang="0">
                  <a:pos x="184" y="64"/>
                </a:cxn>
                <a:cxn ang="0">
                  <a:pos x="109" y="85"/>
                </a:cxn>
                <a:cxn ang="0">
                  <a:pos x="46" y="74"/>
                </a:cxn>
                <a:cxn ang="0">
                  <a:pos x="5" y="95"/>
                </a:cxn>
                <a:cxn ang="0">
                  <a:pos x="26" y="135"/>
                </a:cxn>
                <a:cxn ang="0">
                  <a:pos x="109" y="149"/>
                </a:cxn>
                <a:cxn ang="0">
                  <a:pos x="110" y="149"/>
                </a:cxn>
                <a:cxn ang="0">
                  <a:pos x="173" y="139"/>
                </a:cxn>
                <a:cxn ang="0">
                  <a:pos x="202" y="127"/>
                </a:cxn>
                <a:cxn ang="0">
                  <a:pos x="210" y="123"/>
                </a:cxn>
                <a:cxn ang="0">
                  <a:pos x="241" y="101"/>
                </a:cxn>
                <a:cxn ang="0">
                  <a:pos x="283" y="52"/>
                </a:cxn>
              </a:cxnLst>
              <a:rect l="0" t="0" r="r" b="b"/>
              <a:pathLst>
                <a:path w="291" h="149">
                  <a:moveTo>
                    <a:pt x="283" y="52"/>
                  </a:moveTo>
                  <a:cubicBezTo>
                    <a:pt x="291" y="36"/>
                    <a:pt x="285" y="17"/>
                    <a:pt x="270" y="9"/>
                  </a:cubicBezTo>
                  <a:cubicBezTo>
                    <a:pt x="254" y="0"/>
                    <a:pt x="235" y="6"/>
                    <a:pt x="226" y="22"/>
                  </a:cubicBezTo>
                  <a:cubicBezTo>
                    <a:pt x="226" y="22"/>
                    <a:pt x="226" y="22"/>
                    <a:pt x="226" y="22"/>
                  </a:cubicBezTo>
                  <a:cubicBezTo>
                    <a:pt x="225" y="23"/>
                    <a:pt x="219" y="34"/>
                    <a:pt x="207" y="46"/>
                  </a:cubicBezTo>
                  <a:cubicBezTo>
                    <a:pt x="204" y="49"/>
                    <a:pt x="200" y="53"/>
                    <a:pt x="196" y="56"/>
                  </a:cubicBezTo>
                  <a:cubicBezTo>
                    <a:pt x="194" y="57"/>
                    <a:pt x="192" y="59"/>
                    <a:pt x="190" y="60"/>
                  </a:cubicBezTo>
                  <a:cubicBezTo>
                    <a:pt x="188" y="62"/>
                    <a:pt x="186" y="63"/>
                    <a:pt x="184" y="64"/>
                  </a:cubicBezTo>
                  <a:cubicBezTo>
                    <a:pt x="166" y="76"/>
                    <a:pt x="142" y="85"/>
                    <a:pt x="109" y="85"/>
                  </a:cubicBezTo>
                  <a:cubicBezTo>
                    <a:pt x="91" y="85"/>
                    <a:pt x="70" y="82"/>
                    <a:pt x="46" y="74"/>
                  </a:cubicBezTo>
                  <a:cubicBezTo>
                    <a:pt x="29" y="69"/>
                    <a:pt x="11" y="78"/>
                    <a:pt x="5" y="95"/>
                  </a:cubicBezTo>
                  <a:cubicBezTo>
                    <a:pt x="0" y="112"/>
                    <a:pt x="9" y="130"/>
                    <a:pt x="26" y="135"/>
                  </a:cubicBezTo>
                  <a:cubicBezTo>
                    <a:pt x="56" y="145"/>
                    <a:pt x="84" y="149"/>
                    <a:pt x="109" y="149"/>
                  </a:cubicBezTo>
                  <a:cubicBezTo>
                    <a:pt x="109" y="149"/>
                    <a:pt x="110" y="149"/>
                    <a:pt x="110" y="149"/>
                  </a:cubicBezTo>
                  <a:cubicBezTo>
                    <a:pt x="133" y="149"/>
                    <a:pt x="155" y="145"/>
                    <a:pt x="173" y="139"/>
                  </a:cubicBezTo>
                  <a:cubicBezTo>
                    <a:pt x="184" y="136"/>
                    <a:pt x="194" y="132"/>
                    <a:pt x="202" y="127"/>
                  </a:cubicBezTo>
                  <a:cubicBezTo>
                    <a:pt x="205" y="126"/>
                    <a:pt x="207" y="125"/>
                    <a:pt x="210" y="123"/>
                  </a:cubicBezTo>
                  <a:cubicBezTo>
                    <a:pt x="222" y="116"/>
                    <a:pt x="232" y="109"/>
                    <a:pt x="241" y="101"/>
                  </a:cubicBezTo>
                  <a:cubicBezTo>
                    <a:pt x="269" y="77"/>
                    <a:pt x="282" y="54"/>
                    <a:pt x="283"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16"/>
            <p:cNvSpPr>
              <a:spLocks/>
            </p:cNvSpPr>
            <p:nvPr/>
          </p:nvSpPr>
          <p:spPr bwMode="auto">
            <a:xfrm>
              <a:off x="3378330" y="2459973"/>
              <a:ext cx="299440" cy="503146"/>
            </a:xfrm>
            <a:custGeom>
              <a:avLst/>
              <a:gdLst/>
              <a:ahLst/>
              <a:cxnLst>
                <a:cxn ang="0">
                  <a:pos x="170" y="174"/>
                </a:cxn>
                <a:cxn ang="0">
                  <a:pos x="108" y="165"/>
                </a:cxn>
                <a:cxn ang="0">
                  <a:pos x="115" y="79"/>
                </a:cxn>
                <a:cxn ang="0">
                  <a:pos x="164" y="79"/>
                </a:cxn>
                <a:cxn ang="0">
                  <a:pos x="155" y="39"/>
                </a:cxn>
                <a:cxn ang="0">
                  <a:pos x="154" y="35"/>
                </a:cxn>
                <a:cxn ang="0">
                  <a:pos x="150" y="24"/>
                </a:cxn>
                <a:cxn ang="0">
                  <a:pos x="138" y="0"/>
                </a:cxn>
                <a:cxn ang="0">
                  <a:pos x="100" y="27"/>
                </a:cxn>
                <a:cxn ang="0">
                  <a:pos x="90" y="35"/>
                </a:cxn>
                <a:cxn ang="0">
                  <a:pos x="41" y="79"/>
                </a:cxn>
                <a:cxn ang="0">
                  <a:pos x="63" y="79"/>
                </a:cxn>
                <a:cxn ang="0">
                  <a:pos x="70" y="165"/>
                </a:cxn>
                <a:cxn ang="0">
                  <a:pos x="7" y="175"/>
                </a:cxn>
                <a:cxn ang="0">
                  <a:pos x="7" y="175"/>
                </a:cxn>
                <a:cxn ang="0">
                  <a:pos x="0" y="202"/>
                </a:cxn>
                <a:cxn ang="0">
                  <a:pos x="72" y="189"/>
                </a:cxn>
                <a:cxn ang="0">
                  <a:pos x="76" y="233"/>
                </a:cxn>
                <a:cxn ang="0">
                  <a:pos x="54" y="264"/>
                </a:cxn>
                <a:cxn ang="0">
                  <a:pos x="87" y="296"/>
                </a:cxn>
                <a:cxn ang="0">
                  <a:pos x="119" y="264"/>
                </a:cxn>
                <a:cxn ang="0">
                  <a:pos x="102" y="235"/>
                </a:cxn>
                <a:cxn ang="0">
                  <a:pos x="106" y="189"/>
                </a:cxn>
                <a:cxn ang="0">
                  <a:pos x="176" y="202"/>
                </a:cxn>
                <a:cxn ang="0">
                  <a:pos x="170" y="175"/>
                </a:cxn>
                <a:cxn ang="0">
                  <a:pos x="170" y="174"/>
                </a:cxn>
              </a:cxnLst>
              <a:rect l="0" t="0" r="r" b="b"/>
              <a:pathLst>
                <a:path w="176" h="296">
                  <a:moveTo>
                    <a:pt x="170" y="174"/>
                  </a:moveTo>
                  <a:cubicBezTo>
                    <a:pt x="153" y="169"/>
                    <a:pt x="133" y="166"/>
                    <a:pt x="108" y="165"/>
                  </a:cubicBezTo>
                  <a:cubicBezTo>
                    <a:pt x="115" y="79"/>
                    <a:pt x="115" y="79"/>
                    <a:pt x="115" y="79"/>
                  </a:cubicBezTo>
                  <a:cubicBezTo>
                    <a:pt x="164" y="79"/>
                    <a:pt x="164" y="79"/>
                    <a:pt x="164" y="79"/>
                  </a:cubicBezTo>
                  <a:cubicBezTo>
                    <a:pt x="161" y="62"/>
                    <a:pt x="158" y="48"/>
                    <a:pt x="155" y="39"/>
                  </a:cubicBezTo>
                  <a:cubicBezTo>
                    <a:pt x="155" y="37"/>
                    <a:pt x="155" y="36"/>
                    <a:pt x="154" y="35"/>
                  </a:cubicBezTo>
                  <a:cubicBezTo>
                    <a:pt x="153" y="31"/>
                    <a:pt x="152" y="27"/>
                    <a:pt x="150" y="24"/>
                  </a:cubicBezTo>
                  <a:cubicBezTo>
                    <a:pt x="146" y="14"/>
                    <a:pt x="142" y="6"/>
                    <a:pt x="138" y="0"/>
                  </a:cubicBezTo>
                  <a:cubicBezTo>
                    <a:pt x="124" y="9"/>
                    <a:pt x="112" y="18"/>
                    <a:pt x="100" y="27"/>
                  </a:cubicBezTo>
                  <a:cubicBezTo>
                    <a:pt x="96" y="30"/>
                    <a:pt x="93" y="32"/>
                    <a:pt x="90" y="35"/>
                  </a:cubicBezTo>
                  <a:cubicBezTo>
                    <a:pt x="72" y="50"/>
                    <a:pt x="56" y="64"/>
                    <a:pt x="41" y="79"/>
                  </a:cubicBezTo>
                  <a:cubicBezTo>
                    <a:pt x="63" y="79"/>
                    <a:pt x="63" y="79"/>
                    <a:pt x="63" y="79"/>
                  </a:cubicBezTo>
                  <a:cubicBezTo>
                    <a:pt x="70" y="165"/>
                    <a:pt x="70" y="165"/>
                    <a:pt x="70" y="165"/>
                  </a:cubicBezTo>
                  <a:cubicBezTo>
                    <a:pt x="44" y="166"/>
                    <a:pt x="24" y="170"/>
                    <a:pt x="7" y="175"/>
                  </a:cubicBezTo>
                  <a:cubicBezTo>
                    <a:pt x="7" y="175"/>
                    <a:pt x="7" y="175"/>
                    <a:pt x="7" y="175"/>
                  </a:cubicBezTo>
                  <a:cubicBezTo>
                    <a:pt x="7" y="185"/>
                    <a:pt x="4" y="194"/>
                    <a:pt x="0" y="202"/>
                  </a:cubicBezTo>
                  <a:cubicBezTo>
                    <a:pt x="16" y="196"/>
                    <a:pt x="39" y="190"/>
                    <a:pt x="72" y="189"/>
                  </a:cubicBezTo>
                  <a:cubicBezTo>
                    <a:pt x="76" y="233"/>
                    <a:pt x="76" y="233"/>
                    <a:pt x="76" y="233"/>
                  </a:cubicBezTo>
                  <a:cubicBezTo>
                    <a:pt x="63" y="238"/>
                    <a:pt x="54" y="250"/>
                    <a:pt x="54" y="264"/>
                  </a:cubicBezTo>
                  <a:cubicBezTo>
                    <a:pt x="54" y="282"/>
                    <a:pt x="69" y="296"/>
                    <a:pt x="87" y="296"/>
                  </a:cubicBezTo>
                  <a:cubicBezTo>
                    <a:pt x="105" y="296"/>
                    <a:pt x="119" y="282"/>
                    <a:pt x="119" y="264"/>
                  </a:cubicBezTo>
                  <a:cubicBezTo>
                    <a:pt x="119" y="251"/>
                    <a:pt x="112" y="241"/>
                    <a:pt x="102" y="235"/>
                  </a:cubicBezTo>
                  <a:cubicBezTo>
                    <a:pt x="106" y="189"/>
                    <a:pt x="106" y="189"/>
                    <a:pt x="106" y="189"/>
                  </a:cubicBezTo>
                  <a:cubicBezTo>
                    <a:pt x="138" y="190"/>
                    <a:pt x="160" y="196"/>
                    <a:pt x="176" y="202"/>
                  </a:cubicBezTo>
                  <a:cubicBezTo>
                    <a:pt x="172" y="194"/>
                    <a:pt x="170" y="185"/>
                    <a:pt x="170" y="175"/>
                  </a:cubicBezTo>
                  <a:cubicBezTo>
                    <a:pt x="170" y="175"/>
                    <a:pt x="170" y="175"/>
                    <a:pt x="170" y="1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17"/>
            <p:cNvSpPr>
              <a:spLocks/>
            </p:cNvSpPr>
            <p:nvPr/>
          </p:nvSpPr>
          <p:spPr bwMode="auto">
            <a:xfrm>
              <a:off x="3245885" y="2847229"/>
              <a:ext cx="108691" cy="115889"/>
            </a:xfrm>
            <a:custGeom>
              <a:avLst/>
              <a:gdLst/>
              <a:ahLst/>
              <a:cxnLst>
                <a:cxn ang="0">
                  <a:pos x="22" y="3"/>
                </a:cxn>
                <a:cxn ang="0">
                  <a:pos x="22" y="5"/>
                </a:cxn>
                <a:cxn ang="0">
                  <a:pos x="0" y="36"/>
                </a:cxn>
                <a:cxn ang="0">
                  <a:pos x="32" y="68"/>
                </a:cxn>
                <a:cxn ang="0">
                  <a:pos x="64" y="36"/>
                </a:cxn>
                <a:cxn ang="0">
                  <a:pos x="46" y="7"/>
                </a:cxn>
                <a:cxn ang="0">
                  <a:pos x="46" y="0"/>
                </a:cxn>
                <a:cxn ang="0">
                  <a:pos x="29" y="3"/>
                </a:cxn>
                <a:cxn ang="0">
                  <a:pos x="22" y="3"/>
                </a:cxn>
              </a:cxnLst>
              <a:rect l="0" t="0" r="r" b="b"/>
              <a:pathLst>
                <a:path w="64" h="68">
                  <a:moveTo>
                    <a:pt x="22" y="3"/>
                  </a:moveTo>
                  <a:cubicBezTo>
                    <a:pt x="22" y="5"/>
                    <a:pt x="22" y="5"/>
                    <a:pt x="22" y="5"/>
                  </a:cubicBezTo>
                  <a:cubicBezTo>
                    <a:pt x="9" y="9"/>
                    <a:pt x="0" y="22"/>
                    <a:pt x="0" y="36"/>
                  </a:cubicBezTo>
                  <a:cubicBezTo>
                    <a:pt x="0" y="54"/>
                    <a:pt x="14" y="68"/>
                    <a:pt x="32" y="68"/>
                  </a:cubicBezTo>
                  <a:cubicBezTo>
                    <a:pt x="50" y="68"/>
                    <a:pt x="64" y="54"/>
                    <a:pt x="64" y="36"/>
                  </a:cubicBezTo>
                  <a:cubicBezTo>
                    <a:pt x="64" y="23"/>
                    <a:pt x="57" y="12"/>
                    <a:pt x="46" y="7"/>
                  </a:cubicBezTo>
                  <a:cubicBezTo>
                    <a:pt x="46" y="0"/>
                    <a:pt x="46" y="0"/>
                    <a:pt x="46" y="0"/>
                  </a:cubicBezTo>
                  <a:cubicBezTo>
                    <a:pt x="41" y="2"/>
                    <a:pt x="35" y="3"/>
                    <a:pt x="29" y="3"/>
                  </a:cubicBezTo>
                  <a:cubicBezTo>
                    <a:pt x="27" y="3"/>
                    <a:pt x="24" y="3"/>
                    <a:pt x="22"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18"/>
            <p:cNvSpPr>
              <a:spLocks/>
            </p:cNvSpPr>
            <p:nvPr/>
          </p:nvSpPr>
          <p:spPr bwMode="auto">
            <a:xfrm>
              <a:off x="3701524" y="2849389"/>
              <a:ext cx="52546" cy="113730"/>
            </a:xfrm>
            <a:custGeom>
              <a:avLst/>
              <a:gdLst/>
              <a:ahLst/>
              <a:cxnLst>
                <a:cxn ang="0">
                  <a:pos x="14" y="35"/>
                </a:cxn>
                <a:cxn ang="0">
                  <a:pos x="20" y="14"/>
                </a:cxn>
                <a:cxn ang="0">
                  <a:pos x="30" y="3"/>
                </a:cxn>
                <a:cxn ang="0">
                  <a:pos x="31" y="2"/>
                </a:cxn>
                <a:cxn ang="0">
                  <a:pos x="20" y="0"/>
                </a:cxn>
                <a:cxn ang="0">
                  <a:pos x="20" y="5"/>
                </a:cxn>
                <a:cxn ang="0">
                  <a:pos x="0" y="35"/>
                </a:cxn>
                <a:cxn ang="0">
                  <a:pos x="30" y="67"/>
                </a:cxn>
                <a:cxn ang="0">
                  <a:pos x="14" y="35"/>
                </a:cxn>
              </a:cxnLst>
              <a:rect l="0" t="0" r="r" b="b"/>
              <a:pathLst>
                <a:path w="31" h="67">
                  <a:moveTo>
                    <a:pt x="14" y="35"/>
                  </a:moveTo>
                  <a:cubicBezTo>
                    <a:pt x="14" y="27"/>
                    <a:pt x="16" y="20"/>
                    <a:pt x="20" y="14"/>
                  </a:cubicBezTo>
                  <a:cubicBezTo>
                    <a:pt x="22" y="10"/>
                    <a:pt x="26" y="6"/>
                    <a:pt x="30" y="3"/>
                  </a:cubicBezTo>
                  <a:cubicBezTo>
                    <a:pt x="31" y="2"/>
                    <a:pt x="31" y="2"/>
                    <a:pt x="31" y="2"/>
                  </a:cubicBezTo>
                  <a:cubicBezTo>
                    <a:pt x="27" y="2"/>
                    <a:pt x="23" y="1"/>
                    <a:pt x="20" y="0"/>
                  </a:cubicBezTo>
                  <a:cubicBezTo>
                    <a:pt x="20" y="5"/>
                    <a:pt x="20" y="5"/>
                    <a:pt x="20" y="5"/>
                  </a:cubicBezTo>
                  <a:cubicBezTo>
                    <a:pt x="8" y="10"/>
                    <a:pt x="0" y="22"/>
                    <a:pt x="0" y="35"/>
                  </a:cubicBezTo>
                  <a:cubicBezTo>
                    <a:pt x="0" y="52"/>
                    <a:pt x="13" y="66"/>
                    <a:pt x="30" y="67"/>
                  </a:cubicBezTo>
                  <a:cubicBezTo>
                    <a:pt x="20" y="60"/>
                    <a:pt x="14" y="48"/>
                    <a:pt x="14"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19"/>
            <p:cNvSpPr>
              <a:spLocks/>
            </p:cNvSpPr>
            <p:nvPr/>
          </p:nvSpPr>
          <p:spPr bwMode="auto">
            <a:xfrm>
              <a:off x="3353137" y="1458000"/>
              <a:ext cx="351266" cy="350547"/>
            </a:xfrm>
            <a:custGeom>
              <a:avLst/>
              <a:gdLst/>
              <a:ahLst/>
              <a:cxnLst>
                <a:cxn ang="0">
                  <a:pos x="125" y="194"/>
                </a:cxn>
                <a:cxn ang="0">
                  <a:pos x="195" y="82"/>
                </a:cxn>
                <a:cxn ang="0">
                  <a:pos x="82" y="11"/>
                </a:cxn>
                <a:cxn ang="0">
                  <a:pos x="12" y="124"/>
                </a:cxn>
                <a:cxn ang="0">
                  <a:pos x="125" y="194"/>
                </a:cxn>
              </a:cxnLst>
              <a:rect l="0" t="0" r="r" b="b"/>
              <a:pathLst>
                <a:path w="207" h="206">
                  <a:moveTo>
                    <a:pt x="125" y="194"/>
                  </a:moveTo>
                  <a:cubicBezTo>
                    <a:pt x="175" y="183"/>
                    <a:pt x="207" y="132"/>
                    <a:pt x="195" y="82"/>
                  </a:cubicBezTo>
                  <a:cubicBezTo>
                    <a:pt x="183" y="31"/>
                    <a:pt x="133" y="0"/>
                    <a:pt x="82" y="11"/>
                  </a:cubicBezTo>
                  <a:cubicBezTo>
                    <a:pt x="32" y="23"/>
                    <a:pt x="0" y="74"/>
                    <a:pt x="12" y="124"/>
                  </a:cubicBezTo>
                  <a:cubicBezTo>
                    <a:pt x="24" y="175"/>
                    <a:pt x="74" y="206"/>
                    <a:pt x="125"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20"/>
            <p:cNvSpPr>
              <a:spLocks/>
            </p:cNvSpPr>
            <p:nvPr/>
          </p:nvSpPr>
          <p:spPr bwMode="auto">
            <a:xfrm>
              <a:off x="3273238" y="2673756"/>
              <a:ext cx="105092" cy="164836"/>
            </a:xfrm>
            <a:custGeom>
              <a:avLst/>
              <a:gdLst/>
              <a:ahLst/>
              <a:cxnLst>
                <a:cxn ang="0">
                  <a:pos x="62" y="0"/>
                </a:cxn>
                <a:cxn ang="0">
                  <a:pos x="0" y="95"/>
                </a:cxn>
                <a:cxn ang="0">
                  <a:pos x="6" y="97"/>
                </a:cxn>
                <a:cxn ang="0">
                  <a:pos x="13" y="97"/>
                </a:cxn>
                <a:cxn ang="0">
                  <a:pos x="35" y="92"/>
                </a:cxn>
                <a:cxn ang="0">
                  <a:pos x="46" y="84"/>
                </a:cxn>
                <a:cxn ang="0">
                  <a:pos x="61" y="51"/>
                </a:cxn>
                <a:cxn ang="0">
                  <a:pos x="61" y="49"/>
                </a:cxn>
                <a:cxn ang="0">
                  <a:pos x="62" y="0"/>
                </a:cxn>
              </a:cxnLst>
              <a:rect l="0" t="0" r="r" b="b"/>
              <a:pathLst>
                <a:path w="62" h="97">
                  <a:moveTo>
                    <a:pt x="62" y="0"/>
                  </a:moveTo>
                  <a:cubicBezTo>
                    <a:pt x="35" y="34"/>
                    <a:pt x="15" y="68"/>
                    <a:pt x="0" y="95"/>
                  </a:cubicBezTo>
                  <a:cubicBezTo>
                    <a:pt x="2" y="96"/>
                    <a:pt x="4" y="96"/>
                    <a:pt x="6" y="97"/>
                  </a:cubicBezTo>
                  <a:cubicBezTo>
                    <a:pt x="8" y="97"/>
                    <a:pt x="11" y="97"/>
                    <a:pt x="13" y="97"/>
                  </a:cubicBezTo>
                  <a:cubicBezTo>
                    <a:pt x="21" y="97"/>
                    <a:pt x="28" y="95"/>
                    <a:pt x="35" y="92"/>
                  </a:cubicBezTo>
                  <a:cubicBezTo>
                    <a:pt x="39" y="90"/>
                    <a:pt x="43" y="87"/>
                    <a:pt x="46" y="84"/>
                  </a:cubicBezTo>
                  <a:cubicBezTo>
                    <a:pt x="55" y="76"/>
                    <a:pt x="60" y="64"/>
                    <a:pt x="61" y="51"/>
                  </a:cubicBezTo>
                  <a:cubicBezTo>
                    <a:pt x="61" y="50"/>
                    <a:pt x="61" y="50"/>
                    <a:pt x="61" y="49"/>
                  </a:cubicBezTo>
                  <a:cubicBezTo>
                    <a:pt x="61" y="31"/>
                    <a:pt x="61" y="15"/>
                    <a:pt x="6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21"/>
            <p:cNvSpPr>
              <a:spLocks/>
            </p:cNvSpPr>
            <p:nvPr/>
          </p:nvSpPr>
          <p:spPr bwMode="auto">
            <a:xfrm>
              <a:off x="3623065" y="2381513"/>
              <a:ext cx="141082" cy="452039"/>
            </a:xfrm>
            <a:custGeom>
              <a:avLst/>
              <a:gdLst/>
              <a:ahLst/>
              <a:cxnLst>
                <a:cxn ang="0">
                  <a:pos x="42" y="226"/>
                </a:cxn>
                <a:cxn ang="0">
                  <a:pos x="42" y="221"/>
                </a:cxn>
                <a:cxn ang="0">
                  <a:pos x="47" y="125"/>
                </a:cxn>
                <a:cxn ang="0">
                  <a:pos x="54" y="81"/>
                </a:cxn>
                <a:cxn ang="0">
                  <a:pos x="58" y="64"/>
                </a:cxn>
                <a:cxn ang="0">
                  <a:pos x="61" y="53"/>
                </a:cxn>
                <a:cxn ang="0">
                  <a:pos x="73" y="20"/>
                </a:cxn>
                <a:cxn ang="0">
                  <a:pos x="83" y="0"/>
                </a:cxn>
                <a:cxn ang="0">
                  <a:pos x="73" y="4"/>
                </a:cxn>
                <a:cxn ang="0">
                  <a:pos x="0" y="42"/>
                </a:cxn>
                <a:cxn ang="0">
                  <a:pos x="14" y="69"/>
                </a:cxn>
                <a:cxn ang="0">
                  <a:pos x="19" y="81"/>
                </a:cxn>
                <a:cxn ang="0">
                  <a:pos x="19" y="82"/>
                </a:cxn>
                <a:cxn ang="0">
                  <a:pos x="28" y="125"/>
                </a:cxn>
                <a:cxn ang="0">
                  <a:pos x="34" y="221"/>
                </a:cxn>
                <a:cxn ang="0">
                  <a:pos x="34" y="223"/>
                </a:cxn>
                <a:cxn ang="0">
                  <a:pos x="47" y="255"/>
                </a:cxn>
                <a:cxn ang="0">
                  <a:pos x="62" y="265"/>
                </a:cxn>
                <a:cxn ang="0">
                  <a:pos x="64" y="266"/>
                </a:cxn>
                <a:cxn ang="0">
                  <a:pos x="42" y="226"/>
                </a:cxn>
              </a:cxnLst>
              <a:rect l="0" t="0" r="r" b="b"/>
              <a:pathLst>
                <a:path w="83" h="266">
                  <a:moveTo>
                    <a:pt x="42" y="226"/>
                  </a:moveTo>
                  <a:cubicBezTo>
                    <a:pt x="42" y="224"/>
                    <a:pt x="42" y="223"/>
                    <a:pt x="42" y="221"/>
                  </a:cubicBezTo>
                  <a:cubicBezTo>
                    <a:pt x="42" y="186"/>
                    <a:pt x="43" y="154"/>
                    <a:pt x="47" y="125"/>
                  </a:cubicBezTo>
                  <a:cubicBezTo>
                    <a:pt x="48" y="110"/>
                    <a:pt x="51" y="95"/>
                    <a:pt x="54" y="81"/>
                  </a:cubicBezTo>
                  <a:cubicBezTo>
                    <a:pt x="55" y="75"/>
                    <a:pt x="56" y="70"/>
                    <a:pt x="58" y="64"/>
                  </a:cubicBezTo>
                  <a:cubicBezTo>
                    <a:pt x="59" y="60"/>
                    <a:pt x="59" y="57"/>
                    <a:pt x="61" y="53"/>
                  </a:cubicBezTo>
                  <a:cubicBezTo>
                    <a:pt x="64" y="41"/>
                    <a:pt x="68" y="30"/>
                    <a:pt x="73" y="20"/>
                  </a:cubicBezTo>
                  <a:cubicBezTo>
                    <a:pt x="76" y="13"/>
                    <a:pt x="79" y="6"/>
                    <a:pt x="83" y="0"/>
                  </a:cubicBezTo>
                  <a:cubicBezTo>
                    <a:pt x="79" y="1"/>
                    <a:pt x="76" y="2"/>
                    <a:pt x="73" y="4"/>
                  </a:cubicBezTo>
                  <a:cubicBezTo>
                    <a:pt x="46" y="15"/>
                    <a:pt x="22" y="28"/>
                    <a:pt x="0" y="42"/>
                  </a:cubicBezTo>
                  <a:cubicBezTo>
                    <a:pt x="5" y="48"/>
                    <a:pt x="10" y="56"/>
                    <a:pt x="14" y="69"/>
                  </a:cubicBezTo>
                  <a:cubicBezTo>
                    <a:pt x="16" y="73"/>
                    <a:pt x="17" y="77"/>
                    <a:pt x="19" y="81"/>
                  </a:cubicBezTo>
                  <a:cubicBezTo>
                    <a:pt x="19" y="82"/>
                    <a:pt x="19" y="82"/>
                    <a:pt x="19" y="82"/>
                  </a:cubicBezTo>
                  <a:cubicBezTo>
                    <a:pt x="22" y="94"/>
                    <a:pt x="25" y="108"/>
                    <a:pt x="28" y="125"/>
                  </a:cubicBezTo>
                  <a:cubicBezTo>
                    <a:pt x="31" y="151"/>
                    <a:pt x="34" y="182"/>
                    <a:pt x="34" y="221"/>
                  </a:cubicBezTo>
                  <a:cubicBezTo>
                    <a:pt x="34" y="222"/>
                    <a:pt x="34" y="222"/>
                    <a:pt x="34" y="223"/>
                  </a:cubicBezTo>
                  <a:cubicBezTo>
                    <a:pt x="34" y="235"/>
                    <a:pt x="39" y="246"/>
                    <a:pt x="47" y="255"/>
                  </a:cubicBezTo>
                  <a:cubicBezTo>
                    <a:pt x="52" y="259"/>
                    <a:pt x="57" y="263"/>
                    <a:pt x="62" y="265"/>
                  </a:cubicBezTo>
                  <a:cubicBezTo>
                    <a:pt x="63" y="265"/>
                    <a:pt x="63" y="265"/>
                    <a:pt x="64" y="266"/>
                  </a:cubicBezTo>
                  <a:cubicBezTo>
                    <a:pt x="51" y="256"/>
                    <a:pt x="43" y="242"/>
                    <a:pt x="42" y="2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22"/>
            <p:cNvSpPr>
              <a:spLocks noEditPoints="1"/>
            </p:cNvSpPr>
            <p:nvPr/>
          </p:nvSpPr>
          <p:spPr bwMode="auto">
            <a:xfrm>
              <a:off x="3150151" y="1828701"/>
              <a:ext cx="610397" cy="303039"/>
            </a:xfrm>
            <a:custGeom>
              <a:avLst/>
              <a:gdLst/>
              <a:ahLst/>
              <a:cxnLst>
                <a:cxn ang="0">
                  <a:pos x="1" y="113"/>
                </a:cxn>
                <a:cxn ang="0">
                  <a:pos x="6" y="134"/>
                </a:cxn>
                <a:cxn ang="0">
                  <a:pos x="31" y="159"/>
                </a:cxn>
                <a:cxn ang="0">
                  <a:pos x="85" y="174"/>
                </a:cxn>
                <a:cxn ang="0">
                  <a:pos x="93" y="174"/>
                </a:cxn>
                <a:cxn ang="0">
                  <a:pos x="106" y="176"/>
                </a:cxn>
                <a:cxn ang="0">
                  <a:pos x="114" y="176"/>
                </a:cxn>
                <a:cxn ang="0">
                  <a:pos x="142" y="178"/>
                </a:cxn>
                <a:cxn ang="0">
                  <a:pos x="176" y="178"/>
                </a:cxn>
                <a:cxn ang="0">
                  <a:pos x="195" y="167"/>
                </a:cxn>
                <a:cxn ang="0">
                  <a:pos x="203" y="146"/>
                </a:cxn>
                <a:cxn ang="0">
                  <a:pos x="201" y="134"/>
                </a:cxn>
                <a:cxn ang="0">
                  <a:pos x="200" y="133"/>
                </a:cxn>
                <a:cxn ang="0">
                  <a:pos x="171" y="114"/>
                </a:cxn>
                <a:cxn ang="0">
                  <a:pos x="114" y="112"/>
                </a:cxn>
                <a:cxn ang="0">
                  <a:pos x="106" y="112"/>
                </a:cxn>
                <a:cxn ang="0">
                  <a:pos x="75" y="107"/>
                </a:cxn>
                <a:cxn ang="0">
                  <a:pos x="85" y="99"/>
                </a:cxn>
                <a:cxn ang="0">
                  <a:pos x="106" y="86"/>
                </a:cxn>
                <a:cxn ang="0">
                  <a:pos x="114" y="81"/>
                </a:cxn>
                <a:cxn ang="0">
                  <a:pos x="114" y="104"/>
                </a:cxn>
                <a:cxn ang="0">
                  <a:pos x="169" y="106"/>
                </a:cxn>
                <a:cxn ang="0">
                  <a:pos x="171" y="106"/>
                </a:cxn>
                <a:cxn ang="0">
                  <a:pos x="202" y="121"/>
                </a:cxn>
                <a:cxn ang="0">
                  <a:pos x="206" y="87"/>
                </a:cxn>
                <a:cxn ang="0">
                  <a:pos x="222" y="90"/>
                </a:cxn>
                <a:cxn ang="0">
                  <a:pos x="222" y="90"/>
                </a:cxn>
                <a:cxn ang="0">
                  <a:pos x="222" y="90"/>
                </a:cxn>
                <a:cxn ang="0">
                  <a:pos x="238" y="87"/>
                </a:cxn>
                <a:cxn ang="0">
                  <a:pos x="243" y="121"/>
                </a:cxn>
                <a:cxn ang="0">
                  <a:pos x="274" y="106"/>
                </a:cxn>
                <a:cxn ang="0">
                  <a:pos x="274" y="106"/>
                </a:cxn>
                <a:cxn ang="0">
                  <a:pos x="284" y="106"/>
                </a:cxn>
                <a:cxn ang="0">
                  <a:pos x="294" y="78"/>
                </a:cxn>
                <a:cxn ang="0">
                  <a:pos x="303" y="67"/>
                </a:cxn>
                <a:cxn ang="0">
                  <a:pos x="313" y="57"/>
                </a:cxn>
                <a:cxn ang="0">
                  <a:pos x="331" y="43"/>
                </a:cxn>
                <a:cxn ang="0">
                  <a:pos x="339" y="37"/>
                </a:cxn>
                <a:cxn ang="0">
                  <a:pos x="356" y="26"/>
                </a:cxn>
                <a:cxn ang="0">
                  <a:pos x="359" y="24"/>
                </a:cxn>
                <a:cxn ang="0">
                  <a:pos x="333" y="11"/>
                </a:cxn>
                <a:cxn ang="0">
                  <a:pos x="318" y="4"/>
                </a:cxn>
                <a:cxn ang="0">
                  <a:pos x="309" y="1"/>
                </a:cxn>
                <a:cxn ang="0">
                  <a:pos x="300" y="0"/>
                </a:cxn>
                <a:cxn ang="0">
                  <a:pos x="145" y="0"/>
                </a:cxn>
                <a:cxn ang="0">
                  <a:pos x="136" y="1"/>
                </a:cxn>
                <a:cxn ang="0">
                  <a:pos x="127" y="4"/>
                </a:cxn>
                <a:cxn ang="0">
                  <a:pos x="127" y="4"/>
                </a:cxn>
                <a:cxn ang="0">
                  <a:pos x="112" y="11"/>
                </a:cxn>
                <a:cxn ang="0">
                  <a:pos x="70" y="33"/>
                </a:cxn>
                <a:cxn ang="0">
                  <a:pos x="28" y="63"/>
                </a:cxn>
                <a:cxn ang="0">
                  <a:pos x="12" y="80"/>
                </a:cxn>
                <a:cxn ang="0">
                  <a:pos x="10" y="82"/>
                </a:cxn>
                <a:cxn ang="0">
                  <a:pos x="1" y="113"/>
                </a:cxn>
                <a:cxn ang="0">
                  <a:pos x="207" y="38"/>
                </a:cxn>
                <a:cxn ang="0">
                  <a:pos x="222" y="38"/>
                </a:cxn>
                <a:cxn ang="0">
                  <a:pos x="238" y="38"/>
                </a:cxn>
                <a:cxn ang="0">
                  <a:pos x="245" y="68"/>
                </a:cxn>
                <a:cxn ang="0">
                  <a:pos x="244" y="70"/>
                </a:cxn>
                <a:cxn ang="0">
                  <a:pos x="222" y="78"/>
                </a:cxn>
                <a:cxn ang="0">
                  <a:pos x="201" y="70"/>
                </a:cxn>
                <a:cxn ang="0">
                  <a:pos x="200" y="68"/>
                </a:cxn>
                <a:cxn ang="0">
                  <a:pos x="207" y="38"/>
                </a:cxn>
              </a:cxnLst>
              <a:rect l="0" t="0" r="r" b="b"/>
              <a:pathLst>
                <a:path w="359" h="178">
                  <a:moveTo>
                    <a:pt x="1" y="113"/>
                  </a:moveTo>
                  <a:cubicBezTo>
                    <a:pt x="0" y="120"/>
                    <a:pt x="2" y="128"/>
                    <a:pt x="6" y="134"/>
                  </a:cubicBezTo>
                  <a:cubicBezTo>
                    <a:pt x="12" y="146"/>
                    <a:pt x="21" y="153"/>
                    <a:pt x="31" y="159"/>
                  </a:cubicBezTo>
                  <a:cubicBezTo>
                    <a:pt x="46" y="166"/>
                    <a:pt x="63" y="170"/>
                    <a:pt x="85" y="174"/>
                  </a:cubicBezTo>
                  <a:cubicBezTo>
                    <a:pt x="88" y="174"/>
                    <a:pt x="90" y="174"/>
                    <a:pt x="93" y="174"/>
                  </a:cubicBezTo>
                  <a:cubicBezTo>
                    <a:pt x="97" y="175"/>
                    <a:pt x="101" y="175"/>
                    <a:pt x="106" y="176"/>
                  </a:cubicBezTo>
                  <a:cubicBezTo>
                    <a:pt x="109" y="176"/>
                    <a:pt x="111" y="176"/>
                    <a:pt x="114" y="176"/>
                  </a:cubicBezTo>
                  <a:cubicBezTo>
                    <a:pt x="123" y="177"/>
                    <a:pt x="132" y="177"/>
                    <a:pt x="142" y="178"/>
                  </a:cubicBezTo>
                  <a:cubicBezTo>
                    <a:pt x="176" y="178"/>
                    <a:pt x="176" y="178"/>
                    <a:pt x="176" y="178"/>
                  </a:cubicBezTo>
                  <a:cubicBezTo>
                    <a:pt x="184" y="177"/>
                    <a:pt x="191" y="172"/>
                    <a:pt x="195" y="167"/>
                  </a:cubicBezTo>
                  <a:cubicBezTo>
                    <a:pt x="200" y="161"/>
                    <a:pt x="203" y="154"/>
                    <a:pt x="203" y="146"/>
                  </a:cubicBezTo>
                  <a:cubicBezTo>
                    <a:pt x="203" y="142"/>
                    <a:pt x="202" y="138"/>
                    <a:pt x="201" y="134"/>
                  </a:cubicBezTo>
                  <a:cubicBezTo>
                    <a:pt x="200" y="134"/>
                    <a:pt x="200" y="133"/>
                    <a:pt x="200" y="133"/>
                  </a:cubicBezTo>
                  <a:cubicBezTo>
                    <a:pt x="195" y="122"/>
                    <a:pt x="184" y="114"/>
                    <a:pt x="171" y="114"/>
                  </a:cubicBezTo>
                  <a:cubicBezTo>
                    <a:pt x="149" y="114"/>
                    <a:pt x="130" y="113"/>
                    <a:pt x="114" y="112"/>
                  </a:cubicBezTo>
                  <a:cubicBezTo>
                    <a:pt x="111" y="112"/>
                    <a:pt x="109" y="112"/>
                    <a:pt x="106" y="112"/>
                  </a:cubicBezTo>
                  <a:cubicBezTo>
                    <a:pt x="93" y="110"/>
                    <a:pt x="82" y="109"/>
                    <a:pt x="75" y="107"/>
                  </a:cubicBezTo>
                  <a:cubicBezTo>
                    <a:pt x="78" y="104"/>
                    <a:pt x="81" y="102"/>
                    <a:pt x="85" y="99"/>
                  </a:cubicBezTo>
                  <a:cubicBezTo>
                    <a:pt x="91" y="95"/>
                    <a:pt x="99" y="90"/>
                    <a:pt x="106" y="86"/>
                  </a:cubicBezTo>
                  <a:cubicBezTo>
                    <a:pt x="109" y="84"/>
                    <a:pt x="112" y="83"/>
                    <a:pt x="114" y="81"/>
                  </a:cubicBezTo>
                  <a:cubicBezTo>
                    <a:pt x="114" y="104"/>
                    <a:pt x="114" y="104"/>
                    <a:pt x="114" y="104"/>
                  </a:cubicBezTo>
                  <a:cubicBezTo>
                    <a:pt x="128" y="105"/>
                    <a:pt x="146" y="106"/>
                    <a:pt x="169" y="106"/>
                  </a:cubicBezTo>
                  <a:cubicBezTo>
                    <a:pt x="171" y="106"/>
                    <a:pt x="171" y="106"/>
                    <a:pt x="171" y="106"/>
                  </a:cubicBezTo>
                  <a:cubicBezTo>
                    <a:pt x="183" y="106"/>
                    <a:pt x="194" y="112"/>
                    <a:pt x="202" y="121"/>
                  </a:cubicBezTo>
                  <a:cubicBezTo>
                    <a:pt x="206" y="87"/>
                    <a:pt x="206" y="87"/>
                    <a:pt x="206" y="87"/>
                  </a:cubicBezTo>
                  <a:cubicBezTo>
                    <a:pt x="211" y="89"/>
                    <a:pt x="217" y="90"/>
                    <a:pt x="222" y="90"/>
                  </a:cubicBezTo>
                  <a:cubicBezTo>
                    <a:pt x="222" y="90"/>
                    <a:pt x="222" y="90"/>
                    <a:pt x="222" y="90"/>
                  </a:cubicBezTo>
                  <a:cubicBezTo>
                    <a:pt x="222" y="90"/>
                    <a:pt x="222" y="90"/>
                    <a:pt x="222" y="90"/>
                  </a:cubicBezTo>
                  <a:cubicBezTo>
                    <a:pt x="228" y="90"/>
                    <a:pt x="233" y="89"/>
                    <a:pt x="238" y="87"/>
                  </a:cubicBezTo>
                  <a:cubicBezTo>
                    <a:pt x="243" y="121"/>
                    <a:pt x="243" y="121"/>
                    <a:pt x="243" y="121"/>
                  </a:cubicBezTo>
                  <a:cubicBezTo>
                    <a:pt x="250" y="112"/>
                    <a:pt x="261" y="106"/>
                    <a:pt x="274" y="106"/>
                  </a:cubicBezTo>
                  <a:cubicBezTo>
                    <a:pt x="274" y="106"/>
                    <a:pt x="274" y="106"/>
                    <a:pt x="274" y="106"/>
                  </a:cubicBezTo>
                  <a:cubicBezTo>
                    <a:pt x="277" y="106"/>
                    <a:pt x="281" y="106"/>
                    <a:pt x="284" y="106"/>
                  </a:cubicBezTo>
                  <a:cubicBezTo>
                    <a:pt x="285" y="94"/>
                    <a:pt x="290" y="84"/>
                    <a:pt x="294" y="78"/>
                  </a:cubicBezTo>
                  <a:cubicBezTo>
                    <a:pt x="297" y="74"/>
                    <a:pt x="299" y="71"/>
                    <a:pt x="303" y="67"/>
                  </a:cubicBezTo>
                  <a:cubicBezTo>
                    <a:pt x="306" y="64"/>
                    <a:pt x="309" y="60"/>
                    <a:pt x="313" y="57"/>
                  </a:cubicBezTo>
                  <a:cubicBezTo>
                    <a:pt x="319" y="52"/>
                    <a:pt x="325" y="47"/>
                    <a:pt x="331" y="43"/>
                  </a:cubicBezTo>
                  <a:cubicBezTo>
                    <a:pt x="333" y="41"/>
                    <a:pt x="336" y="39"/>
                    <a:pt x="339" y="37"/>
                  </a:cubicBezTo>
                  <a:cubicBezTo>
                    <a:pt x="345" y="33"/>
                    <a:pt x="351" y="29"/>
                    <a:pt x="356" y="26"/>
                  </a:cubicBezTo>
                  <a:cubicBezTo>
                    <a:pt x="357" y="26"/>
                    <a:pt x="358" y="25"/>
                    <a:pt x="359" y="24"/>
                  </a:cubicBezTo>
                  <a:cubicBezTo>
                    <a:pt x="349" y="19"/>
                    <a:pt x="340" y="14"/>
                    <a:pt x="333" y="11"/>
                  </a:cubicBezTo>
                  <a:cubicBezTo>
                    <a:pt x="324" y="7"/>
                    <a:pt x="318" y="4"/>
                    <a:pt x="318" y="4"/>
                  </a:cubicBezTo>
                  <a:cubicBezTo>
                    <a:pt x="315" y="3"/>
                    <a:pt x="312" y="2"/>
                    <a:pt x="309" y="1"/>
                  </a:cubicBezTo>
                  <a:cubicBezTo>
                    <a:pt x="306" y="1"/>
                    <a:pt x="303" y="0"/>
                    <a:pt x="300" y="0"/>
                  </a:cubicBezTo>
                  <a:cubicBezTo>
                    <a:pt x="145" y="0"/>
                    <a:pt x="145" y="0"/>
                    <a:pt x="145" y="0"/>
                  </a:cubicBezTo>
                  <a:cubicBezTo>
                    <a:pt x="142" y="0"/>
                    <a:pt x="139" y="1"/>
                    <a:pt x="136" y="1"/>
                  </a:cubicBezTo>
                  <a:cubicBezTo>
                    <a:pt x="133" y="2"/>
                    <a:pt x="130" y="3"/>
                    <a:pt x="127" y="4"/>
                  </a:cubicBezTo>
                  <a:cubicBezTo>
                    <a:pt x="127" y="4"/>
                    <a:pt x="127" y="4"/>
                    <a:pt x="127" y="4"/>
                  </a:cubicBezTo>
                  <a:cubicBezTo>
                    <a:pt x="127" y="4"/>
                    <a:pt x="121" y="7"/>
                    <a:pt x="112" y="11"/>
                  </a:cubicBezTo>
                  <a:cubicBezTo>
                    <a:pt x="101" y="16"/>
                    <a:pt x="86" y="24"/>
                    <a:pt x="70" y="33"/>
                  </a:cubicBezTo>
                  <a:cubicBezTo>
                    <a:pt x="55" y="42"/>
                    <a:pt x="41" y="51"/>
                    <a:pt x="28" y="63"/>
                  </a:cubicBezTo>
                  <a:cubicBezTo>
                    <a:pt x="22" y="68"/>
                    <a:pt x="17" y="73"/>
                    <a:pt x="12" y="80"/>
                  </a:cubicBezTo>
                  <a:cubicBezTo>
                    <a:pt x="11" y="81"/>
                    <a:pt x="11" y="82"/>
                    <a:pt x="10" y="82"/>
                  </a:cubicBezTo>
                  <a:cubicBezTo>
                    <a:pt x="5" y="90"/>
                    <a:pt x="1" y="100"/>
                    <a:pt x="1" y="113"/>
                  </a:cubicBezTo>
                  <a:close/>
                  <a:moveTo>
                    <a:pt x="207" y="38"/>
                  </a:moveTo>
                  <a:cubicBezTo>
                    <a:pt x="222" y="38"/>
                    <a:pt x="222" y="38"/>
                    <a:pt x="222" y="38"/>
                  </a:cubicBezTo>
                  <a:cubicBezTo>
                    <a:pt x="238" y="38"/>
                    <a:pt x="238" y="38"/>
                    <a:pt x="238" y="38"/>
                  </a:cubicBezTo>
                  <a:cubicBezTo>
                    <a:pt x="245" y="68"/>
                    <a:pt x="245" y="68"/>
                    <a:pt x="245" y="68"/>
                  </a:cubicBezTo>
                  <a:cubicBezTo>
                    <a:pt x="244" y="70"/>
                    <a:pt x="244" y="70"/>
                    <a:pt x="244" y="70"/>
                  </a:cubicBezTo>
                  <a:cubicBezTo>
                    <a:pt x="238" y="76"/>
                    <a:pt x="230" y="78"/>
                    <a:pt x="222" y="78"/>
                  </a:cubicBezTo>
                  <a:cubicBezTo>
                    <a:pt x="215" y="78"/>
                    <a:pt x="207" y="76"/>
                    <a:pt x="201" y="70"/>
                  </a:cubicBezTo>
                  <a:cubicBezTo>
                    <a:pt x="200" y="68"/>
                    <a:pt x="200" y="68"/>
                    <a:pt x="200" y="68"/>
                  </a:cubicBezTo>
                  <a:lnTo>
                    <a:pt x="207"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23"/>
            <p:cNvSpPr>
              <a:spLocks/>
            </p:cNvSpPr>
            <p:nvPr/>
          </p:nvSpPr>
          <p:spPr bwMode="auto">
            <a:xfrm>
              <a:off x="3561881" y="2023049"/>
              <a:ext cx="172034" cy="108691"/>
            </a:xfrm>
            <a:custGeom>
              <a:avLst/>
              <a:gdLst/>
              <a:ahLst/>
              <a:cxnLst>
                <a:cxn ang="0">
                  <a:pos x="0" y="32"/>
                </a:cxn>
                <a:cxn ang="0">
                  <a:pos x="7" y="53"/>
                </a:cxn>
                <a:cxn ang="0">
                  <a:pos x="27" y="64"/>
                </a:cxn>
                <a:cxn ang="0">
                  <a:pos x="61" y="64"/>
                </a:cxn>
                <a:cxn ang="0">
                  <a:pos x="89" y="62"/>
                </a:cxn>
                <a:cxn ang="0">
                  <a:pos x="97" y="62"/>
                </a:cxn>
                <a:cxn ang="0">
                  <a:pos x="101" y="61"/>
                </a:cxn>
                <a:cxn ang="0">
                  <a:pos x="97" y="60"/>
                </a:cxn>
                <a:cxn ang="0">
                  <a:pos x="89" y="57"/>
                </a:cxn>
                <a:cxn ang="0">
                  <a:pos x="76" y="52"/>
                </a:cxn>
                <a:cxn ang="0">
                  <a:pos x="47" y="24"/>
                </a:cxn>
                <a:cxn ang="0">
                  <a:pos x="45" y="20"/>
                </a:cxn>
                <a:cxn ang="0">
                  <a:pos x="41" y="0"/>
                </a:cxn>
                <a:cxn ang="0">
                  <a:pos x="32" y="0"/>
                </a:cxn>
                <a:cxn ang="0">
                  <a:pos x="3" y="19"/>
                </a:cxn>
                <a:cxn ang="0">
                  <a:pos x="2" y="20"/>
                </a:cxn>
                <a:cxn ang="0">
                  <a:pos x="0" y="32"/>
                </a:cxn>
              </a:cxnLst>
              <a:rect l="0" t="0" r="r" b="b"/>
              <a:pathLst>
                <a:path w="101" h="64">
                  <a:moveTo>
                    <a:pt x="0" y="32"/>
                  </a:moveTo>
                  <a:cubicBezTo>
                    <a:pt x="0" y="40"/>
                    <a:pt x="3" y="47"/>
                    <a:pt x="7" y="53"/>
                  </a:cubicBezTo>
                  <a:cubicBezTo>
                    <a:pt x="12" y="58"/>
                    <a:pt x="19" y="63"/>
                    <a:pt x="27" y="64"/>
                  </a:cubicBezTo>
                  <a:cubicBezTo>
                    <a:pt x="61" y="64"/>
                    <a:pt x="61" y="64"/>
                    <a:pt x="61" y="64"/>
                  </a:cubicBezTo>
                  <a:cubicBezTo>
                    <a:pt x="71" y="63"/>
                    <a:pt x="80" y="63"/>
                    <a:pt x="89" y="62"/>
                  </a:cubicBezTo>
                  <a:cubicBezTo>
                    <a:pt x="91" y="62"/>
                    <a:pt x="94" y="62"/>
                    <a:pt x="97" y="62"/>
                  </a:cubicBezTo>
                  <a:cubicBezTo>
                    <a:pt x="98" y="62"/>
                    <a:pt x="100" y="62"/>
                    <a:pt x="101" y="61"/>
                  </a:cubicBezTo>
                  <a:cubicBezTo>
                    <a:pt x="100" y="61"/>
                    <a:pt x="98" y="60"/>
                    <a:pt x="97" y="60"/>
                  </a:cubicBezTo>
                  <a:cubicBezTo>
                    <a:pt x="94" y="59"/>
                    <a:pt x="91" y="58"/>
                    <a:pt x="89" y="57"/>
                  </a:cubicBezTo>
                  <a:cubicBezTo>
                    <a:pt x="84" y="56"/>
                    <a:pt x="80" y="54"/>
                    <a:pt x="76" y="52"/>
                  </a:cubicBezTo>
                  <a:cubicBezTo>
                    <a:pt x="63" y="45"/>
                    <a:pt x="53" y="36"/>
                    <a:pt x="47" y="24"/>
                  </a:cubicBezTo>
                  <a:cubicBezTo>
                    <a:pt x="47" y="23"/>
                    <a:pt x="46" y="21"/>
                    <a:pt x="45" y="20"/>
                  </a:cubicBezTo>
                  <a:cubicBezTo>
                    <a:pt x="43" y="14"/>
                    <a:pt x="41" y="7"/>
                    <a:pt x="41" y="0"/>
                  </a:cubicBezTo>
                  <a:cubicBezTo>
                    <a:pt x="38" y="0"/>
                    <a:pt x="35" y="0"/>
                    <a:pt x="32" y="0"/>
                  </a:cubicBezTo>
                  <a:cubicBezTo>
                    <a:pt x="19" y="0"/>
                    <a:pt x="8" y="8"/>
                    <a:pt x="3" y="19"/>
                  </a:cubicBezTo>
                  <a:cubicBezTo>
                    <a:pt x="3" y="19"/>
                    <a:pt x="2" y="20"/>
                    <a:pt x="2" y="20"/>
                  </a:cubicBezTo>
                  <a:cubicBezTo>
                    <a:pt x="1" y="24"/>
                    <a:pt x="0" y="28"/>
                    <a:pt x="0"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24"/>
            <p:cNvSpPr>
              <a:spLocks/>
            </p:cNvSpPr>
            <p:nvPr/>
          </p:nvSpPr>
          <p:spPr bwMode="auto">
            <a:xfrm>
              <a:off x="4294646" y="2847229"/>
              <a:ext cx="74860" cy="115889"/>
            </a:xfrm>
            <a:custGeom>
              <a:avLst/>
              <a:gdLst/>
              <a:ahLst/>
              <a:cxnLst>
                <a:cxn ang="0">
                  <a:pos x="2" y="3"/>
                </a:cxn>
                <a:cxn ang="0">
                  <a:pos x="2" y="5"/>
                </a:cxn>
                <a:cxn ang="0">
                  <a:pos x="0" y="6"/>
                </a:cxn>
                <a:cxn ang="0">
                  <a:pos x="2" y="7"/>
                </a:cxn>
                <a:cxn ang="0">
                  <a:pos x="9" y="16"/>
                </a:cxn>
                <a:cxn ang="0">
                  <a:pos x="15" y="36"/>
                </a:cxn>
                <a:cxn ang="0">
                  <a:pos x="1" y="67"/>
                </a:cxn>
                <a:cxn ang="0">
                  <a:pos x="12" y="68"/>
                </a:cxn>
                <a:cxn ang="0">
                  <a:pos x="44" y="36"/>
                </a:cxn>
                <a:cxn ang="0">
                  <a:pos x="26" y="7"/>
                </a:cxn>
                <a:cxn ang="0">
                  <a:pos x="26" y="0"/>
                </a:cxn>
                <a:cxn ang="0">
                  <a:pos x="9" y="3"/>
                </a:cxn>
                <a:cxn ang="0">
                  <a:pos x="2" y="3"/>
                </a:cxn>
              </a:cxnLst>
              <a:rect l="0" t="0" r="r" b="b"/>
              <a:pathLst>
                <a:path w="44" h="68">
                  <a:moveTo>
                    <a:pt x="2" y="3"/>
                  </a:moveTo>
                  <a:cubicBezTo>
                    <a:pt x="2" y="5"/>
                    <a:pt x="2" y="5"/>
                    <a:pt x="2" y="5"/>
                  </a:cubicBezTo>
                  <a:cubicBezTo>
                    <a:pt x="1" y="5"/>
                    <a:pt x="1" y="5"/>
                    <a:pt x="0" y="6"/>
                  </a:cubicBezTo>
                  <a:cubicBezTo>
                    <a:pt x="1" y="6"/>
                    <a:pt x="1" y="6"/>
                    <a:pt x="2" y="7"/>
                  </a:cubicBezTo>
                  <a:cubicBezTo>
                    <a:pt x="5" y="9"/>
                    <a:pt x="7" y="12"/>
                    <a:pt x="9" y="16"/>
                  </a:cubicBezTo>
                  <a:cubicBezTo>
                    <a:pt x="12" y="22"/>
                    <a:pt x="15" y="29"/>
                    <a:pt x="15" y="36"/>
                  </a:cubicBezTo>
                  <a:cubicBezTo>
                    <a:pt x="15" y="48"/>
                    <a:pt x="9" y="59"/>
                    <a:pt x="1" y="67"/>
                  </a:cubicBezTo>
                  <a:cubicBezTo>
                    <a:pt x="4" y="68"/>
                    <a:pt x="8" y="68"/>
                    <a:pt x="12" y="68"/>
                  </a:cubicBezTo>
                  <a:cubicBezTo>
                    <a:pt x="29" y="68"/>
                    <a:pt x="44" y="54"/>
                    <a:pt x="44" y="36"/>
                  </a:cubicBezTo>
                  <a:cubicBezTo>
                    <a:pt x="44" y="23"/>
                    <a:pt x="37" y="12"/>
                    <a:pt x="26" y="7"/>
                  </a:cubicBezTo>
                  <a:cubicBezTo>
                    <a:pt x="26" y="0"/>
                    <a:pt x="26" y="0"/>
                    <a:pt x="26" y="0"/>
                  </a:cubicBezTo>
                  <a:cubicBezTo>
                    <a:pt x="20" y="2"/>
                    <a:pt x="15" y="3"/>
                    <a:pt x="9" y="3"/>
                  </a:cubicBezTo>
                  <a:cubicBezTo>
                    <a:pt x="6" y="3"/>
                    <a:pt x="4" y="3"/>
                    <a:pt x="2"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25"/>
            <p:cNvSpPr>
              <a:spLocks/>
            </p:cNvSpPr>
            <p:nvPr/>
          </p:nvSpPr>
          <p:spPr bwMode="auto">
            <a:xfrm>
              <a:off x="4393259" y="2432620"/>
              <a:ext cx="299440" cy="530499"/>
            </a:xfrm>
            <a:custGeom>
              <a:avLst/>
              <a:gdLst/>
              <a:ahLst/>
              <a:cxnLst>
                <a:cxn ang="0">
                  <a:pos x="169" y="190"/>
                </a:cxn>
                <a:cxn ang="0">
                  <a:pos x="107" y="181"/>
                </a:cxn>
                <a:cxn ang="0">
                  <a:pos x="115" y="95"/>
                </a:cxn>
                <a:cxn ang="0">
                  <a:pos x="163" y="95"/>
                </a:cxn>
                <a:cxn ang="0">
                  <a:pos x="155" y="55"/>
                </a:cxn>
                <a:cxn ang="0">
                  <a:pos x="154" y="51"/>
                </a:cxn>
                <a:cxn ang="0">
                  <a:pos x="150" y="40"/>
                </a:cxn>
                <a:cxn ang="0">
                  <a:pos x="131" y="10"/>
                </a:cxn>
                <a:cxn ang="0">
                  <a:pos x="118" y="3"/>
                </a:cxn>
                <a:cxn ang="0">
                  <a:pos x="89" y="0"/>
                </a:cxn>
                <a:cxn ang="0">
                  <a:pos x="88" y="0"/>
                </a:cxn>
                <a:cxn ang="0">
                  <a:pos x="86" y="0"/>
                </a:cxn>
                <a:cxn ang="0">
                  <a:pos x="55" y="4"/>
                </a:cxn>
                <a:cxn ang="0">
                  <a:pos x="35" y="21"/>
                </a:cxn>
                <a:cxn ang="0">
                  <a:pos x="26" y="40"/>
                </a:cxn>
                <a:cxn ang="0">
                  <a:pos x="22" y="51"/>
                </a:cxn>
                <a:cxn ang="0">
                  <a:pos x="18" y="65"/>
                </a:cxn>
                <a:cxn ang="0">
                  <a:pos x="13" y="95"/>
                </a:cxn>
                <a:cxn ang="0">
                  <a:pos x="62" y="95"/>
                </a:cxn>
                <a:cxn ang="0">
                  <a:pos x="70" y="181"/>
                </a:cxn>
                <a:cxn ang="0">
                  <a:pos x="7" y="191"/>
                </a:cxn>
                <a:cxn ang="0">
                  <a:pos x="7" y="191"/>
                </a:cxn>
                <a:cxn ang="0">
                  <a:pos x="0" y="218"/>
                </a:cxn>
                <a:cxn ang="0">
                  <a:pos x="72" y="205"/>
                </a:cxn>
                <a:cxn ang="0">
                  <a:pos x="76" y="249"/>
                </a:cxn>
                <a:cxn ang="0">
                  <a:pos x="54" y="280"/>
                </a:cxn>
                <a:cxn ang="0">
                  <a:pos x="86" y="312"/>
                </a:cxn>
                <a:cxn ang="0">
                  <a:pos x="119" y="280"/>
                </a:cxn>
                <a:cxn ang="0">
                  <a:pos x="101" y="251"/>
                </a:cxn>
                <a:cxn ang="0">
                  <a:pos x="105" y="205"/>
                </a:cxn>
                <a:cxn ang="0">
                  <a:pos x="176" y="218"/>
                </a:cxn>
                <a:cxn ang="0">
                  <a:pos x="169" y="191"/>
                </a:cxn>
                <a:cxn ang="0">
                  <a:pos x="169" y="190"/>
                </a:cxn>
              </a:cxnLst>
              <a:rect l="0" t="0" r="r" b="b"/>
              <a:pathLst>
                <a:path w="176" h="312">
                  <a:moveTo>
                    <a:pt x="169" y="190"/>
                  </a:moveTo>
                  <a:cubicBezTo>
                    <a:pt x="153" y="185"/>
                    <a:pt x="132" y="182"/>
                    <a:pt x="107" y="181"/>
                  </a:cubicBezTo>
                  <a:cubicBezTo>
                    <a:pt x="115" y="95"/>
                    <a:pt x="115" y="95"/>
                    <a:pt x="115" y="95"/>
                  </a:cubicBezTo>
                  <a:cubicBezTo>
                    <a:pt x="163" y="95"/>
                    <a:pt x="163" y="95"/>
                    <a:pt x="163" y="95"/>
                  </a:cubicBezTo>
                  <a:cubicBezTo>
                    <a:pt x="161" y="78"/>
                    <a:pt x="158" y="64"/>
                    <a:pt x="155" y="55"/>
                  </a:cubicBezTo>
                  <a:cubicBezTo>
                    <a:pt x="154" y="53"/>
                    <a:pt x="154" y="52"/>
                    <a:pt x="154" y="51"/>
                  </a:cubicBezTo>
                  <a:cubicBezTo>
                    <a:pt x="152" y="47"/>
                    <a:pt x="151" y="43"/>
                    <a:pt x="150" y="40"/>
                  </a:cubicBezTo>
                  <a:cubicBezTo>
                    <a:pt x="144" y="26"/>
                    <a:pt x="138" y="16"/>
                    <a:pt x="131" y="10"/>
                  </a:cubicBezTo>
                  <a:cubicBezTo>
                    <a:pt x="127" y="7"/>
                    <a:pt x="124" y="5"/>
                    <a:pt x="118" y="3"/>
                  </a:cubicBezTo>
                  <a:cubicBezTo>
                    <a:pt x="112" y="1"/>
                    <a:pt x="103" y="0"/>
                    <a:pt x="89" y="0"/>
                  </a:cubicBezTo>
                  <a:cubicBezTo>
                    <a:pt x="88" y="0"/>
                    <a:pt x="88" y="0"/>
                    <a:pt x="88" y="0"/>
                  </a:cubicBezTo>
                  <a:cubicBezTo>
                    <a:pt x="86" y="0"/>
                    <a:pt x="86" y="0"/>
                    <a:pt x="86" y="0"/>
                  </a:cubicBezTo>
                  <a:cubicBezTo>
                    <a:pt x="71" y="0"/>
                    <a:pt x="62" y="2"/>
                    <a:pt x="55" y="4"/>
                  </a:cubicBezTo>
                  <a:cubicBezTo>
                    <a:pt x="48" y="7"/>
                    <a:pt x="43" y="9"/>
                    <a:pt x="35" y="21"/>
                  </a:cubicBezTo>
                  <a:cubicBezTo>
                    <a:pt x="33" y="25"/>
                    <a:pt x="29" y="31"/>
                    <a:pt x="26" y="40"/>
                  </a:cubicBezTo>
                  <a:cubicBezTo>
                    <a:pt x="25" y="43"/>
                    <a:pt x="23" y="47"/>
                    <a:pt x="22" y="51"/>
                  </a:cubicBezTo>
                  <a:cubicBezTo>
                    <a:pt x="21" y="55"/>
                    <a:pt x="20" y="60"/>
                    <a:pt x="18" y="65"/>
                  </a:cubicBezTo>
                  <a:cubicBezTo>
                    <a:pt x="16" y="74"/>
                    <a:pt x="14" y="84"/>
                    <a:pt x="13" y="95"/>
                  </a:cubicBezTo>
                  <a:cubicBezTo>
                    <a:pt x="62" y="95"/>
                    <a:pt x="62" y="95"/>
                    <a:pt x="62" y="95"/>
                  </a:cubicBezTo>
                  <a:cubicBezTo>
                    <a:pt x="70" y="181"/>
                    <a:pt x="70" y="181"/>
                    <a:pt x="70" y="181"/>
                  </a:cubicBezTo>
                  <a:cubicBezTo>
                    <a:pt x="44" y="182"/>
                    <a:pt x="23" y="186"/>
                    <a:pt x="7" y="191"/>
                  </a:cubicBezTo>
                  <a:cubicBezTo>
                    <a:pt x="7" y="191"/>
                    <a:pt x="7" y="191"/>
                    <a:pt x="7" y="191"/>
                  </a:cubicBezTo>
                  <a:cubicBezTo>
                    <a:pt x="7" y="201"/>
                    <a:pt x="4" y="210"/>
                    <a:pt x="0" y="218"/>
                  </a:cubicBezTo>
                  <a:cubicBezTo>
                    <a:pt x="16" y="212"/>
                    <a:pt x="39" y="206"/>
                    <a:pt x="72" y="205"/>
                  </a:cubicBezTo>
                  <a:cubicBezTo>
                    <a:pt x="76" y="249"/>
                    <a:pt x="76" y="249"/>
                    <a:pt x="76" y="249"/>
                  </a:cubicBezTo>
                  <a:cubicBezTo>
                    <a:pt x="63" y="254"/>
                    <a:pt x="54" y="266"/>
                    <a:pt x="54" y="280"/>
                  </a:cubicBezTo>
                  <a:cubicBezTo>
                    <a:pt x="54" y="298"/>
                    <a:pt x="68" y="312"/>
                    <a:pt x="86" y="312"/>
                  </a:cubicBezTo>
                  <a:cubicBezTo>
                    <a:pt x="104" y="312"/>
                    <a:pt x="119" y="298"/>
                    <a:pt x="119" y="280"/>
                  </a:cubicBezTo>
                  <a:cubicBezTo>
                    <a:pt x="119" y="267"/>
                    <a:pt x="112" y="257"/>
                    <a:pt x="101" y="251"/>
                  </a:cubicBezTo>
                  <a:cubicBezTo>
                    <a:pt x="105" y="205"/>
                    <a:pt x="105" y="205"/>
                    <a:pt x="105" y="205"/>
                  </a:cubicBezTo>
                  <a:cubicBezTo>
                    <a:pt x="137" y="206"/>
                    <a:pt x="160" y="212"/>
                    <a:pt x="176" y="218"/>
                  </a:cubicBezTo>
                  <a:cubicBezTo>
                    <a:pt x="172" y="210"/>
                    <a:pt x="169" y="201"/>
                    <a:pt x="169" y="191"/>
                  </a:cubicBezTo>
                  <a:cubicBezTo>
                    <a:pt x="169" y="191"/>
                    <a:pt x="169" y="191"/>
                    <a:pt x="169" y="1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26"/>
            <p:cNvSpPr>
              <a:spLocks/>
            </p:cNvSpPr>
            <p:nvPr/>
          </p:nvSpPr>
          <p:spPr bwMode="auto">
            <a:xfrm>
              <a:off x="4716453" y="2849389"/>
              <a:ext cx="73420" cy="113730"/>
            </a:xfrm>
            <a:custGeom>
              <a:avLst/>
              <a:gdLst/>
              <a:ahLst/>
              <a:cxnLst>
                <a:cxn ang="0">
                  <a:pos x="29" y="35"/>
                </a:cxn>
                <a:cxn ang="0">
                  <a:pos x="34" y="15"/>
                </a:cxn>
                <a:cxn ang="0">
                  <a:pos x="43" y="4"/>
                </a:cxn>
                <a:cxn ang="0">
                  <a:pos x="43" y="4"/>
                </a:cxn>
                <a:cxn ang="0">
                  <a:pos x="43" y="2"/>
                </a:cxn>
                <a:cxn ang="0">
                  <a:pos x="35" y="2"/>
                </a:cxn>
                <a:cxn ang="0">
                  <a:pos x="19" y="0"/>
                </a:cxn>
                <a:cxn ang="0">
                  <a:pos x="19" y="5"/>
                </a:cxn>
                <a:cxn ang="0">
                  <a:pos x="0" y="35"/>
                </a:cxn>
                <a:cxn ang="0">
                  <a:pos x="32" y="67"/>
                </a:cxn>
                <a:cxn ang="0">
                  <a:pos x="43" y="66"/>
                </a:cxn>
                <a:cxn ang="0">
                  <a:pos x="29" y="35"/>
                </a:cxn>
              </a:cxnLst>
              <a:rect l="0" t="0" r="r" b="b"/>
              <a:pathLst>
                <a:path w="43" h="67">
                  <a:moveTo>
                    <a:pt x="29" y="35"/>
                  </a:moveTo>
                  <a:cubicBezTo>
                    <a:pt x="29" y="28"/>
                    <a:pt x="31" y="21"/>
                    <a:pt x="34" y="15"/>
                  </a:cubicBezTo>
                  <a:cubicBezTo>
                    <a:pt x="37" y="11"/>
                    <a:pt x="40" y="7"/>
                    <a:pt x="43" y="4"/>
                  </a:cubicBezTo>
                  <a:cubicBezTo>
                    <a:pt x="43" y="4"/>
                    <a:pt x="43" y="4"/>
                    <a:pt x="43" y="4"/>
                  </a:cubicBezTo>
                  <a:cubicBezTo>
                    <a:pt x="43" y="2"/>
                    <a:pt x="43" y="2"/>
                    <a:pt x="43" y="2"/>
                  </a:cubicBezTo>
                  <a:cubicBezTo>
                    <a:pt x="41" y="2"/>
                    <a:pt x="38" y="2"/>
                    <a:pt x="35" y="2"/>
                  </a:cubicBezTo>
                  <a:cubicBezTo>
                    <a:pt x="30" y="2"/>
                    <a:pt x="24" y="1"/>
                    <a:pt x="19" y="0"/>
                  </a:cubicBezTo>
                  <a:cubicBezTo>
                    <a:pt x="19" y="5"/>
                    <a:pt x="19" y="5"/>
                    <a:pt x="19" y="5"/>
                  </a:cubicBezTo>
                  <a:cubicBezTo>
                    <a:pt x="8" y="10"/>
                    <a:pt x="0" y="22"/>
                    <a:pt x="0" y="35"/>
                  </a:cubicBezTo>
                  <a:cubicBezTo>
                    <a:pt x="0" y="53"/>
                    <a:pt x="14" y="67"/>
                    <a:pt x="32" y="67"/>
                  </a:cubicBezTo>
                  <a:cubicBezTo>
                    <a:pt x="36" y="67"/>
                    <a:pt x="40" y="67"/>
                    <a:pt x="43" y="66"/>
                  </a:cubicBezTo>
                  <a:cubicBezTo>
                    <a:pt x="34" y="58"/>
                    <a:pt x="29" y="47"/>
                    <a:pt x="29"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27"/>
            <p:cNvSpPr>
              <a:spLocks/>
            </p:cNvSpPr>
            <p:nvPr/>
          </p:nvSpPr>
          <p:spPr bwMode="auto">
            <a:xfrm>
              <a:off x="4755323" y="2318890"/>
              <a:ext cx="5039" cy="6478"/>
            </a:xfrm>
            <a:custGeom>
              <a:avLst/>
              <a:gdLst/>
              <a:ahLst/>
              <a:cxnLst>
                <a:cxn ang="0">
                  <a:pos x="0" y="0"/>
                </a:cxn>
                <a:cxn ang="0">
                  <a:pos x="3" y="4"/>
                </a:cxn>
                <a:cxn ang="0">
                  <a:pos x="3" y="0"/>
                </a:cxn>
                <a:cxn ang="0">
                  <a:pos x="0" y="0"/>
                </a:cxn>
              </a:cxnLst>
              <a:rect l="0" t="0" r="r" b="b"/>
              <a:pathLst>
                <a:path w="3" h="4">
                  <a:moveTo>
                    <a:pt x="0" y="0"/>
                  </a:moveTo>
                  <a:cubicBezTo>
                    <a:pt x="1" y="1"/>
                    <a:pt x="2" y="3"/>
                    <a:pt x="3" y="4"/>
                  </a:cubicBezTo>
                  <a:cubicBezTo>
                    <a:pt x="3" y="0"/>
                    <a:pt x="3" y="0"/>
                    <a:pt x="3"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28"/>
            <p:cNvSpPr>
              <a:spLocks/>
            </p:cNvSpPr>
            <p:nvPr/>
          </p:nvSpPr>
          <p:spPr bwMode="auto">
            <a:xfrm>
              <a:off x="4321999" y="2318890"/>
              <a:ext cx="8638" cy="7918"/>
            </a:xfrm>
            <a:custGeom>
              <a:avLst/>
              <a:gdLst/>
              <a:ahLst/>
              <a:cxnLst>
                <a:cxn ang="0">
                  <a:pos x="5" y="0"/>
                </a:cxn>
                <a:cxn ang="0">
                  <a:pos x="0" y="0"/>
                </a:cxn>
                <a:cxn ang="0">
                  <a:pos x="0" y="5"/>
                </a:cxn>
                <a:cxn ang="0">
                  <a:pos x="5" y="0"/>
                </a:cxn>
              </a:cxnLst>
              <a:rect l="0" t="0" r="r" b="b"/>
              <a:pathLst>
                <a:path w="5" h="5">
                  <a:moveTo>
                    <a:pt x="5" y="0"/>
                  </a:moveTo>
                  <a:cubicBezTo>
                    <a:pt x="0" y="0"/>
                    <a:pt x="0" y="0"/>
                    <a:pt x="0" y="0"/>
                  </a:cubicBezTo>
                  <a:cubicBezTo>
                    <a:pt x="0" y="5"/>
                    <a:pt x="0" y="5"/>
                    <a:pt x="0" y="5"/>
                  </a:cubicBezTo>
                  <a:cubicBezTo>
                    <a:pt x="2" y="3"/>
                    <a:pt x="3" y="2"/>
                    <a:pt x="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29"/>
            <p:cNvSpPr>
              <a:spLocks/>
            </p:cNvSpPr>
            <p:nvPr/>
          </p:nvSpPr>
          <p:spPr bwMode="auto">
            <a:xfrm>
              <a:off x="4368066" y="1458000"/>
              <a:ext cx="349827" cy="350547"/>
            </a:xfrm>
            <a:custGeom>
              <a:avLst/>
              <a:gdLst/>
              <a:ahLst/>
              <a:cxnLst>
                <a:cxn ang="0">
                  <a:pos x="124" y="194"/>
                </a:cxn>
                <a:cxn ang="0">
                  <a:pos x="194" y="82"/>
                </a:cxn>
                <a:cxn ang="0">
                  <a:pos x="82" y="11"/>
                </a:cxn>
                <a:cxn ang="0">
                  <a:pos x="11" y="124"/>
                </a:cxn>
                <a:cxn ang="0">
                  <a:pos x="124" y="194"/>
                </a:cxn>
              </a:cxnLst>
              <a:rect l="0" t="0" r="r" b="b"/>
              <a:pathLst>
                <a:path w="206" h="206">
                  <a:moveTo>
                    <a:pt x="124" y="194"/>
                  </a:moveTo>
                  <a:cubicBezTo>
                    <a:pt x="175" y="183"/>
                    <a:pt x="206" y="132"/>
                    <a:pt x="194" y="82"/>
                  </a:cubicBezTo>
                  <a:cubicBezTo>
                    <a:pt x="183" y="31"/>
                    <a:pt x="132" y="0"/>
                    <a:pt x="82" y="11"/>
                  </a:cubicBezTo>
                  <a:cubicBezTo>
                    <a:pt x="31" y="23"/>
                    <a:pt x="0" y="74"/>
                    <a:pt x="11" y="124"/>
                  </a:cubicBezTo>
                  <a:cubicBezTo>
                    <a:pt x="23" y="175"/>
                    <a:pt x="74" y="206"/>
                    <a:pt x="124"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30"/>
            <p:cNvSpPr>
              <a:spLocks/>
            </p:cNvSpPr>
            <p:nvPr/>
          </p:nvSpPr>
          <p:spPr bwMode="auto">
            <a:xfrm>
              <a:off x="4289607" y="2318890"/>
              <a:ext cx="505305" cy="519701"/>
            </a:xfrm>
            <a:custGeom>
              <a:avLst/>
              <a:gdLst/>
              <a:ahLst/>
              <a:cxnLst>
                <a:cxn ang="0">
                  <a:pos x="263" y="270"/>
                </a:cxn>
                <a:cxn ang="0">
                  <a:pos x="262" y="258"/>
                </a:cxn>
                <a:cxn ang="0">
                  <a:pos x="267" y="162"/>
                </a:cxn>
                <a:cxn ang="0">
                  <a:pos x="276" y="109"/>
                </a:cxn>
                <a:cxn ang="0">
                  <a:pos x="277" y="103"/>
                </a:cxn>
                <a:cxn ang="0">
                  <a:pos x="278" y="99"/>
                </a:cxn>
                <a:cxn ang="0">
                  <a:pos x="280" y="90"/>
                </a:cxn>
                <a:cxn ang="0">
                  <a:pos x="297" y="46"/>
                </a:cxn>
                <a:cxn ang="0">
                  <a:pos x="289" y="32"/>
                </a:cxn>
                <a:cxn ang="0">
                  <a:pos x="277" y="16"/>
                </a:cxn>
                <a:cxn ang="0">
                  <a:pos x="263" y="0"/>
                </a:cxn>
                <a:cxn ang="0">
                  <a:pos x="155" y="0"/>
                </a:cxn>
                <a:cxn ang="0">
                  <a:pos x="149" y="8"/>
                </a:cxn>
                <a:cxn ang="0">
                  <a:pos x="143" y="0"/>
                </a:cxn>
                <a:cxn ang="0">
                  <a:pos x="35" y="0"/>
                </a:cxn>
                <a:cxn ang="0">
                  <a:pos x="19" y="17"/>
                </a:cxn>
                <a:cxn ang="0">
                  <a:pos x="0" y="46"/>
                </a:cxn>
                <a:cxn ang="0">
                  <a:pos x="19" y="97"/>
                </a:cxn>
                <a:cxn ang="0">
                  <a:pos x="20" y="99"/>
                </a:cxn>
                <a:cxn ang="0">
                  <a:pos x="21" y="105"/>
                </a:cxn>
                <a:cxn ang="0">
                  <a:pos x="23" y="112"/>
                </a:cxn>
                <a:cxn ang="0">
                  <a:pos x="31" y="162"/>
                </a:cxn>
                <a:cxn ang="0">
                  <a:pos x="36" y="258"/>
                </a:cxn>
                <a:cxn ang="0">
                  <a:pos x="35" y="271"/>
                </a:cxn>
                <a:cxn ang="0">
                  <a:pos x="9" y="306"/>
                </a:cxn>
                <a:cxn ang="0">
                  <a:pos x="12" y="306"/>
                </a:cxn>
                <a:cxn ang="0">
                  <a:pos x="34" y="301"/>
                </a:cxn>
                <a:cxn ang="0">
                  <a:pos x="44" y="293"/>
                </a:cxn>
                <a:cxn ang="0">
                  <a:pos x="59" y="260"/>
                </a:cxn>
                <a:cxn ang="0">
                  <a:pos x="60" y="258"/>
                </a:cxn>
                <a:cxn ang="0">
                  <a:pos x="65" y="162"/>
                </a:cxn>
                <a:cxn ang="0">
                  <a:pos x="72" y="130"/>
                </a:cxn>
                <a:cxn ang="0">
                  <a:pos x="75" y="118"/>
                </a:cxn>
                <a:cxn ang="0">
                  <a:pos x="79" y="106"/>
                </a:cxn>
                <a:cxn ang="0">
                  <a:pos x="89" y="84"/>
                </a:cxn>
                <a:cxn ang="0">
                  <a:pos x="113" y="63"/>
                </a:cxn>
                <a:cxn ang="0">
                  <a:pos x="149" y="59"/>
                </a:cxn>
                <a:cxn ang="0">
                  <a:pos x="182" y="63"/>
                </a:cxn>
                <a:cxn ang="0">
                  <a:pos x="197" y="71"/>
                </a:cxn>
                <a:cxn ang="0">
                  <a:pos x="219" y="106"/>
                </a:cxn>
                <a:cxn ang="0">
                  <a:pos x="223" y="118"/>
                </a:cxn>
                <a:cxn ang="0">
                  <a:pos x="223" y="119"/>
                </a:cxn>
                <a:cxn ang="0">
                  <a:pos x="232" y="162"/>
                </a:cxn>
                <a:cxn ang="0">
                  <a:pos x="238" y="258"/>
                </a:cxn>
                <a:cxn ang="0">
                  <a:pos x="238" y="260"/>
                </a:cxn>
                <a:cxn ang="0">
                  <a:pos x="252" y="292"/>
                </a:cxn>
                <a:cxn ang="0">
                  <a:pos x="267" y="302"/>
                </a:cxn>
                <a:cxn ang="0">
                  <a:pos x="286" y="306"/>
                </a:cxn>
                <a:cxn ang="0">
                  <a:pos x="289" y="306"/>
                </a:cxn>
                <a:cxn ang="0">
                  <a:pos x="263" y="270"/>
                </a:cxn>
              </a:cxnLst>
              <a:rect l="0" t="0" r="r" b="b"/>
              <a:pathLst>
                <a:path w="297" h="306">
                  <a:moveTo>
                    <a:pt x="263" y="270"/>
                  </a:moveTo>
                  <a:cubicBezTo>
                    <a:pt x="262" y="266"/>
                    <a:pt x="262" y="262"/>
                    <a:pt x="262" y="258"/>
                  </a:cubicBezTo>
                  <a:cubicBezTo>
                    <a:pt x="262" y="223"/>
                    <a:pt x="263" y="191"/>
                    <a:pt x="267" y="162"/>
                  </a:cubicBezTo>
                  <a:cubicBezTo>
                    <a:pt x="269" y="143"/>
                    <a:pt x="272" y="125"/>
                    <a:pt x="276" y="109"/>
                  </a:cubicBezTo>
                  <a:cubicBezTo>
                    <a:pt x="276" y="107"/>
                    <a:pt x="277" y="105"/>
                    <a:pt x="277" y="103"/>
                  </a:cubicBezTo>
                  <a:cubicBezTo>
                    <a:pt x="277" y="102"/>
                    <a:pt x="278" y="100"/>
                    <a:pt x="278" y="99"/>
                  </a:cubicBezTo>
                  <a:cubicBezTo>
                    <a:pt x="279" y="96"/>
                    <a:pt x="280" y="93"/>
                    <a:pt x="280" y="90"/>
                  </a:cubicBezTo>
                  <a:cubicBezTo>
                    <a:pt x="285" y="74"/>
                    <a:pt x="291" y="60"/>
                    <a:pt x="297" y="46"/>
                  </a:cubicBezTo>
                  <a:cubicBezTo>
                    <a:pt x="295" y="42"/>
                    <a:pt x="292" y="37"/>
                    <a:pt x="289" y="32"/>
                  </a:cubicBezTo>
                  <a:cubicBezTo>
                    <a:pt x="286" y="26"/>
                    <a:pt x="282" y="21"/>
                    <a:pt x="277" y="16"/>
                  </a:cubicBezTo>
                  <a:cubicBezTo>
                    <a:pt x="273" y="10"/>
                    <a:pt x="268" y="5"/>
                    <a:pt x="263" y="0"/>
                  </a:cubicBezTo>
                  <a:cubicBezTo>
                    <a:pt x="155" y="0"/>
                    <a:pt x="155" y="0"/>
                    <a:pt x="155" y="0"/>
                  </a:cubicBezTo>
                  <a:cubicBezTo>
                    <a:pt x="149" y="8"/>
                    <a:pt x="149" y="8"/>
                    <a:pt x="149" y="8"/>
                  </a:cubicBezTo>
                  <a:cubicBezTo>
                    <a:pt x="143" y="0"/>
                    <a:pt x="143" y="0"/>
                    <a:pt x="143" y="0"/>
                  </a:cubicBezTo>
                  <a:cubicBezTo>
                    <a:pt x="35" y="0"/>
                    <a:pt x="35" y="0"/>
                    <a:pt x="35" y="0"/>
                  </a:cubicBezTo>
                  <a:cubicBezTo>
                    <a:pt x="29" y="6"/>
                    <a:pt x="24" y="11"/>
                    <a:pt x="19" y="17"/>
                  </a:cubicBezTo>
                  <a:cubicBezTo>
                    <a:pt x="12" y="26"/>
                    <a:pt x="6" y="36"/>
                    <a:pt x="0" y="46"/>
                  </a:cubicBezTo>
                  <a:cubicBezTo>
                    <a:pt x="8" y="61"/>
                    <a:pt x="14" y="78"/>
                    <a:pt x="19" y="97"/>
                  </a:cubicBezTo>
                  <a:cubicBezTo>
                    <a:pt x="19" y="98"/>
                    <a:pt x="19" y="98"/>
                    <a:pt x="20" y="99"/>
                  </a:cubicBezTo>
                  <a:cubicBezTo>
                    <a:pt x="20" y="101"/>
                    <a:pt x="21" y="103"/>
                    <a:pt x="21" y="105"/>
                  </a:cubicBezTo>
                  <a:cubicBezTo>
                    <a:pt x="22" y="107"/>
                    <a:pt x="22" y="110"/>
                    <a:pt x="23" y="112"/>
                  </a:cubicBezTo>
                  <a:cubicBezTo>
                    <a:pt x="26" y="128"/>
                    <a:pt x="29" y="144"/>
                    <a:pt x="31" y="162"/>
                  </a:cubicBezTo>
                  <a:cubicBezTo>
                    <a:pt x="35" y="191"/>
                    <a:pt x="36" y="222"/>
                    <a:pt x="36" y="258"/>
                  </a:cubicBezTo>
                  <a:cubicBezTo>
                    <a:pt x="36" y="263"/>
                    <a:pt x="36" y="267"/>
                    <a:pt x="35" y="271"/>
                  </a:cubicBezTo>
                  <a:cubicBezTo>
                    <a:pt x="31" y="286"/>
                    <a:pt x="22" y="298"/>
                    <a:pt x="9" y="306"/>
                  </a:cubicBezTo>
                  <a:cubicBezTo>
                    <a:pt x="10" y="306"/>
                    <a:pt x="11" y="306"/>
                    <a:pt x="12" y="306"/>
                  </a:cubicBezTo>
                  <a:cubicBezTo>
                    <a:pt x="20" y="306"/>
                    <a:pt x="27" y="304"/>
                    <a:pt x="34" y="301"/>
                  </a:cubicBezTo>
                  <a:cubicBezTo>
                    <a:pt x="38" y="299"/>
                    <a:pt x="41" y="296"/>
                    <a:pt x="44" y="293"/>
                  </a:cubicBezTo>
                  <a:cubicBezTo>
                    <a:pt x="53" y="285"/>
                    <a:pt x="59" y="273"/>
                    <a:pt x="59" y="260"/>
                  </a:cubicBezTo>
                  <a:cubicBezTo>
                    <a:pt x="59" y="259"/>
                    <a:pt x="60" y="259"/>
                    <a:pt x="60" y="258"/>
                  </a:cubicBezTo>
                  <a:cubicBezTo>
                    <a:pt x="60" y="219"/>
                    <a:pt x="62" y="188"/>
                    <a:pt x="65" y="162"/>
                  </a:cubicBezTo>
                  <a:cubicBezTo>
                    <a:pt x="67" y="150"/>
                    <a:pt x="69" y="139"/>
                    <a:pt x="72" y="130"/>
                  </a:cubicBezTo>
                  <a:cubicBezTo>
                    <a:pt x="73" y="126"/>
                    <a:pt x="74" y="122"/>
                    <a:pt x="75" y="118"/>
                  </a:cubicBezTo>
                  <a:cubicBezTo>
                    <a:pt x="76" y="114"/>
                    <a:pt x="77" y="110"/>
                    <a:pt x="79" y="106"/>
                  </a:cubicBezTo>
                  <a:cubicBezTo>
                    <a:pt x="82" y="97"/>
                    <a:pt x="86" y="89"/>
                    <a:pt x="89" y="84"/>
                  </a:cubicBezTo>
                  <a:cubicBezTo>
                    <a:pt x="99" y="70"/>
                    <a:pt x="105" y="67"/>
                    <a:pt x="113" y="63"/>
                  </a:cubicBezTo>
                  <a:cubicBezTo>
                    <a:pt x="122" y="60"/>
                    <a:pt x="134" y="59"/>
                    <a:pt x="149" y="59"/>
                  </a:cubicBezTo>
                  <a:cubicBezTo>
                    <a:pt x="162" y="59"/>
                    <a:pt x="173" y="60"/>
                    <a:pt x="182" y="63"/>
                  </a:cubicBezTo>
                  <a:cubicBezTo>
                    <a:pt x="188" y="64"/>
                    <a:pt x="192" y="67"/>
                    <a:pt x="197" y="71"/>
                  </a:cubicBezTo>
                  <a:cubicBezTo>
                    <a:pt x="203" y="76"/>
                    <a:pt x="211" y="86"/>
                    <a:pt x="219" y="106"/>
                  </a:cubicBezTo>
                  <a:cubicBezTo>
                    <a:pt x="220" y="110"/>
                    <a:pt x="222" y="114"/>
                    <a:pt x="223" y="118"/>
                  </a:cubicBezTo>
                  <a:cubicBezTo>
                    <a:pt x="223" y="119"/>
                    <a:pt x="223" y="119"/>
                    <a:pt x="223" y="119"/>
                  </a:cubicBezTo>
                  <a:cubicBezTo>
                    <a:pt x="227" y="131"/>
                    <a:pt x="230" y="145"/>
                    <a:pt x="232" y="162"/>
                  </a:cubicBezTo>
                  <a:cubicBezTo>
                    <a:pt x="236" y="188"/>
                    <a:pt x="238" y="219"/>
                    <a:pt x="238" y="258"/>
                  </a:cubicBezTo>
                  <a:cubicBezTo>
                    <a:pt x="238" y="259"/>
                    <a:pt x="238" y="259"/>
                    <a:pt x="238" y="260"/>
                  </a:cubicBezTo>
                  <a:cubicBezTo>
                    <a:pt x="239" y="272"/>
                    <a:pt x="244" y="283"/>
                    <a:pt x="252" y="292"/>
                  </a:cubicBezTo>
                  <a:cubicBezTo>
                    <a:pt x="256" y="296"/>
                    <a:pt x="261" y="300"/>
                    <a:pt x="267" y="302"/>
                  </a:cubicBezTo>
                  <a:cubicBezTo>
                    <a:pt x="273" y="305"/>
                    <a:pt x="279" y="306"/>
                    <a:pt x="286" y="306"/>
                  </a:cubicBezTo>
                  <a:cubicBezTo>
                    <a:pt x="287" y="306"/>
                    <a:pt x="288" y="306"/>
                    <a:pt x="289" y="306"/>
                  </a:cubicBezTo>
                  <a:cubicBezTo>
                    <a:pt x="276" y="298"/>
                    <a:pt x="266" y="285"/>
                    <a:pt x="263" y="2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31"/>
            <p:cNvSpPr>
              <a:spLocks noEditPoints="1"/>
            </p:cNvSpPr>
            <p:nvPr/>
          </p:nvSpPr>
          <p:spPr bwMode="auto">
            <a:xfrm>
              <a:off x="4296805" y="1828701"/>
              <a:ext cx="493069" cy="205865"/>
            </a:xfrm>
            <a:custGeom>
              <a:avLst/>
              <a:gdLst/>
              <a:ahLst/>
              <a:cxnLst>
                <a:cxn ang="0">
                  <a:pos x="29" y="48"/>
                </a:cxn>
                <a:cxn ang="0">
                  <a:pos x="37" y="55"/>
                </a:cxn>
                <a:cxn ang="0">
                  <a:pos x="54" y="73"/>
                </a:cxn>
                <a:cxn ang="0">
                  <a:pos x="57" y="78"/>
                </a:cxn>
                <a:cxn ang="0">
                  <a:pos x="68" y="106"/>
                </a:cxn>
                <a:cxn ang="0">
                  <a:pos x="92" y="106"/>
                </a:cxn>
                <a:cxn ang="0">
                  <a:pos x="93" y="106"/>
                </a:cxn>
                <a:cxn ang="0">
                  <a:pos x="124" y="121"/>
                </a:cxn>
                <a:cxn ang="0">
                  <a:pos x="129" y="87"/>
                </a:cxn>
                <a:cxn ang="0">
                  <a:pos x="145" y="90"/>
                </a:cxn>
                <a:cxn ang="0">
                  <a:pos x="145" y="90"/>
                </a:cxn>
                <a:cxn ang="0">
                  <a:pos x="145" y="90"/>
                </a:cxn>
                <a:cxn ang="0">
                  <a:pos x="161" y="87"/>
                </a:cxn>
                <a:cxn ang="0">
                  <a:pos x="166" y="121"/>
                </a:cxn>
                <a:cxn ang="0">
                  <a:pos x="196" y="106"/>
                </a:cxn>
                <a:cxn ang="0">
                  <a:pos x="197" y="106"/>
                </a:cxn>
                <a:cxn ang="0">
                  <a:pos x="222" y="106"/>
                </a:cxn>
                <a:cxn ang="0">
                  <a:pos x="232" y="78"/>
                </a:cxn>
                <a:cxn ang="0">
                  <a:pos x="236" y="73"/>
                </a:cxn>
                <a:cxn ang="0">
                  <a:pos x="251" y="57"/>
                </a:cxn>
                <a:cxn ang="0">
                  <a:pos x="253" y="55"/>
                </a:cxn>
                <a:cxn ang="0">
                  <a:pos x="261" y="48"/>
                </a:cxn>
                <a:cxn ang="0">
                  <a:pos x="290" y="29"/>
                </a:cxn>
                <a:cxn ang="0">
                  <a:pos x="255" y="11"/>
                </a:cxn>
                <a:cxn ang="0">
                  <a:pos x="240" y="4"/>
                </a:cxn>
                <a:cxn ang="0">
                  <a:pos x="231" y="1"/>
                </a:cxn>
                <a:cxn ang="0">
                  <a:pos x="222" y="0"/>
                </a:cxn>
                <a:cxn ang="0">
                  <a:pos x="68" y="0"/>
                </a:cxn>
                <a:cxn ang="0">
                  <a:pos x="58" y="1"/>
                </a:cxn>
                <a:cxn ang="0">
                  <a:pos x="50" y="4"/>
                </a:cxn>
                <a:cxn ang="0">
                  <a:pos x="50" y="4"/>
                </a:cxn>
                <a:cxn ang="0">
                  <a:pos x="34" y="11"/>
                </a:cxn>
                <a:cxn ang="0">
                  <a:pos x="0" y="29"/>
                </a:cxn>
                <a:cxn ang="0">
                  <a:pos x="23" y="44"/>
                </a:cxn>
                <a:cxn ang="0">
                  <a:pos x="29" y="48"/>
                </a:cxn>
                <a:cxn ang="0">
                  <a:pos x="130" y="38"/>
                </a:cxn>
                <a:cxn ang="0">
                  <a:pos x="145" y="38"/>
                </a:cxn>
                <a:cxn ang="0">
                  <a:pos x="160" y="38"/>
                </a:cxn>
                <a:cxn ang="0">
                  <a:pos x="168" y="68"/>
                </a:cxn>
                <a:cxn ang="0">
                  <a:pos x="167" y="70"/>
                </a:cxn>
                <a:cxn ang="0">
                  <a:pos x="145" y="78"/>
                </a:cxn>
                <a:cxn ang="0">
                  <a:pos x="123" y="70"/>
                </a:cxn>
                <a:cxn ang="0">
                  <a:pos x="122" y="68"/>
                </a:cxn>
                <a:cxn ang="0">
                  <a:pos x="130" y="38"/>
                </a:cxn>
              </a:cxnLst>
              <a:rect l="0" t="0" r="r" b="b"/>
              <a:pathLst>
                <a:path w="290" h="121">
                  <a:moveTo>
                    <a:pt x="29" y="48"/>
                  </a:moveTo>
                  <a:cubicBezTo>
                    <a:pt x="31" y="50"/>
                    <a:pt x="34" y="53"/>
                    <a:pt x="37" y="55"/>
                  </a:cubicBezTo>
                  <a:cubicBezTo>
                    <a:pt x="43" y="60"/>
                    <a:pt x="48" y="66"/>
                    <a:pt x="54" y="73"/>
                  </a:cubicBezTo>
                  <a:cubicBezTo>
                    <a:pt x="55" y="74"/>
                    <a:pt x="56" y="76"/>
                    <a:pt x="57" y="78"/>
                  </a:cubicBezTo>
                  <a:cubicBezTo>
                    <a:pt x="62" y="84"/>
                    <a:pt x="67" y="93"/>
                    <a:pt x="68" y="106"/>
                  </a:cubicBezTo>
                  <a:cubicBezTo>
                    <a:pt x="75" y="106"/>
                    <a:pt x="83" y="106"/>
                    <a:pt x="92" y="106"/>
                  </a:cubicBezTo>
                  <a:cubicBezTo>
                    <a:pt x="93" y="106"/>
                    <a:pt x="93" y="106"/>
                    <a:pt x="93" y="106"/>
                  </a:cubicBezTo>
                  <a:cubicBezTo>
                    <a:pt x="106" y="106"/>
                    <a:pt x="117" y="112"/>
                    <a:pt x="124" y="121"/>
                  </a:cubicBezTo>
                  <a:cubicBezTo>
                    <a:pt x="129" y="87"/>
                    <a:pt x="129" y="87"/>
                    <a:pt x="129" y="87"/>
                  </a:cubicBezTo>
                  <a:cubicBezTo>
                    <a:pt x="134" y="89"/>
                    <a:pt x="139" y="90"/>
                    <a:pt x="145" y="90"/>
                  </a:cubicBezTo>
                  <a:cubicBezTo>
                    <a:pt x="145" y="90"/>
                    <a:pt x="145" y="90"/>
                    <a:pt x="145" y="90"/>
                  </a:cubicBezTo>
                  <a:cubicBezTo>
                    <a:pt x="145" y="90"/>
                    <a:pt x="145" y="90"/>
                    <a:pt x="145" y="90"/>
                  </a:cubicBezTo>
                  <a:cubicBezTo>
                    <a:pt x="150" y="90"/>
                    <a:pt x="156" y="89"/>
                    <a:pt x="161" y="87"/>
                  </a:cubicBezTo>
                  <a:cubicBezTo>
                    <a:pt x="166" y="121"/>
                    <a:pt x="166" y="121"/>
                    <a:pt x="166" y="121"/>
                  </a:cubicBezTo>
                  <a:cubicBezTo>
                    <a:pt x="173" y="112"/>
                    <a:pt x="184" y="106"/>
                    <a:pt x="196" y="106"/>
                  </a:cubicBezTo>
                  <a:cubicBezTo>
                    <a:pt x="197" y="106"/>
                    <a:pt x="197" y="106"/>
                    <a:pt x="197" y="106"/>
                  </a:cubicBezTo>
                  <a:cubicBezTo>
                    <a:pt x="205" y="106"/>
                    <a:pt x="214" y="106"/>
                    <a:pt x="222" y="106"/>
                  </a:cubicBezTo>
                  <a:cubicBezTo>
                    <a:pt x="223" y="93"/>
                    <a:pt x="228" y="84"/>
                    <a:pt x="232" y="78"/>
                  </a:cubicBezTo>
                  <a:cubicBezTo>
                    <a:pt x="233" y="76"/>
                    <a:pt x="235" y="74"/>
                    <a:pt x="236" y="73"/>
                  </a:cubicBezTo>
                  <a:cubicBezTo>
                    <a:pt x="240" y="67"/>
                    <a:pt x="245" y="62"/>
                    <a:pt x="251" y="57"/>
                  </a:cubicBezTo>
                  <a:cubicBezTo>
                    <a:pt x="252" y="56"/>
                    <a:pt x="252" y="56"/>
                    <a:pt x="253" y="55"/>
                  </a:cubicBezTo>
                  <a:cubicBezTo>
                    <a:pt x="256" y="53"/>
                    <a:pt x="258" y="51"/>
                    <a:pt x="261" y="48"/>
                  </a:cubicBezTo>
                  <a:cubicBezTo>
                    <a:pt x="271" y="41"/>
                    <a:pt x="282" y="34"/>
                    <a:pt x="290" y="29"/>
                  </a:cubicBezTo>
                  <a:cubicBezTo>
                    <a:pt x="277" y="21"/>
                    <a:pt x="265" y="15"/>
                    <a:pt x="255" y="11"/>
                  </a:cubicBezTo>
                  <a:cubicBezTo>
                    <a:pt x="246" y="7"/>
                    <a:pt x="240" y="4"/>
                    <a:pt x="240" y="4"/>
                  </a:cubicBezTo>
                  <a:cubicBezTo>
                    <a:pt x="237" y="3"/>
                    <a:pt x="234" y="2"/>
                    <a:pt x="231" y="1"/>
                  </a:cubicBezTo>
                  <a:cubicBezTo>
                    <a:pt x="229" y="1"/>
                    <a:pt x="225" y="0"/>
                    <a:pt x="222" y="0"/>
                  </a:cubicBezTo>
                  <a:cubicBezTo>
                    <a:pt x="68" y="0"/>
                    <a:pt x="68" y="0"/>
                    <a:pt x="68" y="0"/>
                  </a:cubicBezTo>
                  <a:cubicBezTo>
                    <a:pt x="64" y="0"/>
                    <a:pt x="61" y="1"/>
                    <a:pt x="58" y="1"/>
                  </a:cubicBezTo>
                  <a:cubicBezTo>
                    <a:pt x="55" y="2"/>
                    <a:pt x="52" y="3"/>
                    <a:pt x="50" y="4"/>
                  </a:cubicBezTo>
                  <a:cubicBezTo>
                    <a:pt x="50" y="4"/>
                    <a:pt x="50" y="4"/>
                    <a:pt x="50" y="4"/>
                  </a:cubicBezTo>
                  <a:cubicBezTo>
                    <a:pt x="49" y="4"/>
                    <a:pt x="43" y="7"/>
                    <a:pt x="34" y="11"/>
                  </a:cubicBezTo>
                  <a:cubicBezTo>
                    <a:pt x="25" y="15"/>
                    <a:pt x="13" y="21"/>
                    <a:pt x="0" y="29"/>
                  </a:cubicBezTo>
                  <a:cubicBezTo>
                    <a:pt x="8" y="34"/>
                    <a:pt x="16" y="39"/>
                    <a:pt x="23" y="44"/>
                  </a:cubicBezTo>
                  <a:cubicBezTo>
                    <a:pt x="25" y="45"/>
                    <a:pt x="27" y="47"/>
                    <a:pt x="29" y="48"/>
                  </a:cubicBezTo>
                  <a:close/>
                  <a:moveTo>
                    <a:pt x="130" y="38"/>
                  </a:moveTo>
                  <a:cubicBezTo>
                    <a:pt x="145" y="38"/>
                    <a:pt x="145" y="38"/>
                    <a:pt x="145" y="38"/>
                  </a:cubicBezTo>
                  <a:cubicBezTo>
                    <a:pt x="160" y="38"/>
                    <a:pt x="160" y="38"/>
                    <a:pt x="160" y="38"/>
                  </a:cubicBezTo>
                  <a:cubicBezTo>
                    <a:pt x="168" y="68"/>
                    <a:pt x="168" y="68"/>
                    <a:pt x="168" y="68"/>
                  </a:cubicBezTo>
                  <a:cubicBezTo>
                    <a:pt x="167" y="70"/>
                    <a:pt x="167" y="70"/>
                    <a:pt x="167" y="70"/>
                  </a:cubicBezTo>
                  <a:cubicBezTo>
                    <a:pt x="160" y="76"/>
                    <a:pt x="153" y="78"/>
                    <a:pt x="145" y="78"/>
                  </a:cubicBezTo>
                  <a:cubicBezTo>
                    <a:pt x="137" y="78"/>
                    <a:pt x="130" y="76"/>
                    <a:pt x="123" y="70"/>
                  </a:cubicBezTo>
                  <a:cubicBezTo>
                    <a:pt x="122" y="68"/>
                    <a:pt x="122" y="68"/>
                    <a:pt x="122" y="68"/>
                  </a:cubicBezTo>
                  <a:lnTo>
                    <a:pt x="130"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32"/>
            <p:cNvSpPr>
              <a:spLocks/>
            </p:cNvSpPr>
            <p:nvPr/>
          </p:nvSpPr>
          <p:spPr bwMode="auto">
            <a:xfrm>
              <a:off x="4318399" y="2023049"/>
              <a:ext cx="190749" cy="108691"/>
            </a:xfrm>
            <a:custGeom>
              <a:avLst/>
              <a:gdLst/>
              <a:ahLst/>
              <a:cxnLst>
                <a:cxn ang="0">
                  <a:pos x="51" y="20"/>
                </a:cxn>
                <a:cxn ang="0">
                  <a:pos x="50" y="24"/>
                </a:cxn>
                <a:cxn ang="0">
                  <a:pos x="34" y="43"/>
                </a:cxn>
                <a:cxn ang="0">
                  <a:pos x="24" y="50"/>
                </a:cxn>
                <a:cxn ang="0">
                  <a:pos x="16" y="54"/>
                </a:cxn>
                <a:cxn ang="0">
                  <a:pos x="2" y="59"/>
                </a:cxn>
                <a:cxn ang="0">
                  <a:pos x="0" y="60"/>
                </a:cxn>
                <a:cxn ang="0">
                  <a:pos x="2" y="60"/>
                </a:cxn>
                <a:cxn ang="0">
                  <a:pos x="16" y="62"/>
                </a:cxn>
                <a:cxn ang="0">
                  <a:pos x="24" y="62"/>
                </a:cxn>
                <a:cxn ang="0">
                  <a:pos x="52" y="64"/>
                </a:cxn>
                <a:cxn ang="0">
                  <a:pos x="85" y="64"/>
                </a:cxn>
                <a:cxn ang="0">
                  <a:pos x="105" y="53"/>
                </a:cxn>
                <a:cxn ang="0">
                  <a:pos x="112" y="32"/>
                </a:cxn>
                <a:cxn ang="0">
                  <a:pos x="110" y="20"/>
                </a:cxn>
                <a:cxn ang="0">
                  <a:pos x="110" y="19"/>
                </a:cxn>
                <a:cxn ang="0">
                  <a:pos x="80" y="0"/>
                </a:cxn>
                <a:cxn ang="0">
                  <a:pos x="56" y="0"/>
                </a:cxn>
                <a:cxn ang="0">
                  <a:pos x="51" y="20"/>
                </a:cxn>
              </a:cxnLst>
              <a:rect l="0" t="0" r="r" b="b"/>
              <a:pathLst>
                <a:path w="112" h="64">
                  <a:moveTo>
                    <a:pt x="51" y="20"/>
                  </a:moveTo>
                  <a:cubicBezTo>
                    <a:pt x="51" y="21"/>
                    <a:pt x="50" y="23"/>
                    <a:pt x="50" y="24"/>
                  </a:cubicBezTo>
                  <a:cubicBezTo>
                    <a:pt x="46" y="31"/>
                    <a:pt x="41" y="37"/>
                    <a:pt x="34" y="43"/>
                  </a:cubicBezTo>
                  <a:cubicBezTo>
                    <a:pt x="31" y="46"/>
                    <a:pt x="27" y="48"/>
                    <a:pt x="24" y="50"/>
                  </a:cubicBezTo>
                  <a:cubicBezTo>
                    <a:pt x="21" y="52"/>
                    <a:pt x="18" y="53"/>
                    <a:pt x="16" y="54"/>
                  </a:cubicBezTo>
                  <a:cubicBezTo>
                    <a:pt x="11" y="56"/>
                    <a:pt x="7" y="58"/>
                    <a:pt x="2" y="59"/>
                  </a:cubicBezTo>
                  <a:cubicBezTo>
                    <a:pt x="1" y="60"/>
                    <a:pt x="1" y="60"/>
                    <a:pt x="0" y="60"/>
                  </a:cubicBezTo>
                  <a:cubicBezTo>
                    <a:pt x="1" y="60"/>
                    <a:pt x="1" y="60"/>
                    <a:pt x="2" y="60"/>
                  </a:cubicBezTo>
                  <a:cubicBezTo>
                    <a:pt x="6" y="61"/>
                    <a:pt x="11" y="61"/>
                    <a:pt x="16" y="62"/>
                  </a:cubicBezTo>
                  <a:cubicBezTo>
                    <a:pt x="18" y="62"/>
                    <a:pt x="21" y="62"/>
                    <a:pt x="24" y="62"/>
                  </a:cubicBezTo>
                  <a:cubicBezTo>
                    <a:pt x="32" y="63"/>
                    <a:pt x="42" y="63"/>
                    <a:pt x="52" y="64"/>
                  </a:cubicBezTo>
                  <a:cubicBezTo>
                    <a:pt x="85" y="64"/>
                    <a:pt x="85" y="64"/>
                    <a:pt x="85" y="64"/>
                  </a:cubicBezTo>
                  <a:cubicBezTo>
                    <a:pt x="93" y="63"/>
                    <a:pt x="100" y="58"/>
                    <a:pt x="105" y="53"/>
                  </a:cubicBezTo>
                  <a:cubicBezTo>
                    <a:pt x="110" y="47"/>
                    <a:pt x="112" y="40"/>
                    <a:pt x="112" y="32"/>
                  </a:cubicBezTo>
                  <a:cubicBezTo>
                    <a:pt x="112" y="28"/>
                    <a:pt x="112" y="24"/>
                    <a:pt x="110" y="20"/>
                  </a:cubicBezTo>
                  <a:cubicBezTo>
                    <a:pt x="110" y="20"/>
                    <a:pt x="110" y="19"/>
                    <a:pt x="110" y="19"/>
                  </a:cubicBezTo>
                  <a:cubicBezTo>
                    <a:pt x="105" y="8"/>
                    <a:pt x="93" y="0"/>
                    <a:pt x="80" y="0"/>
                  </a:cubicBezTo>
                  <a:cubicBezTo>
                    <a:pt x="72" y="0"/>
                    <a:pt x="63" y="0"/>
                    <a:pt x="56" y="0"/>
                  </a:cubicBezTo>
                  <a:cubicBezTo>
                    <a:pt x="56" y="7"/>
                    <a:pt x="54" y="14"/>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33"/>
            <p:cNvSpPr>
              <a:spLocks/>
            </p:cNvSpPr>
            <p:nvPr/>
          </p:nvSpPr>
          <p:spPr bwMode="auto">
            <a:xfrm>
              <a:off x="4575371" y="2023049"/>
              <a:ext cx="192189" cy="108691"/>
            </a:xfrm>
            <a:custGeom>
              <a:avLst/>
              <a:gdLst/>
              <a:ahLst/>
              <a:cxnLst>
                <a:cxn ang="0">
                  <a:pos x="0" y="32"/>
                </a:cxn>
                <a:cxn ang="0">
                  <a:pos x="8" y="53"/>
                </a:cxn>
                <a:cxn ang="0">
                  <a:pos x="27" y="64"/>
                </a:cxn>
                <a:cxn ang="0">
                  <a:pos x="61" y="64"/>
                </a:cxn>
                <a:cxn ang="0">
                  <a:pos x="89" y="62"/>
                </a:cxn>
                <a:cxn ang="0">
                  <a:pos x="97" y="62"/>
                </a:cxn>
                <a:cxn ang="0">
                  <a:pos x="109" y="61"/>
                </a:cxn>
                <a:cxn ang="0">
                  <a:pos x="113" y="60"/>
                </a:cxn>
                <a:cxn ang="0">
                  <a:pos x="109" y="59"/>
                </a:cxn>
                <a:cxn ang="0">
                  <a:pos x="97" y="54"/>
                </a:cxn>
                <a:cxn ang="0">
                  <a:pos x="92" y="52"/>
                </a:cxn>
                <a:cxn ang="0">
                  <a:pos x="89" y="50"/>
                </a:cxn>
                <a:cxn ang="0">
                  <a:pos x="63" y="24"/>
                </a:cxn>
                <a:cxn ang="0">
                  <a:pos x="61" y="20"/>
                </a:cxn>
                <a:cxn ang="0">
                  <a:pos x="57" y="0"/>
                </a:cxn>
                <a:cxn ang="0">
                  <a:pos x="32" y="0"/>
                </a:cxn>
                <a:cxn ang="0">
                  <a:pos x="3" y="19"/>
                </a:cxn>
                <a:cxn ang="0">
                  <a:pos x="3" y="20"/>
                </a:cxn>
                <a:cxn ang="0">
                  <a:pos x="0" y="32"/>
                </a:cxn>
              </a:cxnLst>
              <a:rect l="0" t="0" r="r" b="b"/>
              <a:pathLst>
                <a:path w="113" h="64">
                  <a:moveTo>
                    <a:pt x="0" y="32"/>
                  </a:moveTo>
                  <a:cubicBezTo>
                    <a:pt x="0" y="40"/>
                    <a:pt x="3" y="47"/>
                    <a:pt x="8" y="53"/>
                  </a:cubicBezTo>
                  <a:cubicBezTo>
                    <a:pt x="13" y="58"/>
                    <a:pt x="20" y="63"/>
                    <a:pt x="27" y="64"/>
                  </a:cubicBezTo>
                  <a:cubicBezTo>
                    <a:pt x="61" y="64"/>
                    <a:pt x="61" y="64"/>
                    <a:pt x="61" y="64"/>
                  </a:cubicBezTo>
                  <a:cubicBezTo>
                    <a:pt x="71" y="63"/>
                    <a:pt x="80" y="63"/>
                    <a:pt x="89" y="62"/>
                  </a:cubicBezTo>
                  <a:cubicBezTo>
                    <a:pt x="92" y="62"/>
                    <a:pt x="94" y="62"/>
                    <a:pt x="97" y="62"/>
                  </a:cubicBezTo>
                  <a:cubicBezTo>
                    <a:pt x="101" y="61"/>
                    <a:pt x="105" y="61"/>
                    <a:pt x="109" y="61"/>
                  </a:cubicBezTo>
                  <a:cubicBezTo>
                    <a:pt x="111" y="61"/>
                    <a:pt x="112" y="60"/>
                    <a:pt x="113" y="60"/>
                  </a:cubicBezTo>
                  <a:cubicBezTo>
                    <a:pt x="112" y="60"/>
                    <a:pt x="110" y="59"/>
                    <a:pt x="109" y="59"/>
                  </a:cubicBezTo>
                  <a:cubicBezTo>
                    <a:pt x="105" y="58"/>
                    <a:pt x="101" y="56"/>
                    <a:pt x="97" y="54"/>
                  </a:cubicBezTo>
                  <a:cubicBezTo>
                    <a:pt x="95" y="53"/>
                    <a:pt x="94" y="53"/>
                    <a:pt x="92" y="52"/>
                  </a:cubicBezTo>
                  <a:cubicBezTo>
                    <a:pt x="91" y="51"/>
                    <a:pt x="90" y="51"/>
                    <a:pt x="89" y="50"/>
                  </a:cubicBezTo>
                  <a:cubicBezTo>
                    <a:pt x="77" y="43"/>
                    <a:pt x="69" y="35"/>
                    <a:pt x="63" y="24"/>
                  </a:cubicBezTo>
                  <a:cubicBezTo>
                    <a:pt x="62" y="23"/>
                    <a:pt x="62" y="21"/>
                    <a:pt x="61" y="20"/>
                  </a:cubicBezTo>
                  <a:cubicBezTo>
                    <a:pt x="59" y="14"/>
                    <a:pt x="57" y="7"/>
                    <a:pt x="57" y="0"/>
                  </a:cubicBezTo>
                  <a:cubicBezTo>
                    <a:pt x="49" y="0"/>
                    <a:pt x="41" y="0"/>
                    <a:pt x="32" y="0"/>
                  </a:cubicBezTo>
                  <a:cubicBezTo>
                    <a:pt x="19" y="0"/>
                    <a:pt x="8" y="8"/>
                    <a:pt x="3" y="19"/>
                  </a:cubicBezTo>
                  <a:cubicBezTo>
                    <a:pt x="3" y="19"/>
                    <a:pt x="3" y="20"/>
                    <a:pt x="3" y="20"/>
                  </a:cubicBezTo>
                  <a:cubicBezTo>
                    <a:pt x="1" y="24"/>
                    <a:pt x="0" y="28"/>
                    <a:pt x="0"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34"/>
            <p:cNvSpPr>
              <a:spLocks/>
            </p:cNvSpPr>
            <p:nvPr/>
          </p:nvSpPr>
          <p:spPr bwMode="auto">
            <a:xfrm>
              <a:off x="5729943" y="2849389"/>
              <a:ext cx="110131" cy="113730"/>
            </a:xfrm>
            <a:custGeom>
              <a:avLst/>
              <a:gdLst/>
              <a:ahLst/>
              <a:cxnLst>
                <a:cxn ang="0">
                  <a:pos x="20" y="0"/>
                </a:cxn>
                <a:cxn ang="0">
                  <a:pos x="20" y="5"/>
                </a:cxn>
                <a:cxn ang="0">
                  <a:pos x="0" y="35"/>
                </a:cxn>
                <a:cxn ang="0">
                  <a:pos x="33" y="67"/>
                </a:cxn>
                <a:cxn ang="0">
                  <a:pos x="65" y="35"/>
                </a:cxn>
                <a:cxn ang="0">
                  <a:pos x="44" y="5"/>
                </a:cxn>
                <a:cxn ang="0">
                  <a:pos x="44" y="2"/>
                </a:cxn>
                <a:cxn ang="0">
                  <a:pos x="36" y="2"/>
                </a:cxn>
                <a:cxn ang="0">
                  <a:pos x="20" y="0"/>
                </a:cxn>
              </a:cxnLst>
              <a:rect l="0" t="0" r="r" b="b"/>
              <a:pathLst>
                <a:path w="65" h="67">
                  <a:moveTo>
                    <a:pt x="20" y="0"/>
                  </a:moveTo>
                  <a:cubicBezTo>
                    <a:pt x="20" y="5"/>
                    <a:pt x="20" y="5"/>
                    <a:pt x="20" y="5"/>
                  </a:cubicBezTo>
                  <a:cubicBezTo>
                    <a:pt x="8" y="10"/>
                    <a:pt x="0" y="22"/>
                    <a:pt x="0" y="35"/>
                  </a:cubicBezTo>
                  <a:cubicBezTo>
                    <a:pt x="0" y="53"/>
                    <a:pt x="15" y="67"/>
                    <a:pt x="33" y="67"/>
                  </a:cubicBezTo>
                  <a:cubicBezTo>
                    <a:pt x="51" y="67"/>
                    <a:pt x="65" y="53"/>
                    <a:pt x="65" y="35"/>
                  </a:cubicBezTo>
                  <a:cubicBezTo>
                    <a:pt x="65" y="21"/>
                    <a:pt x="56" y="9"/>
                    <a:pt x="44" y="5"/>
                  </a:cubicBezTo>
                  <a:cubicBezTo>
                    <a:pt x="44" y="2"/>
                    <a:pt x="44" y="2"/>
                    <a:pt x="44" y="2"/>
                  </a:cubicBezTo>
                  <a:cubicBezTo>
                    <a:pt x="41" y="2"/>
                    <a:pt x="38" y="2"/>
                    <a:pt x="36" y="2"/>
                  </a:cubicBezTo>
                  <a:cubicBezTo>
                    <a:pt x="30" y="2"/>
                    <a:pt x="25" y="1"/>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35"/>
            <p:cNvSpPr>
              <a:spLocks/>
            </p:cNvSpPr>
            <p:nvPr/>
          </p:nvSpPr>
          <p:spPr bwMode="auto">
            <a:xfrm>
              <a:off x="5330449" y="2847229"/>
              <a:ext cx="53986" cy="115889"/>
            </a:xfrm>
            <a:custGeom>
              <a:avLst/>
              <a:gdLst/>
              <a:ahLst/>
              <a:cxnLst>
                <a:cxn ang="0">
                  <a:pos x="1" y="4"/>
                </a:cxn>
                <a:cxn ang="0">
                  <a:pos x="12" y="16"/>
                </a:cxn>
                <a:cxn ang="0">
                  <a:pos x="17" y="36"/>
                </a:cxn>
                <a:cxn ang="0">
                  <a:pos x="1" y="68"/>
                </a:cxn>
                <a:cxn ang="0">
                  <a:pos x="32" y="36"/>
                </a:cxn>
                <a:cxn ang="0">
                  <a:pos x="13" y="7"/>
                </a:cxn>
                <a:cxn ang="0">
                  <a:pos x="13" y="0"/>
                </a:cxn>
                <a:cxn ang="0">
                  <a:pos x="0" y="3"/>
                </a:cxn>
                <a:cxn ang="0">
                  <a:pos x="1" y="4"/>
                </a:cxn>
              </a:cxnLst>
              <a:rect l="0" t="0" r="r" b="b"/>
              <a:pathLst>
                <a:path w="32" h="68">
                  <a:moveTo>
                    <a:pt x="1" y="4"/>
                  </a:moveTo>
                  <a:cubicBezTo>
                    <a:pt x="6" y="7"/>
                    <a:pt x="9" y="11"/>
                    <a:pt x="12" y="16"/>
                  </a:cubicBezTo>
                  <a:cubicBezTo>
                    <a:pt x="15" y="22"/>
                    <a:pt x="17" y="29"/>
                    <a:pt x="17" y="36"/>
                  </a:cubicBezTo>
                  <a:cubicBezTo>
                    <a:pt x="17" y="49"/>
                    <a:pt x="11" y="61"/>
                    <a:pt x="1" y="68"/>
                  </a:cubicBezTo>
                  <a:cubicBezTo>
                    <a:pt x="18" y="67"/>
                    <a:pt x="32" y="53"/>
                    <a:pt x="32" y="36"/>
                  </a:cubicBezTo>
                  <a:cubicBezTo>
                    <a:pt x="32" y="23"/>
                    <a:pt x="24" y="12"/>
                    <a:pt x="13" y="7"/>
                  </a:cubicBezTo>
                  <a:cubicBezTo>
                    <a:pt x="13" y="0"/>
                    <a:pt x="13" y="0"/>
                    <a:pt x="13" y="0"/>
                  </a:cubicBezTo>
                  <a:cubicBezTo>
                    <a:pt x="9" y="2"/>
                    <a:pt x="5" y="3"/>
                    <a:pt x="0" y="3"/>
                  </a:cubicBezTo>
                  <a:cubicBezTo>
                    <a:pt x="1" y="3"/>
                    <a:pt x="1" y="3"/>
                    <a:pt x="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36"/>
            <p:cNvSpPr>
              <a:spLocks/>
            </p:cNvSpPr>
            <p:nvPr/>
          </p:nvSpPr>
          <p:spPr bwMode="auto">
            <a:xfrm>
              <a:off x="5406749" y="2459973"/>
              <a:ext cx="299440" cy="503146"/>
            </a:xfrm>
            <a:custGeom>
              <a:avLst/>
              <a:gdLst/>
              <a:ahLst/>
              <a:cxnLst>
                <a:cxn ang="0">
                  <a:pos x="170" y="174"/>
                </a:cxn>
                <a:cxn ang="0">
                  <a:pos x="108" y="165"/>
                </a:cxn>
                <a:cxn ang="0">
                  <a:pos x="115" y="79"/>
                </a:cxn>
                <a:cxn ang="0">
                  <a:pos x="135" y="79"/>
                </a:cxn>
                <a:cxn ang="0">
                  <a:pos x="117" y="61"/>
                </a:cxn>
                <a:cxn ang="0">
                  <a:pos x="116" y="60"/>
                </a:cxn>
                <a:cxn ang="0">
                  <a:pos x="87" y="35"/>
                </a:cxn>
                <a:cxn ang="0">
                  <a:pos x="77" y="27"/>
                </a:cxn>
                <a:cxn ang="0">
                  <a:pos x="39" y="0"/>
                </a:cxn>
                <a:cxn ang="0">
                  <a:pos x="36" y="5"/>
                </a:cxn>
                <a:cxn ang="0">
                  <a:pos x="27" y="24"/>
                </a:cxn>
                <a:cxn ang="0">
                  <a:pos x="23" y="35"/>
                </a:cxn>
                <a:cxn ang="0">
                  <a:pos x="19" y="49"/>
                </a:cxn>
                <a:cxn ang="0">
                  <a:pos x="13" y="79"/>
                </a:cxn>
                <a:cxn ang="0">
                  <a:pos x="63" y="79"/>
                </a:cxn>
                <a:cxn ang="0">
                  <a:pos x="70" y="165"/>
                </a:cxn>
                <a:cxn ang="0">
                  <a:pos x="7" y="175"/>
                </a:cxn>
                <a:cxn ang="0">
                  <a:pos x="7" y="175"/>
                </a:cxn>
                <a:cxn ang="0">
                  <a:pos x="0" y="202"/>
                </a:cxn>
                <a:cxn ang="0">
                  <a:pos x="72" y="189"/>
                </a:cxn>
                <a:cxn ang="0">
                  <a:pos x="76" y="233"/>
                </a:cxn>
                <a:cxn ang="0">
                  <a:pos x="54" y="264"/>
                </a:cxn>
                <a:cxn ang="0">
                  <a:pos x="87" y="296"/>
                </a:cxn>
                <a:cxn ang="0">
                  <a:pos x="119" y="264"/>
                </a:cxn>
                <a:cxn ang="0">
                  <a:pos x="102" y="235"/>
                </a:cxn>
                <a:cxn ang="0">
                  <a:pos x="106" y="189"/>
                </a:cxn>
                <a:cxn ang="0">
                  <a:pos x="176" y="202"/>
                </a:cxn>
                <a:cxn ang="0">
                  <a:pos x="170" y="175"/>
                </a:cxn>
                <a:cxn ang="0">
                  <a:pos x="170" y="174"/>
                </a:cxn>
              </a:cxnLst>
              <a:rect l="0" t="0" r="r" b="b"/>
              <a:pathLst>
                <a:path w="176" h="296">
                  <a:moveTo>
                    <a:pt x="170" y="174"/>
                  </a:moveTo>
                  <a:cubicBezTo>
                    <a:pt x="153" y="169"/>
                    <a:pt x="133" y="166"/>
                    <a:pt x="108" y="165"/>
                  </a:cubicBezTo>
                  <a:cubicBezTo>
                    <a:pt x="115" y="79"/>
                    <a:pt x="115" y="79"/>
                    <a:pt x="115" y="79"/>
                  </a:cubicBezTo>
                  <a:cubicBezTo>
                    <a:pt x="135" y="79"/>
                    <a:pt x="135" y="79"/>
                    <a:pt x="135" y="79"/>
                  </a:cubicBezTo>
                  <a:cubicBezTo>
                    <a:pt x="130" y="73"/>
                    <a:pt x="123" y="67"/>
                    <a:pt x="117" y="61"/>
                  </a:cubicBezTo>
                  <a:cubicBezTo>
                    <a:pt x="117" y="61"/>
                    <a:pt x="117" y="61"/>
                    <a:pt x="116" y="60"/>
                  </a:cubicBezTo>
                  <a:cubicBezTo>
                    <a:pt x="107" y="52"/>
                    <a:pt x="97" y="44"/>
                    <a:pt x="87" y="35"/>
                  </a:cubicBezTo>
                  <a:cubicBezTo>
                    <a:pt x="84" y="32"/>
                    <a:pt x="80" y="30"/>
                    <a:pt x="77" y="27"/>
                  </a:cubicBezTo>
                  <a:cubicBezTo>
                    <a:pt x="65" y="18"/>
                    <a:pt x="53" y="9"/>
                    <a:pt x="39" y="0"/>
                  </a:cubicBezTo>
                  <a:cubicBezTo>
                    <a:pt x="38" y="2"/>
                    <a:pt x="37" y="3"/>
                    <a:pt x="36" y="5"/>
                  </a:cubicBezTo>
                  <a:cubicBezTo>
                    <a:pt x="33" y="9"/>
                    <a:pt x="30" y="15"/>
                    <a:pt x="27" y="24"/>
                  </a:cubicBezTo>
                  <a:cubicBezTo>
                    <a:pt x="25" y="27"/>
                    <a:pt x="24" y="31"/>
                    <a:pt x="23" y="35"/>
                  </a:cubicBezTo>
                  <a:cubicBezTo>
                    <a:pt x="21" y="39"/>
                    <a:pt x="20" y="44"/>
                    <a:pt x="19" y="49"/>
                  </a:cubicBezTo>
                  <a:cubicBezTo>
                    <a:pt x="17" y="58"/>
                    <a:pt x="15" y="68"/>
                    <a:pt x="13" y="79"/>
                  </a:cubicBezTo>
                  <a:cubicBezTo>
                    <a:pt x="63" y="79"/>
                    <a:pt x="63" y="79"/>
                    <a:pt x="63" y="79"/>
                  </a:cubicBezTo>
                  <a:cubicBezTo>
                    <a:pt x="70" y="165"/>
                    <a:pt x="70" y="165"/>
                    <a:pt x="70" y="165"/>
                  </a:cubicBezTo>
                  <a:cubicBezTo>
                    <a:pt x="44" y="166"/>
                    <a:pt x="24" y="170"/>
                    <a:pt x="7" y="175"/>
                  </a:cubicBezTo>
                  <a:cubicBezTo>
                    <a:pt x="7" y="175"/>
                    <a:pt x="7" y="175"/>
                    <a:pt x="7" y="175"/>
                  </a:cubicBezTo>
                  <a:cubicBezTo>
                    <a:pt x="7" y="185"/>
                    <a:pt x="5" y="194"/>
                    <a:pt x="0" y="202"/>
                  </a:cubicBezTo>
                  <a:cubicBezTo>
                    <a:pt x="16" y="196"/>
                    <a:pt x="39" y="190"/>
                    <a:pt x="72" y="189"/>
                  </a:cubicBezTo>
                  <a:cubicBezTo>
                    <a:pt x="76" y="233"/>
                    <a:pt x="76" y="233"/>
                    <a:pt x="76" y="233"/>
                  </a:cubicBezTo>
                  <a:cubicBezTo>
                    <a:pt x="63" y="238"/>
                    <a:pt x="54" y="250"/>
                    <a:pt x="54" y="264"/>
                  </a:cubicBezTo>
                  <a:cubicBezTo>
                    <a:pt x="54" y="282"/>
                    <a:pt x="69" y="296"/>
                    <a:pt x="87" y="296"/>
                  </a:cubicBezTo>
                  <a:cubicBezTo>
                    <a:pt x="105" y="296"/>
                    <a:pt x="119" y="282"/>
                    <a:pt x="119" y="264"/>
                  </a:cubicBezTo>
                  <a:cubicBezTo>
                    <a:pt x="119" y="251"/>
                    <a:pt x="112" y="241"/>
                    <a:pt x="102" y="235"/>
                  </a:cubicBezTo>
                  <a:cubicBezTo>
                    <a:pt x="106" y="189"/>
                    <a:pt x="106" y="189"/>
                    <a:pt x="106" y="189"/>
                  </a:cubicBezTo>
                  <a:cubicBezTo>
                    <a:pt x="138" y="190"/>
                    <a:pt x="160" y="196"/>
                    <a:pt x="176" y="202"/>
                  </a:cubicBezTo>
                  <a:cubicBezTo>
                    <a:pt x="172" y="194"/>
                    <a:pt x="170" y="185"/>
                    <a:pt x="170" y="175"/>
                  </a:cubicBezTo>
                  <a:cubicBezTo>
                    <a:pt x="170" y="175"/>
                    <a:pt x="170" y="175"/>
                    <a:pt x="170" y="1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37"/>
            <p:cNvSpPr>
              <a:spLocks/>
            </p:cNvSpPr>
            <p:nvPr/>
          </p:nvSpPr>
          <p:spPr bwMode="auto">
            <a:xfrm>
              <a:off x="5381556" y="1458000"/>
              <a:ext cx="351266" cy="350547"/>
            </a:xfrm>
            <a:custGeom>
              <a:avLst/>
              <a:gdLst/>
              <a:ahLst/>
              <a:cxnLst>
                <a:cxn ang="0">
                  <a:pos x="125" y="194"/>
                </a:cxn>
                <a:cxn ang="0">
                  <a:pos x="195" y="82"/>
                </a:cxn>
                <a:cxn ang="0">
                  <a:pos x="82" y="11"/>
                </a:cxn>
                <a:cxn ang="0">
                  <a:pos x="12" y="124"/>
                </a:cxn>
                <a:cxn ang="0">
                  <a:pos x="125" y="194"/>
                </a:cxn>
              </a:cxnLst>
              <a:rect l="0" t="0" r="r" b="b"/>
              <a:pathLst>
                <a:path w="207" h="206">
                  <a:moveTo>
                    <a:pt x="125" y="194"/>
                  </a:moveTo>
                  <a:cubicBezTo>
                    <a:pt x="175" y="183"/>
                    <a:pt x="207" y="132"/>
                    <a:pt x="195" y="82"/>
                  </a:cubicBezTo>
                  <a:cubicBezTo>
                    <a:pt x="183" y="31"/>
                    <a:pt x="133" y="0"/>
                    <a:pt x="82" y="11"/>
                  </a:cubicBezTo>
                  <a:cubicBezTo>
                    <a:pt x="32" y="23"/>
                    <a:pt x="0" y="74"/>
                    <a:pt x="12" y="124"/>
                  </a:cubicBezTo>
                  <a:cubicBezTo>
                    <a:pt x="24" y="175"/>
                    <a:pt x="74" y="206"/>
                    <a:pt x="125"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 name="Freeform 38"/>
            <p:cNvSpPr>
              <a:spLocks/>
            </p:cNvSpPr>
            <p:nvPr/>
          </p:nvSpPr>
          <p:spPr bwMode="auto">
            <a:xfrm>
              <a:off x="5321812" y="2381513"/>
              <a:ext cx="139643" cy="452039"/>
            </a:xfrm>
            <a:custGeom>
              <a:avLst/>
              <a:gdLst/>
              <a:ahLst/>
              <a:cxnLst>
                <a:cxn ang="0">
                  <a:pos x="0" y="0"/>
                </a:cxn>
                <a:cxn ang="0">
                  <a:pos x="9" y="16"/>
                </a:cxn>
                <a:cxn ang="0">
                  <a:pos x="25" y="64"/>
                </a:cxn>
                <a:cxn ang="0">
                  <a:pos x="26" y="68"/>
                </a:cxn>
                <a:cxn ang="0">
                  <a:pos x="29" y="81"/>
                </a:cxn>
                <a:cxn ang="0">
                  <a:pos x="36" y="125"/>
                </a:cxn>
                <a:cxn ang="0">
                  <a:pos x="41" y="221"/>
                </a:cxn>
                <a:cxn ang="0">
                  <a:pos x="41" y="226"/>
                </a:cxn>
                <a:cxn ang="0">
                  <a:pos x="19" y="266"/>
                </a:cxn>
                <a:cxn ang="0">
                  <a:pos x="23" y="264"/>
                </a:cxn>
                <a:cxn ang="0">
                  <a:pos x="34" y="256"/>
                </a:cxn>
                <a:cxn ang="0">
                  <a:pos x="49" y="223"/>
                </a:cxn>
                <a:cxn ang="0">
                  <a:pos x="49" y="221"/>
                </a:cxn>
                <a:cxn ang="0">
                  <a:pos x="55" y="125"/>
                </a:cxn>
                <a:cxn ang="0">
                  <a:pos x="61" y="93"/>
                </a:cxn>
                <a:cxn ang="0">
                  <a:pos x="64" y="81"/>
                </a:cxn>
                <a:cxn ang="0">
                  <a:pos x="68" y="69"/>
                </a:cxn>
                <a:cxn ang="0">
                  <a:pos x="79" y="47"/>
                </a:cxn>
                <a:cxn ang="0">
                  <a:pos x="82" y="42"/>
                </a:cxn>
                <a:cxn ang="0">
                  <a:pos x="9" y="3"/>
                </a:cxn>
                <a:cxn ang="0">
                  <a:pos x="0" y="0"/>
                </a:cxn>
              </a:cxnLst>
              <a:rect l="0" t="0" r="r" b="b"/>
              <a:pathLst>
                <a:path w="82" h="266">
                  <a:moveTo>
                    <a:pt x="0" y="0"/>
                  </a:moveTo>
                  <a:cubicBezTo>
                    <a:pt x="3" y="5"/>
                    <a:pt x="6" y="10"/>
                    <a:pt x="9" y="16"/>
                  </a:cubicBezTo>
                  <a:cubicBezTo>
                    <a:pt x="15" y="31"/>
                    <a:pt x="21" y="46"/>
                    <a:pt x="25" y="64"/>
                  </a:cubicBezTo>
                  <a:cubicBezTo>
                    <a:pt x="26" y="65"/>
                    <a:pt x="26" y="67"/>
                    <a:pt x="26" y="68"/>
                  </a:cubicBezTo>
                  <a:cubicBezTo>
                    <a:pt x="27" y="72"/>
                    <a:pt x="28" y="77"/>
                    <a:pt x="29" y="81"/>
                  </a:cubicBezTo>
                  <a:cubicBezTo>
                    <a:pt x="32" y="95"/>
                    <a:pt x="34" y="110"/>
                    <a:pt x="36" y="125"/>
                  </a:cubicBezTo>
                  <a:cubicBezTo>
                    <a:pt x="40" y="154"/>
                    <a:pt x="41" y="185"/>
                    <a:pt x="41" y="221"/>
                  </a:cubicBezTo>
                  <a:cubicBezTo>
                    <a:pt x="41" y="223"/>
                    <a:pt x="41" y="224"/>
                    <a:pt x="41" y="226"/>
                  </a:cubicBezTo>
                  <a:cubicBezTo>
                    <a:pt x="40" y="242"/>
                    <a:pt x="31" y="256"/>
                    <a:pt x="19" y="266"/>
                  </a:cubicBezTo>
                  <a:cubicBezTo>
                    <a:pt x="20" y="265"/>
                    <a:pt x="22" y="264"/>
                    <a:pt x="23" y="264"/>
                  </a:cubicBezTo>
                  <a:cubicBezTo>
                    <a:pt x="27" y="262"/>
                    <a:pt x="31" y="259"/>
                    <a:pt x="34" y="256"/>
                  </a:cubicBezTo>
                  <a:cubicBezTo>
                    <a:pt x="43" y="248"/>
                    <a:pt x="48" y="236"/>
                    <a:pt x="49" y="223"/>
                  </a:cubicBezTo>
                  <a:cubicBezTo>
                    <a:pt x="49" y="222"/>
                    <a:pt x="49" y="222"/>
                    <a:pt x="49" y="221"/>
                  </a:cubicBezTo>
                  <a:cubicBezTo>
                    <a:pt x="49" y="182"/>
                    <a:pt x="51" y="151"/>
                    <a:pt x="55" y="125"/>
                  </a:cubicBezTo>
                  <a:cubicBezTo>
                    <a:pt x="57" y="113"/>
                    <a:pt x="59" y="102"/>
                    <a:pt x="61" y="93"/>
                  </a:cubicBezTo>
                  <a:cubicBezTo>
                    <a:pt x="62" y="89"/>
                    <a:pt x="63" y="85"/>
                    <a:pt x="64" y="81"/>
                  </a:cubicBezTo>
                  <a:cubicBezTo>
                    <a:pt x="66" y="77"/>
                    <a:pt x="67" y="73"/>
                    <a:pt x="68" y="69"/>
                  </a:cubicBezTo>
                  <a:cubicBezTo>
                    <a:pt x="72" y="60"/>
                    <a:pt x="75" y="52"/>
                    <a:pt x="79" y="47"/>
                  </a:cubicBezTo>
                  <a:cubicBezTo>
                    <a:pt x="80" y="45"/>
                    <a:pt x="81" y="43"/>
                    <a:pt x="82" y="42"/>
                  </a:cubicBezTo>
                  <a:cubicBezTo>
                    <a:pt x="60" y="28"/>
                    <a:pt x="35" y="15"/>
                    <a:pt x="9" y="3"/>
                  </a:cubicBezTo>
                  <a:cubicBezTo>
                    <a:pt x="6" y="2"/>
                    <a:pt x="3"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39"/>
            <p:cNvSpPr>
              <a:spLocks/>
            </p:cNvSpPr>
            <p:nvPr/>
          </p:nvSpPr>
          <p:spPr bwMode="auto">
            <a:xfrm>
              <a:off x="5706189" y="2673756"/>
              <a:ext cx="105092" cy="164836"/>
            </a:xfrm>
            <a:custGeom>
              <a:avLst/>
              <a:gdLst/>
              <a:ahLst/>
              <a:cxnLst>
                <a:cxn ang="0">
                  <a:pos x="2" y="49"/>
                </a:cxn>
                <a:cxn ang="0">
                  <a:pos x="2" y="51"/>
                </a:cxn>
                <a:cxn ang="0">
                  <a:pos x="15" y="83"/>
                </a:cxn>
                <a:cxn ang="0">
                  <a:pos x="30" y="93"/>
                </a:cxn>
                <a:cxn ang="0">
                  <a:pos x="50" y="97"/>
                </a:cxn>
                <a:cxn ang="0">
                  <a:pos x="58" y="96"/>
                </a:cxn>
                <a:cxn ang="0">
                  <a:pos x="62" y="95"/>
                </a:cxn>
                <a:cxn ang="0">
                  <a:pos x="0" y="0"/>
                </a:cxn>
                <a:cxn ang="0">
                  <a:pos x="2" y="49"/>
                </a:cxn>
              </a:cxnLst>
              <a:rect l="0" t="0" r="r" b="b"/>
              <a:pathLst>
                <a:path w="62" h="97">
                  <a:moveTo>
                    <a:pt x="2" y="49"/>
                  </a:moveTo>
                  <a:cubicBezTo>
                    <a:pt x="2" y="50"/>
                    <a:pt x="2" y="50"/>
                    <a:pt x="2" y="51"/>
                  </a:cubicBezTo>
                  <a:cubicBezTo>
                    <a:pt x="2" y="63"/>
                    <a:pt x="7" y="74"/>
                    <a:pt x="15" y="83"/>
                  </a:cubicBezTo>
                  <a:cubicBezTo>
                    <a:pt x="20" y="87"/>
                    <a:pt x="25" y="91"/>
                    <a:pt x="30" y="93"/>
                  </a:cubicBezTo>
                  <a:cubicBezTo>
                    <a:pt x="36" y="96"/>
                    <a:pt x="43" y="97"/>
                    <a:pt x="50" y="97"/>
                  </a:cubicBezTo>
                  <a:cubicBezTo>
                    <a:pt x="52" y="97"/>
                    <a:pt x="55" y="97"/>
                    <a:pt x="58" y="96"/>
                  </a:cubicBezTo>
                  <a:cubicBezTo>
                    <a:pt x="59" y="96"/>
                    <a:pt x="61" y="96"/>
                    <a:pt x="62" y="95"/>
                  </a:cubicBezTo>
                  <a:cubicBezTo>
                    <a:pt x="48" y="68"/>
                    <a:pt x="28" y="34"/>
                    <a:pt x="0" y="0"/>
                  </a:cubicBezTo>
                  <a:cubicBezTo>
                    <a:pt x="1" y="15"/>
                    <a:pt x="2" y="31"/>
                    <a:pt x="2"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 name="Freeform 40"/>
            <p:cNvSpPr>
              <a:spLocks noEditPoints="1"/>
            </p:cNvSpPr>
            <p:nvPr/>
          </p:nvSpPr>
          <p:spPr bwMode="auto">
            <a:xfrm>
              <a:off x="5323251" y="1828701"/>
              <a:ext cx="610397" cy="303039"/>
            </a:xfrm>
            <a:custGeom>
              <a:avLst/>
              <a:gdLst/>
              <a:ahLst/>
              <a:cxnLst>
                <a:cxn ang="0">
                  <a:pos x="29" y="43"/>
                </a:cxn>
                <a:cxn ang="0">
                  <a:pos x="31" y="44"/>
                </a:cxn>
                <a:cxn ang="0">
                  <a:pos x="57" y="67"/>
                </a:cxn>
                <a:cxn ang="0">
                  <a:pos x="65" y="78"/>
                </a:cxn>
                <a:cxn ang="0">
                  <a:pos x="76" y="106"/>
                </a:cxn>
                <a:cxn ang="0">
                  <a:pos x="84" y="106"/>
                </a:cxn>
                <a:cxn ang="0">
                  <a:pos x="86" y="106"/>
                </a:cxn>
                <a:cxn ang="0">
                  <a:pos x="117" y="121"/>
                </a:cxn>
                <a:cxn ang="0">
                  <a:pos x="121" y="87"/>
                </a:cxn>
                <a:cxn ang="0">
                  <a:pos x="137" y="90"/>
                </a:cxn>
                <a:cxn ang="0">
                  <a:pos x="137" y="90"/>
                </a:cxn>
                <a:cxn ang="0">
                  <a:pos x="137" y="90"/>
                </a:cxn>
                <a:cxn ang="0">
                  <a:pos x="154" y="87"/>
                </a:cxn>
                <a:cxn ang="0">
                  <a:pos x="158" y="121"/>
                </a:cxn>
                <a:cxn ang="0">
                  <a:pos x="189" y="106"/>
                </a:cxn>
                <a:cxn ang="0">
                  <a:pos x="189" y="106"/>
                </a:cxn>
                <a:cxn ang="0">
                  <a:pos x="246" y="104"/>
                </a:cxn>
                <a:cxn ang="0">
                  <a:pos x="246" y="81"/>
                </a:cxn>
                <a:cxn ang="0">
                  <a:pos x="254" y="86"/>
                </a:cxn>
                <a:cxn ang="0">
                  <a:pos x="262" y="91"/>
                </a:cxn>
                <a:cxn ang="0">
                  <a:pos x="275" y="99"/>
                </a:cxn>
                <a:cxn ang="0">
                  <a:pos x="285" y="107"/>
                </a:cxn>
                <a:cxn ang="0">
                  <a:pos x="271" y="109"/>
                </a:cxn>
                <a:cxn ang="0">
                  <a:pos x="254" y="112"/>
                </a:cxn>
                <a:cxn ang="0">
                  <a:pos x="246" y="112"/>
                </a:cxn>
                <a:cxn ang="0">
                  <a:pos x="189" y="114"/>
                </a:cxn>
                <a:cxn ang="0">
                  <a:pos x="160" y="133"/>
                </a:cxn>
                <a:cxn ang="0">
                  <a:pos x="159" y="134"/>
                </a:cxn>
                <a:cxn ang="0">
                  <a:pos x="157" y="146"/>
                </a:cxn>
                <a:cxn ang="0">
                  <a:pos x="164" y="167"/>
                </a:cxn>
                <a:cxn ang="0">
                  <a:pos x="184" y="178"/>
                </a:cxn>
                <a:cxn ang="0">
                  <a:pos x="218" y="178"/>
                </a:cxn>
                <a:cxn ang="0">
                  <a:pos x="246" y="176"/>
                </a:cxn>
                <a:cxn ang="0">
                  <a:pos x="254" y="176"/>
                </a:cxn>
                <a:cxn ang="0">
                  <a:pos x="266" y="175"/>
                </a:cxn>
                <a:cxn ang="0">
                  <a:pos x="306" y="167"/>
                </a:cxn>
                <a:cxn ang="0">
                  <a:pos x="341" y="151"/>
                </a:cxn>
                <a:cxn ang="0">
                  <a:pos x="354" y="134"/>
                </a:cxn>
                <a:cxn ang="0">
                  <a:pos x="359" y="113"/>
                </a:cxn>
                <a:cxn ang="0">
                  <a:pos x="349" y="82"/>
                </a:cxn>
                <a:cxn ang="0">
                  <a:pos x="348" y="80"/>
                </a:cxn>
                <a:cxn ang="0">
                  <a:pos x="317" y="51"/>
                </a:cxn>
                <a:cxn ang="0">
                  <a:pos x="248" y="11"/>
                </a:cxn>
                <a:cxn ang="0">
                  <a:pos x="233" y="4"/>
                </a:cxn>
                <a:cxn ang="0">
                  <a:pos x="224" y="1"/>
                </a:cxn>
                <a:cxn ang="0">
                  <a:pos x="215" y="0"/>
                </a:cxn>
                <a:cxn ang="0">
                  <a:pos x="60" y="0"/>
                </a:cxn>
                <a:cxn ang="0">
                  <a:pos x="51" y="1"/>
                </a:cxn>
                <a:cxn ang="0">
                  <a:pos x="42" y="4"/>
                </a:cxn>
                <a:cxn ang="0">
                  <a:pos x="42" y="4"/>
                </a:cxn>
                <a:cxn ang="0">
                  <a:pos x="27" y="11"/>
                </a:cxn>
                <a:cxn ang="0">
                  <a:pos x="0" y="24"/>
                </a:cxn>
                <a:cxn ang="0">
                  <a:pos x="21" y="37"/>
                </a:cxn>
                <a:cxn ang="0">
                  <a:pos x="29" y="43"/>
                </a:cxn>
                <a:cxn ang="0">
                  <a:pos x="122" y="38"/>
                </a:cxn>
                <a:cxn ang="0">
                  <a:pos x="137" y="38"/>
                </a:cxn>
                <a:cxn ang="0">
                  <a:pos x="153" y="38"/>
                </a:cxn>
                <a:cxn ang="0">
                  <a:pos x="160" y="68"/>
                </a:cxn>
                <a:cxn ang="0">
                  <a:pos x="159" y="70"/>
                </a:cxn>
                <a:cxn ang="0">
                  <a:pos x="137" y="78"/>
                </a:cxn>
                <a:cxn ang="0">
                  <a:pos x="116" y="70"/>
                </a:cxn>
                <a:cxn ang="0">
                  <a:pos x="115" y="68"/>
                </a:cxn>
                <a:cxn ang="0">
                  <a:pos x="122" y="38"/>
                </a:cxn>
              </a:cxnLst>
              <a:rect l="0" t="0" r="r" b="b"/>
              <a:pathLst>
                <a:path w="359" h="178">
                  <a:moveTo>
                    <a:pt x="29" y="43"/>
                  </a:moveTo>
                  <a:cubicBezTo>
                    <a:pt x="30" y="43"/>
                    <a:pt x="30" y="44"/>
                    <a:pt x="31" y="44"/>
                  </a:cubicBezTo>
                  <a:cubicBezTo>
                    <a:pt x="39" y="50"/>
                    <a:pt x="49" y="58"/>
                    <a:pt x="57" y="67"/>
                  </a:cubicBezTo>
                  <a:cubicBezTo>
                    <a:pt x="60" y="71"/>
                    <a:pt x="63" y="74"/>
                    <a:pt x="65" y="78"/>
                  </a:cubicBezTo>
                  <a:cubicBezTo>
                    <a:pt x="70" y="84"/>
                    <a:pt x="75" y="94"/>
                    <a:pt x="76" y="106"/>
                  </a:cubicBezTo>
                  <a:cubicBezTo>
                    <a:pt x="79" y="106"/>
                    <a:pt x="81" y="106"/>
                    <a:pt x="84" y="106"/>
                  </a:cubicBezTo>
                  <a:cubicBezTo>
                    <a:pt x="86" y="106"/>
                    <a:pt x="86" y="106"/>
                    <a:pt x="86" y="106"/>
                  </a:cubicBezTo>
                  <a:cubicBezTo>
                    <a:pt x="98" y="106"/>
                    <a:pt x="109" y="112"/>
                    <a:pt x="117" y="121"/>
                  </a:cubicBezTo>
                  <a:cubicBezTo>
                    <a:pt x="121" y="87"/>
                    <a:pt x="121" y="87"/>
                    <a:pt x="121" y="87"/>
                  </a:cubicBezTo>
                  <a:cubicBezTo>
                    <a:pt x="126" y="89"/>
                    <a:pt x="132" y="90"/>
                    <a:pt x="137" y="90"/>
                  </a:cubicBezTo>
                  <a:cubicBezTo>
                    <a:pt x="137" y="90"/>
                    <a:pt x="137" y="90"/>
                    <a:pt x="137" y="90"/>
                  </a:cubicBezTo>
                  <a:cubicBezTo>
                    <a:pt x="137" y="90"/>
                    <a:pt x="137" y="90"/>
                    <a:pt x="137" y="90"/>
                  </a:cubicBezTo>
                  <a:cubicBezTo>
                    <a:pt x="143" y="90"/>
                    <a:pt x="148" y="89"/>
                    <a:pt x="154" y="87"/>
                  </a:cubicBezTo>
                  <a:cubicBezTo>
                    <a:pt x="158" y="121"/>
                    <a:pt x="158" y="121"/>
                    <a:pt x="158" y="121"/>
                  </a:cubicBezTo>
                  <a:cubicBezTo>
                    <a:pt x="165" y="112"/>
                    <a:pt x="177" y="106"/>
                    <a:pt x="189" y="106"/>
                  </a:cubicBezTo>
                  <a:cubicBezTo>
                    <a:pt x="189" y="106"/>
                    <a:pt x="189" y="106"/>
                    <a:pt x="189" y="106"/>
                  </a:cubicBezTo>
                  <a:cubicBezTo>
                    <a:pt x="211" y="106"/>
                    <a:pt x="230" y="105"/>
                    <a:pt x="246" y="104"/>
                  </a:cubicBezTo>
                  <a:cubicBezTo>
                    <a:pt x="246" y="81"/>
                    <a:pt x="246" y="81"/>
                    <a:pt x="246" y="81"/>
                  </a:cubicBezTo>
                  <a:cubicBezTo>
                    <a:pt x="248" y="83"/>
                    <a:pt x="251" y="84"/>
                    <a:pt x="254" y="86"/>
                  </a:cubicBezTo>
                  <a:cubicBezTo>
                    <a:pt x="256" y="88"/>
                    <a:pt x="259" y="89"/>
                    <a:pt x="262" y="91"/>
                  </a:cubicBezTo>
                  <a:cubicBezTo>
                    <a:pt x="267" y="94"/>
                    <a:pt x="271" y="97"/>
                    <a:pt x="275" y="99"/>
                  </a:cubicBezTo>
                  <a:cubicBezTo>
                    <a:pt x="279" y="102"/>
                    <a:pt x="282" y="104"/>
                    <a:pt x="285" y="107"/>
                  </a:cubicBezTo>
                  <a:cubicBezTo>
                    <a:pt x="281" y="108"/>
                    <a:pt x="276" y="109"/>
                    <a:pt x="271" y="109"/>
                  </a:cubicBezTo>
                  <a:cubicBezTo>
                    <a:pt x="266" y="110"/>
                    <a:pt x="260" y="111"/>
                    <a:pt x="254" y="112"/>
                  </a:cubicBezTo>
                  <a:cubicBezTo>
                    <a:pt x="251" y="112"/>
                    <a:pt x="248" y="112"/>
                    <a:pt x="246" y="112"/>
                  </a:cubicBezTo>
                  <a:cubicBezTo>
                    <a:pt x="230" y="113"/>
                    <a:pt x="211" y="114"/>
                    <a:pt x="189" y="114"/>
                  </a:cubicBezTo>
                  <a:cubicBezTo>
                    <a:pt x="176" y="114"/>
                    <a:pt x="165" y="122"/>
                    <a:pt x="160" y="133"/>
                  </a:cubicBezTo>
                  <a:cubicBezTo>
                    <a:pt x="160" y="133"/>
                    <a:pt x="159" y="134"/>
                    <a:pt x="159" y="134"/>
                  </a:cubicBezTo>
                  <a:cubicBezTo>
                    <a:pt x="158" y="138"/>
                    <a:pt x="157" y="142"/>
                    <a:pt x="157" y="146"/>
                  </a:cubicBezTo>
                  <a:cubicBezTo>
                    <a:pt x="157" y="154"/>
                    <a:pt x="160" y="161"/>
                    <a:pt x="164" y="167"/>
                  </a:cubicBezTo>
                  <a:cubicBezTo>
                    <a:pt x="169" y="172"/>
                    <a:pt x="176" y="177"/>
                    <a:pt x="184" y="178"/>
                  </a:cubicBezTo>
                  <a:cubicBezTo>
                    <a:pt x="218" y="178"/>
                    <a:pt x="218" y="178"/>
                    <a:pt x="218" y="178"/>
                  </a:cubicBezTo>
                  <a:cubicBezTo>
                    <a:pt x="228" y="177"/>
                    <a:pt x="237" y="177"/>
                    <a:pt x="246" y="176"/>
                  </a:cubicBezTo>
                  <a:cubicBezTo>
                    <a:pt x="248" y="176"/>
                    <a:pt x="251" y="176"/>
                    <a:pt x="254" y="176"/>
                  </a:cubicBezTo>
                  <a:cubicBezTo>
                    <a:pt x="258" y="175"/>
                    <a:pt x="262" y="175"/>
                    <a:pt x="266" y="175"/>
                  </a:cubicBezTo>
                  <a:cubicBezTo>
                    <a:pt x="281" y="173"/>
                    <a:pt x="295" y="171"/>
                    <a:pt x="306" y="167"/>
                  </a:cubicBezTo>
                  <a:cubicBezTo>
                    <a:pt x="319" y="164"/>
                    <a:pt x="331" y="159"/>
                    <a:pt x="341" y="151"/>
                  </a:cubicBezTo>
                  <a:cubicBezTo>
                    <a:pt x="346" y="146"/>
                    <a:pt x="351" y="141"/>
                    <a:pt x="354" y="134"/>
                  </a:cubicBezTo>
                  <a:cubicBezTo>
                    <a:pt x="357" y="128"/>
                    <a:pt x="359" y="120"/>
                    <a:pt x="359" y="113"/>
                  </a:cubicBezTo>
                  <a:cubicBezTo>
                    <a:pt x="359" y="100"/>
                    <a:pt x="354" y="90"/>
                    <a:pt x="349" y="82"/>
                  </a:cubicBezTo>
                  <a:cubicBezTo>
                    <a:pt x="349" y="82"/>
                    <a:pt x="348" y="81"/>
                    <a:pt x="348" y="80"/>
                  </a:cubicBezTo>
                  <a:cubicBezTo>
                    <a:pt x="339" y="68"/>
                    <a:pt x="328" y="59"/>
                    <a:pt x="317" y="51"/>
                  </a:cubicBezTo>
                  <a:cubicBezTo>
                    <a:pt x="293" y="33"/>
                    <a:pt x="265" y="19"/>
                    <a:pt x="248" y="11"/>
                  </a:cubicBezTo>
                  <a:cubicBezTo>
                    <a:pt x="239" y="7"/>
                    <a:pt x="233" y="4"/>
                    <a:pt x="233" y="4"/>
                  </a:cubicBezTo>
                  <a:cubicBezTo>
                    <a:pt x="230" y="3"/>
                    <a:pt x="227" y="2"/>
                    <a:pt x="224" y="1"/>
                  </a:cubicBezTo>
                  <a:cubicBezTo>
                    <a:pt x="221" y="1"/>
                    <a:pt x="218" y="0"/>
                    <a:pt x="215" y="0"/>
                  </a:cubicBezTo>
                  <a:cubicBezTo>
                    <a:pt x="60" y="0"/>
                    <a:pt x="60" y="0"/>
                    <a:pt x="60" y="0"/>
                  </a:cubicBezTo>
                  <a:cubicBezTo>
                    <a:pt x="57" y="0"/>
                    <a:pt x="54" y="1"/>
                    <a:pt x="51" y="1"/>
                  </a:cubicBezTo>
                  <a:cubicBezTo>
                    <a:pt x="48" y="2"/>
                    <a:pt x="45" y="3"/>
                    <a:pt x="42" y="4"/>
                  </a:cubicBezTo>
                  <a:cubicBezTo>
                    <a:pt x="42" y="4"/>
                    <a:pt x="42" y="4"/>
                    <a:pt x="42" y="4"/>
                  </a:cubicBezTo>
                  <a:cubicBezTo>
                    <a:pt x="42" y="4"/>
                    <a:pt x="36" y="7"/>
                    <a:pt x="27" y="11"/>
                  </a:cubicBezTo>
                  <a:cubicBezTo>
                    <a:pt x="20" y="14"/>
                    <a:pt x="10" y="19"/>
                    <a:pt x="0" y="24"/>
                  </a:cubicBezTo>
                  <a:cubicBezTo>
                    <a:pt x="8" y="29"/>
                    <a:pt x="15" y="33"/>
                    <a:pt x="21" y="37"/>
                  </a:cubicBezTo>
                  <a:cubicBezTo>
                    <a:pt x="24" y="39"/>
                    <a:pt x="27" y="41"/>
                    <a:pt x="29" y="43"/>
                  </a:cubicBezTo>
                  <a:close/>
                  <a:moveTo>
                    <a:pt x="122" y="38"/>
                  </a:moveTo>
                  <a:cubicBezTo>
                    <a:pt x="137" y="38"/>
                    <a:pt x="137" y="38"/>
                    <a:pt x="137" y="38"/>
                  </a:cubicBezTo>
                  <a:cubicBezTo>
                    <a:pt x="153" y="38"/>
                    <a:pt x="153" y="38"/>
                    <a:pt x="153" y="38"/>
                  </a:cubicBezTo>
                  <a:cubicBezTo>
                    <a:pt x="160" y="68"/>
                    <a:pt x="160" y="68"/>
                    <a:pt x="160" y="68"/>
                  </a:cubicBezTo>
                  <a:cubicBezTo>
                    <a:pt x="159" y="70"/>
                    <a:pt x="159" y="70"/>
                    <a:pt x="159" y="70"/>
                  </a:cubicBezTo>
                  <a:cubicBezTo>
                    <a:pt x="153" y="76"/>
                    <a:pt x="145" y="78"/>
                    <a:pt x="137" y="78"/>
                  </a:cubicBezTo>
                  <a:cubicBezTo>
                    <a:pt x="130" y="78"/>
                    <a:pt x="122" y="76"/>
                    <a:pt x="116" y="70"/>
                  </a:cubicBezTo>
                  <a:cubicBezTo>
                    <a:pt x="115" y="68"/>
                    <a:pt x="115" y="68"/>
                    <a:pt x="115" y="68"/>
                  </a:cubicBezTo>
                  <a:lnTo>
                    <a:pt x="12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 name="Freeform 41"/>
            <p:cNvSpPr>
              <a:spLocks/>
            </p:cNvSpPr>
            <p:nvPr/>
          </p:nvSpPr>
          <p:spPr bwMode="auto">
            <a:xfrm>
              <a:off x="5350604" y="2023049"/>
              <a:ext cx="173474" cy="108691"/>
            </a:xfrm>
            <a:custGeom>
              <a:avLst/>
              <a:gdLst/>
              <a:ahLst/>
              <a:cxnLst>
                <a:cxn ang="0">
                  <a:pos x="56" y="20"/>
                </a:cxn>
                <a:cxn ang="0">
                  <a:pos x="55" y="24"/>
                </a:cxn>
                <a:cxn ang="0">
                  <a:pos x="39" y="43"/>
                </a:cxn>
                <a:cxn ang="0">
                  <a:pos x="13" y="57"/>
                </a:cxn>
                <a:cxn ang="0">
                  <a:pos x="5" y="60"/>
                </a:cxn>
                <a:cxn ang="0">
                  <a:pos x="2" y="61"/>
                </a:cxn>
                <a:cxn ang="0">
                  <a:pos x="0" y="61"/>
                </a:cxn>
                <a:cxn ang="0">
                  <a:pos x="5" y="62"/>
                </a:cxn>
                <a:cxn ang="0">
                  <a:pos x="13" y="62"/>
                </a:cxn>
                <a:cxn ang="0">
                  <a:pos x="41" y="64"/>
                </a:cxn>
                <a:cxn ang="0">
                  <a:pos x="75" y="64"/>
                </a:cxn>
                <a:cxn ang="0">
                  <a:pos x="95" y="53"/>
                </a:cxn>
                <a:cxn ang="0">
                  <a:pos x="102" y="32"/>
                </a:cxn>
                <a:cxn ang="0">
                  <a:pos x="100" y="20"/>
                </a:cxn>
                <a:cxn ang="0">
                  <a:pos x="99" y="19"/>
                </a:cxn>
                <a:cxn ang="0">
                  <a:pos x="70" y="0"/>
                </a:cxn>
                <a:cxn ang="0">
                  <a:pos x="61" y="0"/>
                </a:cxn>
                <a:cxn ang="0">
                  <a:pos x="56" y="20"/>
                </a:cxn>
              </a:cxnLst>
              <a:rect l="0" t="0" r="r" b="b"/>
              <a:pathLst>
                <a:path w="102" h="64">
                  <a:moveTo>
                    <a:pt x="56" y="20"/>
                  </a:moveTo>
                  <a:cubicBezTo>
                    <a:pt x="56" y="21"/>
                    <a:pt x="55" y="23"/>
                    <a:pt x="55" y="24"/>
                  </a:cubicBezTo>
                  <a:cubicBezTo>
                    <a:pt x="51" y="31"/>
                    <a:pt x="46" y="37"/>
                    <a:pt x="39" y="43"/>
                  </a:cubicBezTo>
                  <a:cubicBezTo>
                    <a:pt x="31" y="50"/>
                    <a:pt x="22" y="54"/>
                    <a:pt x="13" y="57"/>
                  </a:cubicBezTo>
                  <a:cubicBezTo>
                    <a:pt x="11" y="58"/>
                    <a:pt x="8" y="59"/>
                    <a:pt x="5" y="60"/>
                  </a:cubicBezTo>
                  <a:cubicBezTo>
                    <a:pt x="4" y="60"/>
                    <a:pt x="3" y="61"/>
                    <a:pt x="2" y="61"/>
                  </a:cubicBezTo>
                  <a:cubicBezTo>
                    <a:pt x="1" y="61"/>
                    <a:pt x="1" y="61"/>
                    <a:pt x="0" y="61"/>
                  </a:cubicBezTo>
                  <a:cubicBezTo>
                    <a:pt x="2" y="62"/>
                    <a:pt x="4" y="62"/>
                    <a:pt x="5" y="62"/>
                  </a:cubicBezTo>
                  <a:cubicBezTo>
                    <a:pt x="8" y="62"/>
                    <a:pt x="10" y="62"/>
                    <a:pt x="13" y="62"/>
                  </a:cubicBezTo>
                  <a:cubicBezTo>
                    <a:pt x="22" y="63"/>
                    <a:pt x="31" y="63"/>
                    <a:pt x="41" y="64"/>
                  </a:cubicBezTo>
                  <a:cubicBezTo>
                    <a:pt x="75" y="64"/>
                    <a:pt x="75" y="64"/>
                    <a:pt x="75" y="64"/>
                  </a:cubicBezTo>
                  <a:cubicBezTo>
                    <a:pt x="83" y="63"/>
                    <a:pt x="90" y="58"/>
                    <a:pt x="95" y="53"/>
                  </a:cubicBezTo>
                  <a:cubicBezTo>
                    <a:pt x="99" y="47"/>
                    <a:pt x="102" y="40"/>
                    <a:pt x="102" y="32"/>
                  </a:cubicBezTo>
                  <a:cubicBezTo>
                    <a:pt x="102" y="28"/>
                    <a:pt x="101" y="24"/>
                    <a:pt x="100" y="20"/>
                  </a:cubicBezTo>
                  <a:cubicBezTo>
                    <a:pt x="99" y="20"/>
                    <a:pt x="99" y="19"/>
                    <a:pt x="99" y="19"/>
                  </a:cubicBezTo>
                  <a:cubicBezTo>
                    <a:pt x="94" y="8"/>
                    <a:pt x="83" y="0"/>
                    <a:pt x="70" y="0"/>
                  </a:cubicBezTo>
                  <a:cubicBezTo>
                    <a:pt x="67" y="0"/>
                    <a:pt x="64" y="0"/>
                    <a:pt x="61" y="0"/>
                  </a:cubicBezTo>
                  <a:cubicBezTo>
                    <a:pt x="61" y="7"/>
                    <a:pt x="59" y="14"/>
                    <a:pt x="5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 name="Freeform 42"/>
            <p:cNvSpPr>
              <a:spLocks/>
            </p:cNvSpPr>
            <p:nvPr/>
          </p:nvSpPr>
          <p:spPr bwMode="auto">
            <a:xfrm>
              <a:off x="2883822" y="2145416"/>
              <a:ext cx="904079" cy="804026"/>
            </a:xfrm>
            <a:custGeom>
              <a:avLst/>
              <a:gdLst/>
              <a:ahLst/>
              <a:cxnLst>
                <a:cxn ang="0">
                  <a:pos x="15" y="94"/>
                </a:cxn>
                <a:cxn ang="0">
                  <a:pos x="103" y="94"/>
                </a:cxn>
                <a:cxn ang="0">
                  <a:pos x="69" y="202"/>
                </a:cxn>
                <a:cxn ang="0">
                  <a:pos x="23" y="449"/>
                </a:cxn>
                <a:cxn ang="0">
                  <a:pos x="22" y="473"/>
                </a:cxn>
                <a:cxn ang="0">
                  <a:pos x="192" y="473"/>
                </a:cxn>
                <a:cxn ang="0">
                  <a:pos x="218" y="411"/>
                </a:cxn>
                <a:cxn ang="0">
                  <a:pos x="222" y="404"/>
                </a:cxn>
                <a:cxn ang="0">
                  <a:pos x="292" y="297"/>
                </a:cxn>
                <a:cxn ang="0">
                  <a:pos x="301" y="286"/>
                </a:cxn>
                <a:cxn ang="0">
                  <a:pos x="321" y="264"/>
                </a:cxn>
                <a:cxn ang="0">
                  <a:pos x="368" y="220"/>
                </a:cxn>
                <a:cxn ang="0">
                  <a:pos x="377" y="212"/>
                </a:cxn>
                <a:cxn ang="0">
                  <a:pos x="423" y="179"/>
                </a:cxn>
                <a:cxn ang="0">
                  <a:pos x="430" y="175"/>
                </a:cxn>
                <a:cxn ang="0">
                  <a:pos x="508" y="134"/>
                </a:cxn>
                <a:cxn ang="0">
                  <a:pos x="517" y="130"/>
                </a:cxn>
                <a:cxn ang="0">
                  <a:pos x="524" y="127"/>
                </a:cxn>
                <a:cxn ang="0">
                  <a:pos x="525" y="127"/>
                </a:cxn>
                <a:cxn ang="0">
                  <a:pos x="532" y="117"/>
                </a:cxn>
                <a:cxn ang="0">
                  <a:pos x="532" y="0"/>
                </a:cxn>
                <a:cxn ang="0">
                  <a:pos x="508" y="0"/>
                </a:cxn>
                <a:cxn ang="0">
                  <a:pos x="496" y="0"/>
                </a:cxn>
                <a:cxn ang="0">
                  <a:pos x="488" y="0"/>
                </a:cxn>
                <a:cxn ang="0">
                  <a:pos x="460" y="0"/>
                </a:cxn>
                <a:cxn ang="0">
                  <a:pos x="425" y="0"/>
                </a:cxn>
                <a:cxn ang="0">
                  <a:pos x="409" y="0"/>
                </a:cxn>
                <a:cxn ang="0">
                  <a:pos x="350" y="0"/>
                </a:cxn>
                <a:cxn ang="0">
                  <a:pos x="333" y="0"/>
                </a:cxn>
                <a:cxn ang="0">
                  <a:pos x="299" y="0"/>
                </a:cxn>
                <a:cxn ang="0">
                  <a:pos x="271" y="0"/>
                </a:cxn>
                <a:cxn ang="0">
                  <a:pos x="263" y="0"/>
                </a:cxn>
                <a:cxn ang="0">
                  <a:pos x="250" y="0"/>
                </a:cxn>
                <a:cxn ang="0">
                  <a:pos x="15" y="0"/>
                </a:cxn>
                <a:cxn ang="0">
                  <a:pos x="0" y="14"/>
                </a:cxn>
                <a:cxn ang="0">
                  <a:pos x="0" y="80"/>
                </a:cxn>
                <a:cxn ang="0">
                  <a:pos x="15" y="94"/>
                </a:cxn>
              </a:cxnLst>
              <a:rect l="0" t="0" r="r" b="b"/>
              <a:pathLst>
                <a:path w="532" h="473">
                  <a:moveTo>
                    <a:pt x="15" y="94"/>
                  </a:moveTo>
                  <a:cubicBezTo>
                    <a:pt x="103" y="94"/>
                    <a:pt x="103" y="94"/>
                    <a:pt x="103" y="94"/>
                  </a:cubicBezTo>
                  <a:cubicBezTo>
                    <a:pt x="98" y="107"/>
                    <a:pt x="84" y="148"/>
                    <a:pt x="69" y="202"/>
                  </a:cubicBezTo>
                  <a:cubicBezTo>
                    <a:pt x="49" y="274"/>
                    <a:pt x="27" y="369"/>
                    <a:pt x="23" y="449"/>
                  </a:cubicBezTo>
                  <a:cubicBezTo>
                    <a:pt x="23" y="457"/>
                    <a:pt x="22" y="465"/>
                    <a:pt x="22" y="473"/>
                  </a:cubicBezTo>
                  <a:cubicBezTo>
                    <a:pt x="114" y="473"/>
                    <a:pt x="192" y="473"/>
                    <a:pt x="192" y="473"/>
                  </a:cubicBezTo>
                  <a:cubicBezTo>
                    <a:pt x="192" y="473"/>
                    <a:pt x="199" y="448"/>
                    <a:pt x="218" y="411"/>
                  </a:cubicBezTo>
                  <a:cubicBezTo>
                    <a:pt x="219" y="408"/>
                    <a:pt x="221" y="406"/>
                    <a:pt x="222" y="404"/>
                  </a:cubicBezTo>
                  <a:cubicBezTo>
                    <a:pt x="238" y="373"/>
                    <a:pt x="261" y="335"/>
                    <a:pt x="292" y="297"/>
                  </a:cubicBezTo>
                  <a:cubicBezTo>
                    <a:pt x="295" y="293"/>
                    <a:pt x="298" y="290"/>
                    <a:pt x="301" y="286"/>
                  </a:cubicBezTo>
                  <a:cubicBezTo>
                    <a:pt x="308" y="279"/>
                    <a:pt x="314" y="271"/>
                    <a:pt x="321" y="264"/>
                  </a:cubicBezTo>
                  <a:cubicBezTo>
                    <a:pt x="335" y="249"/>
                    <a:pt x="351" y="234"/>
                    <a:pt x="368" y="220"/>
                  </a:cubicBezTo>
                  <a:cubicBezTo>
                    <a:pt x="371" y="217"/>
                    <a:pt x="374" y="215"/>
                    <a:pt x="377" y="212"/>
                  </a:cubicBezTo>
                  <a:cubicBezTo>
                    <a:pt x="392" y="201"/>
                    <a:pt x="407" y="190"/>
                    <a:pt x="423" y="179"/>
                  </a:cubicBezTo>
                  <a:cubicBezTo>
                    <a:pt x="425" y="178"/>
                    <a:pt x="427" y="176"/>
                    <a:pt x="430" y="175"/>
                  </a:cubicBezTo>
                  <a:cubicBezTo>
                    <a:pt x="454" y="160"/>
                    <a:pt x="479" y="146"/>
                    <a:pt x="508" y="134"/>
                  </a:cubicBezTo>
                  <a:cubicBezTo>
                    <a:pt x="511" y="133"/>
                    <a:pt x="514" y="131"/>
                    <a:pt x="517" y="130"/>
                  </a:cubicBezTo>
                  <a:cubicBezTo>
                    <a:pt x="519" y="129"/>
                    <a:pt x="522" y="128"/>
                    <a:pt x="524" y="127"/>
                  </a:cubicBezTo>
                  <a:cubicBezTo>
                    <a:pt x="525" y="127"/>
                    <a:pt x="525" y="127"/>
                    <a:pt x="525" y="127"/>
                  </a:cubicBezTo>
                  <a:cubicBezTo>
                    <a:pt x="527" y="123"/>
                    <a:pt x="530" y="120"/>
                    <a:pt x="532" y="117"/>
                  </a:cubicBezTo>
                  <a:cubicBezTo>
                    <a:pt x="532" y="0"/>
                    <a:pt x="532" y="0"/>
                    <a:pt x="532" y="0"/>
                  </a:cubicBezTo>
                  <a:cubicBezTo>
                    <a:pt x="508" y="0"/>
                    <a:pt x="508" y="0"/>
                    <a:pt x="508" y="0"/>
                  </a:cubicBezTo>
                  <a:cubicBezTo>
                    <a:pt x="496" y="0"/>
                    <a:pt x="496" y="0"/>
                    <a:pt x="496" y="0"/>
                  </a:cubicBezTo>
                  <a:cubicBezTo>
                    <a:pt x="488" y="0"/>
                    <a:pt x="488" y="0"/>
                    <a:pt x="488" y="0"/>
                  </a:cubicBezTo>
                  <a:cubicBezTo>
                    <a:pt x="460" y="0"/>
                    <a:pt x="460" y="0"/>
                    <a:pt x="460" y="0"/>
                  </a:cubicBezTo>
                  <a:cubicBezTo>
                    <a:pt x="425" y="0"/>
                    <a:pt x="425" y="0"/>
                    <a:pt x="425" y="0"/>
                  </a:cubicBezTo>
                  <a:cubicBezTo>
                    <a:pt x="409" y="0"/>
                    <a:pt x="409" y="0"/>
                    <a:pt x="409" y="0"/>
                  </a:cubicBezTo>
                  <a:cubicBezTo>
                    <a:pt x="350" y="0"/>
                    <a:pt x="350" y="0"/>
                    <a:pt x="350" y="0"/>
                  </a:cubicBezTo>
                  <a:cubicBezTo>
                    <a:pt x="333" y="0"/>
                    <a:pt x="333" y="0"/>
                    <a:pt x="333" y="0"/>
                  </a:cubicBezTo>
                  <a:cubicBezTo>
                    <a:pt x="299" y="0"/>
                    <a:pt x="299" y="0"/>
                    <a:pt x="299" y="0"/>
                  </a:cubicBezTo>
                  <a:cubicBezTo>
                    <a:pt x="271" y="0"/>
                    <a:pt x="271" y="0"/>
                    <a:pt x="271" y="0"/>
                  </a:cubicBezTo>
                  <a:cubicBezTo>
                    <a:pt x="263" y="0"/>
                    <a:pt x="263" y="0"/>
                    <a:pt x="263" y="0"/>
                  </a:cubicBezTo>
                  <a:cubicBezTo>
                    <a:pt x="250" y="0"/>
                    <a:pt x="250" y="0"/>
                    <a:pt x="250" y="0"/>
                  </a:cubicBezTo>
                  <a:cubicBezTo>
                    <a:pt x="15" y="0"/>
                    <a:pt x="15" y="0"/>
                    <a:pt x="15" y="0"/>
                  </a:cubicBezTo>
                  <a:cubicBezTo>
                    <a:pt x="7" y="0"/>
                    <a:pt x="0" y="6"/>
                    <a:pt x="0" y="14"/>
                  </a:cubicBezTo>
                  <a:cubicBezTo>
                    <a:pt x="0" y="80"/>
                    <a:pt x="0" y="80"/>
                    <a:pt x="0" y="80"/>
                  </a:cubicBezTo>
                  <a:cubicBezTo>
                    <a:pt x="0" y="88"/>
                    <a:pt x="7" y="94"/>
                    <a:pt x="15" y="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 name="Freeform 43"/>
            <p:cNvSpPr>
              <a:spLocks/>
            </p:cNvSpPr>
            <p:nvPr/>
          </p:nvSpPr>
          <p:spPr bwMode="auto">
            <a:xfrm>
              <a:off x="4253617" y="2145416"/>
              <a:ext cx="575127" cy="159797"/>
            </a:xfrm>
            <a:custGeom>
              <a:avLst/>
              <a:gdLst/>
              <a:ahLst/>
              <a:cxnLst>
                <a:cxn ang="0">
                  <a:pos x="147" y="0"/>
                </a:cxn>
                <a:cxn ang="0">
                  <a:pos x="128" y="0"/>
                </a:cxn>
                <a:cxn ang="0">
                  <a:pos x="95" y="0"/>
                </a:cxn>
                <a:cxn ang="0">
                  <a:pos x="0" y="0"/>
                </a:cxn>
                <a:cxn ang="0">
                  <a:pos x="0" y="222"/>
                </a:cxn>
                <a:cxn ang="0">
                  <a:pos x="95" y="222"/>
                </a:cxn>
                <a:cxn ang="0">
                  <a:pos x="126" y="222"/>
                </a:cxn>
                <a:cxn ang="0">
                  <a:pos x="147" y="222"/>
                </a:cxn>
                <a:cxn ang="0">
                  <a:pos x="371" y="222"/>
                </a:cxn>
                <a:cxn ang="0">
                  <a:pos x="433" y="222"/>
                </a:cxn>
                <a:cxn ang="0">
                  <a:pos x="657" y="222"/>
                </a:cxn>
                <a:cxn ang="0">
                  <a:pos x="678" y="222"/>
                </a:cxn>
                <a:cxn ang="0">
                  <a:pos x="704" y="222"/>
                </a:cxn>
                <a:cxn ang="0">
                  <a:pos x="799" y="222"/>
                </a:cxn>
                <a:cxn ang="0">
                  <a:pos x="799" y="0"/>
                </a:cxn>
                <a:cxn ang="0">
                  <a:pos x="704" y="0"/>
                </a:cxn>
                <a:cxn ang="0">
                  <a:pos x="676" y="0"/>
                </a:cxn>
                <a:cxn ang="0">
                  <a:pos x="657" y="0"/>
                </a:cxn>
                <a:cxn ang="0">
                  <a:pos x="593" y="0"/>
                </a:cxn>
                <a:cxn ang="0">
                  <a:pos x="511" y="0"/>
                </a:cxn>
                <a:cxn ang="0">
                  <a:pos x="471" y="0"/>
                </a:cxn>
                <a:cxn ang="0">
                  <a:pos x="331" y="0"/>
                </a:cxn>
                <a:cxn ang="0">
                  <a:pos x="293" y="0"/>
                </a:cxn>
                <a:cxn ang="0">
                  <a:pos x="211" y="0"/>
                </a:cxn>
                <a:cxn ang="0">
                  <a:pos x="147" y="0"/>
                </a:cxn>
              </a:cxnLst>
              <a:rect l="0" t="0" r="r" b="b"/>
              <a:pathLst>
                <a:path w="799" h="222">
                  <a:moveTo>
                    <a:pt x="147" y="0"/>
                  </a:moveTo>
                  <a:lnTo>
                    <a:pt x="128" y="0"/>
                  </a:lnTo>
                  <a:lnTo>
                    <a:pt x="95" y="0"/>
                  </a:lnTo>
                  <a:lnTo>
                    <a:pt x="0" y="0"/>
                  </a:lnTo>
                  <a:lnTo>
                    <a:pt x="0" y="222"/>
                  </a:lnTo>
                  <a:lnTo>
                    <a:pt x="95" y="222"/>
                  </a:lnTo>
                  <a:lnTo>
                    <a:pt x="126" y="222"/>
                  </a:lnTo>
                  <a:lnTo>
                    <a:pt x="147" y="222"/>
                  </a:lnTo>
                  <a:lnTo>
                    <a:pt x="371" y="222"/>
                  </a:lnTo>
                  <a:lnTo>
                    <a:pt x="433" y="222"/>
                  </a:lnTo>
                  <a:lnTo>
                    <a:pt x="657" y="222"/>
                  </a:lnTo>
                  <a:lnTo>
                    <a:pt x="678" y="222"/>
                  </a:lnTo>
                  <a:lnTo>
                    <a:pt x="704" y="222"/>
                  </a:lnTo>
                  <a:lnTo>
                    <a:pt x="799" y="222"/>
                  </a:lnTo>
                  <a:lnTo>
                    <a:pt x="799" y="0"/>
                  </a:lnTo>
                  <a:lnTo>
                    <a:pt x="704" y="0"/>
                  </a:lnTo>
                  <a:lnTo>
                    <a:pt x="676" y="0"/>
                  </a:lnTo>
                  <a:lnTo>
                    <a:pt x="657" y="0"/>
                  </a:lnTo>
                  <a:lnTo>
                    <a:pt x="593" y="0"/>
                  </a:lnTo>
                  <a:lnTo>
                    <a:pt x="511" y="0"/>
                  </a:lnTo>
                  <a:lnTo>
                    <a:pt x="471" y="0"/>
                  </a:lnTo>
                  <a:lnTo>
                    <a:pt x="331" y="0"/>
                  </a:lnTo>
                  <a:lnTo>
                    <a:pt x="293" y="0"/>
                  </a:lnTo>
                  <a:lnTo>
                    <a:pt x="211" y="0"/>
                  </a:lnTo>
                  <a:lnTo>
                    <a:pt x="14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44"/>
            <p:cNvSpPr>
              <a:spLocks/>
            </p:cNvSpPr>
            <p:nvPr/>
          </p:nvSpPr>
          <p:spPr bwMode="auto">
            <a:xfrm>
              <a:off x="5294459" y="2145416"/>
              <a:ext cx="906238" cy="804026"/>
            </a:xfrm>
            <a:custGeom>
              <a:avLst/>
              <a:gdLst/>
              <a:ahLst/>
              <a:cxnLst>
                <a:cxn ang="0">
                  <a:pos x="184" y="0"/>
                </a:cxn>
                <a:cxn ang="0">
                  <a:pos x="125" y="0"/>
                </a:cxn>
                <a:cxn ang="0">
                  <a:pos x="108" y="0"/>
                </a:cxn>
                <a:cxn ang="0">
                  <a:pos x="74" y="0"/>
                </a:cxn>
                <a:cxn ang="0">
                  <a:pos x="46" y="0"/>
                </a:cxn>
                <a:cxn ang="0">
                  <a:pos x="38" y="0"/>
                </a:cxn>
                <a:cxn ang="0">
                  <a:pos x="25" y="0"/>
                </a:cxn>
                <a:cxn ang="0">
                  <a:pos x="0" y="0"/>
                </a:cxn>
                <a:cxn ang="0">
                  <a:pos x="0" y="115"/>
                </a:cxn>
                <a:cxn ang="0">
                  <a:pos x="9" y="127"/>
                </a:cxn>
                <a:cxn ang="0">
                  <a:pos x="9" y="127"/>
                </a:cxn>
                <a:cxn ang="0">
                  <a:pos x="17" y="130"/>
                </a:cxn>
                <a:cxn ang="0">
                  <a:pos x="25" y="133"/>
                </a:cxn>
                <a:cxn ang="0">
                  <a:pos x="104" y="175"/>
                </a:cxn>
                <a:cxn ang="0">
                  <a:pos x="111" y="179"/>
                </a:cxn>
                <a:cxn ang="0">
                  <a:pos x="156" y="212"/>
                </a:cxn>
                <a:cxn ang="0">
                  <a:pos x="166" y="220"/>
                </a:cxn>
                <a:cxn ang="0">
                  <a:pos x="213" y="264"/>
                </a:cxn>
                <a:cxn ang="0">
                  <a:pos x="232" y="286"/>
                </a:cxn>
                <a:cxn ang="0">
                  <a:pos x="241" y="297"/>
                </a:cxn>
                <a:cxn ang="0">
                  <a:pos x="312" y="404"/>
                </a:cxn>
                <a:cxn ang="0">
                  <a:pos x="316" y="411"/>
                </a:cxn>
                <a:cxn ang="0">
                  <a:pos x="342" y="473"/>
                </a:cxn>
                <a:cxn ang="0">
                  <a:pos x="511" y="473"/>
                </a:cxn>
                <a:cxn ang="0">
                  <a:pos x="511" y="449"/>
                </a:cxn>
                <a:cxn ang="0">
                  <a:pos x="464" y="202"/>
                </a:cxn>
                <a:cxn ang="0">
                  <a:pos x="431" y="94"/>
                </a:cxn>
                <a:cxn ang="0">
                  <a:pos x="519" y="94"/>
                </a:cxn>
                <a:cxn ang="0">
                  <a:pos x="533" y="80"/>
                </a:cxn>
                <a:cxn ang="0">
                  <a:pos x="533" y="14"/>
                </a:cxn>
                <a:cxn ang="0">
                  <a:pos x="519" y="0"/>
                </a:cxn>
                <a:cxn ang="0">
                  <a:pos x="283" y="0"/>
                </a:cxn>
                <a:cxn ang="0">
                  <a:pos x="271" y="0"/>
                </a:cxn>
                <a:cxn ang="0">
                  <a:pos x="263" y="0"/>
                </a:cxn>
                <a:cxn ang="0">
                  <a:pos x="235" y="0"/>
                </a:cxn>
                <a:cxn ang="0">
                  <a:pos x="200" y="0"/>
                </a:cxn>
                <a:cxn ang="0">
                  <a:pos x="184" y="0"/>
                </a:cxn>
              </a:cxnLst>
              <a:rect l="0" t="0" r="r" b="b"/>
              <a:pathLst>
                <a:path w="533" h="473">
                  <a:moveTo>
                    <a:pt x="184" y="0"/>
                  </a:moveTo>
                  <a:cubicBezTo>
                    <a:pt x="125" y="0"/>
                    <a:pt x="125" y="0"/>
                    <a:pt x="125" y="0"/>
                  </a:cubicBezTo>
                  <a:cubicBezTo>
                    <a:pt x="108" y="0"/>
                    <a:pt x="108" y="0"/>
                    <a:pt x="108" y="0"/>
                  </a:cubicBezTo>
                  <a:cubicBezTo>
                    <a:pt x="74" y="0"/>
                    <a:pt x="74" y="0"/>
                    <a:pt x="74" y="0"/>
                  </a:cubicBezTo>
                  <a:cubicBezTo>
                    <a:pt x="46" y="0"/>
                    <a:pt x="46" y="0"/>
                    <a:pt x="46" y="0"/>
                  </a:cubicBezTo>
                  <a:cubicBezTo>
                    <a:pt x="38" y="0"/>
                    <a:pt x="38" y="0"/>
                    <a:pt x="38" y="0"/>
                  </a:cubicBezTo>
                  <a:cubicBezTo>
                    <a:pt x="25" y="0"/>
                    <a:pt x="25" y="0"/>
                    <a:pt x="25" y="0"/>
                  </a:cubicBezTo>
                  <a:cubicBezTo>
                    <a:pt x="0" y="0"/>
                    <a:pt x="0" y="0"/>
                    <a:pt x="0" y="0"/>
                  </a:cubicBezTo>
                  <a:cubicBezTo>
                    <a:pt x="0" y="115"/>
                    <a:pt x="0" y="115"/>
                    <a:pt x="0" y="115"/>
                  </a:cubicBezTo>
                  <a:cubicBezTo>
                    <a:pt x="3" y="119"/>
                    <a:pt x="6" y="123"/>
                    <a:pt x="9" y="127"/>
                  </a:cubicBezTo>
                  <a:cubicBezTo>
                    <a:pt x="9" y="127"/>
                    <a:pt x="9" y="127"/>
                    <a:pt x="9" y="127"/>
                  </a:cubicBezTo>
                  <a:cubicBezTo>
                    <a:pt x="12" y="128"/>
                    <a:pt x="14" y="129"/>
                    <a:pt x="17" y="130"/>
                  </a:cubicBezTo>
                  <a:cubicBezTo>
                    <a:pt x="19" y="131"/>
                    <a:pt x="22" y="132"/>
                    <a:pt x="25" y="133"/>
                  </a:cubicBezTo>
                  <a:cubicBezTo>
                    <a:pt x="53" y="145"/>
                    <a:pt x="80" y="159"/>
                    <a:pt x="104" y="175"/>
                  </a:cubicBezTo>
                  <a:cubicBezTo>
                    <a:pt x="106" y="176"/>
                    <a:pt x="109" y="178"/>
                    <a:pt x="111" y="179"/>
                  </a:cubicBezTo>
                  <a:cubicBezTo>
                    <a:pt x="127" y="190"/>
                    <a:pt x="142" y="201"/>
                    <a:pt x="156" y="212"/>
                  </a:cubicBezTo>
                  <a:cubicBezTo>
                    <a:pt x="160" y="215"/>
                    <a:pt x="163" y="217"/>
                    <a:pt x="166" y="220"/>
                  </a:cubicBezTo>
                  <a:cubicBezTo>
                    <a:pt x="183" y="234"/>
                    <a:pt x="199" y="249"/>
                    <a:pt x="213" y="264"/>
                  </a:cubicBezTo>
                  <a:cubicBezTo>
                    <a:pt x="220" y="271"/>
                    <a:pt x="226" y="279"/>
                    <a:pt x="232" y="286"/>
                  </a:cubicBezTo>
                  <a:cubicBezTo>
                    <a:pt x="235" y="290"/>
                    <a:pt x="239" y="293"/>
                    <a:pt x="241" y="297"/>
                  </a:cubicBezTo>
                  <a:cubicBezTo>
                    <a:pt x="273" y="335"/>
                    <a:pt x="296" y="373"/>
                    <a:pt x="312" y="404"/>
                  </a:cubicBezTo>
                  <a:cubicBezTo>
                    <a:pt x="313" y="406"/>
                    <a:pt x="314" y="408"/>
                    <a:pt x="316" y="411"/>
                  </a:cubicBezTo>
                  <a:cubicBezTo>
                    <a:pt x="334" y="448"/>
                    <a:pt x="342" y="473"/>
                    <a:pt x="342" y="473"/>
                  </a:cubicBezTo>
                  <a:cubicBezTo>
                    <a:pt x="342" y="473"/>
                    <a:pt x="419" y="473"/>
                    <a:pt x="511" y="473"/>
                  </a:cubicBezTo>
                  <a:cubicBezTo>
                    <a:pt x="511" y="465"/>
                    <a:pt x="511" y="457"/>
                    <a:pt x="511" y="449"/>
                  </a:cubicBezTo>
                  <a:cubicBezTo>
                    <a:pt x="507" y="369"/>
                    <a:pt x="485" y="274"/>
                    <a:pt x="464" y="202"/>
                  </a:cubicBezTo>
                  <a:cubicBezTo>
                    <a:pt x="449" y="148"/>
                    <a:pt x="435" y="107"/>
                    <a:pt x="431" y="94"/>
                  </a:cubicBezTo>
                  <a:cubicBezTo>
                    <a:pt x="519" y="94"/>
                    <a:pt x="519" y="94"/>
                    <a:pt x="519" y="94"/>
                  </a:cubicBezTo>
                  <a:cubicBezTo>
                    <a:pt x="527" y="94"/>
                    <a:pt x="533" y="88"/>
                    <a:pt x="533" y="80"/>
                  </a:cubicBezTo>
                  <a:cubicBezTo>
                    <a:pt x="533" y="14"/>
                    <a:pt x="533" y="14"/>
                    <a:pt x="533" y="14"/>
                  </a:cubicBezTo>
                  <a:cubicBezTo>
                    <a:pt x="533" y="6"/>
                    <a:pt x="527" y="0"/>
                    <a:pt x="519" y="0"/>
                  </a:cubicBezTo>
                  <a:cubicBezTo>
                    <a:pt x="283" y="0"/>
                    <a:pt x="283" y="0"/>
                    <a:pt x="283" y="0"/>
                  </a:cubicBezTo>
                  <a:cubicBezTo>
                    <a:pt x="271" y="0"/>
                    <a:pt x="271" y="0"/>
                    <a:pt x="271" y="0"/>
                  </a:cubicBezTo>
                  <a:cubicBezTo>
                    <a:pt x="263" y="0"/>
                    <a:pt x="263" y="0"/>
                    <a:pt x="263" y="0"/>
                  </a:cubicBezTo>
                  <a:cubicBezTo>
                    <a:pt x="235" y="0"/>
                    <a:pt x="235" y="0"/>
                    <a:pt x="235" y="0"/>
                  </a:cubicBezTo>
                  <a:cubicBezTo>
                    <a:pt x="200" y="0"/>
                    <a:pt x="200" y="0"/>
                    <a:pt x="200" y="0"/>
                  </a:cubicBezTo>
                  <a:lnTo>
                    <a:pt x="18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45"/>
            <p:cNvSpPr>
              <a:spLocks/>
            </p:cNvSpPr>
            <p:nvPr/>
          </p:nvSpPr>
          <p:spPr bwMode="auto">
            <a:xfrm>
              <a:off x="3847645" y="1458000"/>
              <a:ext cx="350547" cy="350547"/>
            </a:xfrm>
            <a:custGeom>
              <a:avLst/>
              <a:gdLst/>
              <a:ahLst/>
              <a:cxnLst>
                <a:cxn ang="0">
                  <a:pos x="124" y="194"/>
                </a:cxn>
                <a:cxn ang="0">
                  <a:pos x="194" y="82"/>
                </a:cxn>
                <a:cxn ang="0">
                  <a:pos x="82" y="11"/>
                </a:cxn>
                <a:cxn ang="0">
                  <a:pos x="11" y="124"/>
                </a:cxn>
                <a:cxn ang="0">
                  <a:pos x="124" y="194"/>
                </a:cxn>
              </a:cxnLst>
              <a:rect l="0" t="0" r="r" b="b"/>
              <a:pathLst>
                <a:path w="206" h="206">
                  <a:moveTo>
                    <a:pt x="124" y="194"/>
                  </a:moveTo>
                  <a:cubicBezTo>
                    <a:pt x="175" y="183"/>
                    <a:pt x="206" y="132"/>
                    <a:pt x="194" y="82"/>
                  </a:cubicBezTo>
                  <a:cubicBezTo>
                    <a:pt x="183" y="31"/>
                    <a:pt x="132" y="0"/>
                    <a:pt x="82" y="11"/>
                  </a:cubicBezTo>
                  <a:cubicBezTo>
                    <a:pt x="31" y="23"/>
                    <a:pt x="0" y="74"/>
                    <a:pt x="11" y="124"/>
                  </a:cubicBezTo>
                  <a:cubicBezTo>
                    <a:pt x="23" y="175"/>
                    <a:pt x="74" y="206"/>
                    <a:pt x="124"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46"/>
            <p:cNvSpPr>
              <a:spLocks/>
            </p:cNvSpPr>
            <p:nvPr/>
          </p:nvSpPr>
          <p:spPr bwMode="auto">
            <a:xfrm>
              <a:off x="3805176" y="1990658"/>
              <a:ext cx="20155" cy="15116"/>
            </a:xfrm>
            <a:custGeom>
              <a:avLst/>
              <a:gdLst/>
              <a:ahLst/>
              <a:cxnLst>
                <a:cxn ang="0">
                  <a:pos x="12" y="0"/>
                </a:cxn>
                <a:cxn ang="0">
                  <a:pos x="0" y="7"/>
                </a:cxn>
                <a:cxn ang="0">
                  <a:pos x="12" y="9"/>
                </a:cxn>
                <a:cxn ang="0">
                  <a:pos x="12" y="0"/>
                </a:cxn>
              </a:cxnLst>
              <a:rect l="0" t="0" r="r" b="b"/>
              <a:pathLst>
                <a:path w="12" h="9">
                  <a:moveTo>
                    <a:pt x="12" y="0"/>
                  </a:moveTo>
                  <a:cubicBezTo>
                    <a:pt x="8" y="3"/>
                    <a:pt x="4" y="5"/>
                    <a:pt x="0" y="7"/>
                  </a:cubicBezTo>
                  <a:cubicBezTo>
                    <a:pt x="4" y="8"/>
                    <a:pt x="8" y="8"/>
                    <a:pt x="12" y="9"/>
                  </a:cubicBez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47"/>
            <p:cNvSpPr>
              <a:spLocks/>
            </p:cNvSpPr>
            <p:nvPr/>
          </p:nvSpPr>
          <p:spPr bwMode="auto">
            <a:xfrm>
              <a:off x="4219786" y="1990658"/>
              <a:ext cx="18715" cy="15116"/>
            </a:xfrm>
            <a:custGeom>
              <a:avLst/>
              <a:gdLst/>
              <a:ahLst/>
              <a:cxnLst>
                <a:cxn ang="0">
                  <a:pos x="4" y="3"/>
                </a:cxn>
                <a:cxn ang="0">
                  <a:pos x="0" y="0"/>
                </a:cxn>
                <a:cxn ang="0">
                  <a:pos x="0" y="9"/>
                </a:cxn>
                <a:cxn ang="0">
                  <a:pos x="11" y="7"/>
                </a:cxn>
                <a:cxn ang="0">
                  <a:pos x="4" y="3"/>
                </a:cxn>
              </a:cxnLst>
              <a:rect l="0" t="0" r="r" b="b"/>
              <a:pathLst>
                <a:path w="11" h="9">
                  <a:moveTo>
                    <a:pt x="4" y="3"/>
                  </a:moveTo>
                  <a:cubicBezTo>
                    <a:pt x="3" y="2"/>
                    <a:pt x="2" y="1"/>
                    <a:pt x="0" y="0"/>
                  </a:cubicBezTo>
                  <a:cubicBezTo>
                    <a:pt x="0" y="9"/>
                    <a:pt x="0" y="9"/>
                    <a:pt x="0" y="9"/>
                  </a:cubicBezTo>
                  <a:cubicBezTo>
                    <a:pt x="4" y="8"/>
                    <a:pt x="8" y="8"/>
                    <a:pt x="11" y="7"/>
                  </a:cubicBezTo>
                  <a:cubicBezTo>
                    <a:pt x="9" y="6"/>
                    <a:pt x="7" y="4"/>
                    <a:pt x="4"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48"/>
            <p:cNvSpPr>
              <a:spLocks noEditPoints="1"/>
            </p:cNvSpPr>
            <p:nvPr/>
          </p:nvSpPr>
          <p:spPr bwMode="auto">
            <a:xfrm>
              <a:off x="3645379" y="1828701"/>
              <a:ext cx="755079" cy="295841"/>
            </a:xfrm>
            <a:custGeom>
              <a:avLst/>
              <a:gdLst/>
              <a:ahLst/>
              <a:cxnLst>
                <a:cxn ang="0">
                  <a:pos x="5" y="134"/>
                </a:cxn>
                <a:cxn ang="0">
                  <a:pos x="31" y="159"/>
                </a:cxn>
                <a:cxn ang="0">
                  <a:pos x="48" y="166"/>
                </a:cxn>
                <a:cxn ang="0">
                  <a:pos x="77" y="172"/>
                </a:cxn>
                <a:cxn ang="0">
                  <a:pos x="84" y="171"/>
                </a:cxn>
                <a:cxn ang="0">
                  <a:pos x="108" y="126"/>
                </a:cxn>
                <a:cxn ang="0">
                  <a:pos x="160" y="126"/>
                </a:cxn>
                <a:cxn ang="0">
                  <a:pos x="308" y="126"/>
                </a:cxn>
                <a:cxn ang="0">
                  <a:pos x="358" y="150"/>
                </a:cxn>
                <a:cxn ang="0">
                  <a:pos x="358" y="174"/>
                </a:cxn>
                <a:cxn ang="0">
                  <a:pos x="390" y="167"/>
                </a:cxn>
                <a:cxn ang="0">
                  <a:pos x="412" y="159"/>
                </a:cxn>
                <a:cxn ang="0">
                  <a:pos x="425" y="151"/>
                </a:cxn>
                <a:cxn ang="0">
                  <a:pos x="439" y="134"/>
                </a:cxn>
                <a:cxn ang="0">
                  <a:pos x="444" y="113"/>
                </a:cxn>
                <a:cxn ang="0">
                  <a:pos x="434" y="82"/>
                </a:cxn>
                <a:cxn ang="0">
                  <a:pos x="420" y="66"/>
                </a:cxn>
                <a:cxn ang="0">
                  <a:pos x="401" y="51"/>
                </a:cxn>
                <a:cxn ang="0">
                  <a:pos x="317" y="4"/>
                </a:cxn>
                <a:cxn ang="0">
                  <a:pos x="299" y="0"/>
                </a:cxn>
                <a:cxn ang="0">
                  <a:pos x="135" y="1"/>
                </a:cxn>
                <a:cxn ang="0">
                  <a:pos x="127" y="4"/>
                </a:cxn>
                <a:cxn ang="0">
                  <a:pos x="70" y="33"/>
                </a:cxn>
                <a:cxn ang="0">
                  <a:pos x="40" y="53"/>
                </a:cxn>
                <a:cxn ang="0">
                  <a:pos x="19" y="71"/>
                </a:cxn>
                <a:cxn ang="0">
                  <a:pos x="1" y="106"/>
                </a:cxn>
                <a:cxn ang="0">
                  <a:pos x="0" y="114"/>
                </a:cxn>
                <a:cxn ang="0">
                  <a:pos x="114" y="81"/>
                </a:cxn>
                <a:cxn ang="0">
                  <a:pos x="114" y="112"/>
                </a:cxn>
                <a:cxn ang="0">
                  <a:pos x="74" y="107"/>
                </a:cxn>
                <a:cxn ang="0">
                  <a:pos x="94" y="93"/>
                </a:cxn>
                <a:cxn ang="0">
                  <a:pos x="337" y="85"/>
                </a:cxn>
                <a:cxn ang="0">
                  <a:pos x="369" y="107"/>
                </a:cxn>
                <a:cxn ang="0">
                  <a:pos x="330" y="112"/>
                </a:cxn>
                <a:cxn ang="0">
                  <a:pos x="330" y="81"/>
                </a:cxn>
              </a:cxnLst>
              <a:rect l="0" t="0" r="r" b="b"/>
              <a:pathLst>
                <a:path w="444" h="174">
                  <a:moveTo>
                    <a:pt x="0" y="114"/>
                  </a:moveTo>
                  <a:cubicBezTo>
                    <a:pt x="0" y="121"/>
                    <a:pt x="2" y="128"/>
                    <a:pt x="5" y="134"/>
                  </a:cubicBezTo>
                  <a:cubicBezTo>
                    <a:pt x="5" y="134"/>
                    <a:pt x="5" y="134"/>
                    <a:pt x="5" y="134"/>
                  </a:cubicBezTo>
                  <a:cubicBezTo>
                    <a:pt x="11" y="146"/>
                    <a:pt x="21" y="153"/>
                    <a:pt x="31" y="159"/>
                  </a:cubicBezTo>
                  <a:cubicBezTo>
                    <a:pt x="33" y="160"/>
                    <a:pt x="36" y="161"/>
                    <a:pt x="40" y="163"/>
                  </a:cubicBezTo>
                  <a:cubicBezTo>
                    <a:pt x="42" y="164"/>
                    <a:pt x="45" y="165"/>
                    <a:pt x="48" y="166"/>
                  </a:cubicBezTo>
                  <a:cubicBezTo>
                    <a:pt x="51" y="167"/>
                    <a:pt x="55" y="168"/>
                    <a:pt x="60" y="169"/>
                  </a:cubicBezTo>
                  <a:cubicBezTo>
                    <a:pt x="65" y="170"/>
                    <a:pt x="71" y="171"/>
                    <a:pt x="77" y="172"/>
                  </a:cubicBezTo>
                  <a:cubicBezTo>
                    <a:pt x="79" y="173"/>
                    <a:pt x="82" y="173"/>
                    <a:pt x="84" y="173"/>
                  </a:cubicBezTo>
                  <a:cubicBezTo>
                    <a:pt x="84" y="171"/>
                    <a:pt x="84" y="171"/>
                    <a:pt x="84" y="171"/>
                  </a:cubicBezTo>
                  <a:cubicBezTo>
                    <a:pt x="84" y="150"/>
                    <a:pt x="84" y="150"/>
                    <a:pt x="84" y="150"/>
                  </a:cubicBezTo>
                  <a:cubicBezTo>
                    <a:pt x="84" y="137"/>
                    <a:pt x="95" y="126"/>
                    <a:pt x="108" y="126"/>
                  </a:cubicBezTo>
                  <a:cubicBezTo>
                    <a:pt x="151" y="126"/>
                    <a:pt x="151" y="126"/>
                    <a:pt x="151" y="126"/>
                  </a:cubicBezTo>
                  <a:cubicBezTo>
                    <a:pt x="160" y="126"/>
                    <a:pt x="160" y="126"/>
                    <a:pt x="160" y="126"/>
                  </a:cubicBezTo>
                  <a:cubicBezTo>
                    <a:pt x="300" y="126"/>
                    <a:pt x="300" y="126"/>
                    <a:pt x="300" y="126"/>
                  </a:cubicBezTo>
                  <a:cubicBezTo>
                    <a:pt x="308" y="126"/>
                    <a:pt x="308" y="126"/>
                    <a:pt x="308" y="126"/>
                  </a:cubicBezTo>
                  <a:cubicBezTo>
                    <a:pt x="334" y="126"/>
                    <a:pt x="334" y="126"/>
                    <a:pt x="334" y="126"/>
                  </a:cubicBezTo>
                  <a:cubicBezTo>
                    <a:pt x="347" y="126"/>
                    <a:pt x="358" y="137"/>
                    <a:pt x="358" y="150"/>
                  </a:cubicBezTo>
                  <a:cubicBezTo>
                    <a:pt x="358" y="167"/>
                    <a:pt x="358" y="167"/>
                    <a:pt x="358" y="167"/>
                  </a:cubicBezTo>
                  <a:cubicBezTo>
                    <a:pt x="358" y="174"/>
                    <a:pt x="358" y="174"/>
                    <a:pt x="358" y="174"/>
                  </a:cubicBezTo>
                  <a:cubicBezTo>
                    <a:pt x="364" y="173"/>
                    <a:pt x="370" y="172"/>
                    <a:pt x="375" y="171"/>
                  </a:cubicBezTo>
                  <a:cubicBezTo>
                    <a:pt x="380" y="170"/>
                    <a:pt x="386" y="169"/>
                    <a:pt x="390" y="167"/>
                  </a:cubicBezTo>
                  <a:cubicBezTo>
                    <a:pt x="393" y="167"/>
                    <a:pt x="396" y="166"/>
                    <a:pt x="398" y="165"/>
                  </a:cubicBezTo>
                  <a:cubicBezTo>
                    <a:pt x="403" y="163"/>
                    <a:pt x="407" y="162"/>
                    <a:pt x="412" y="159"/>
                  </a:cubicBezTo>
                  <a:cubicBezTo>
                    <a:pt x="414" y="158"/>
                    <a:pt x="417" y="156"/>
                    <a:pt x="420" y="155"/>
                  </a:cubicBezTo>
                  <a:cubicBezTo>
                    <a:pt x="422" y="153"/>
                    <a:pt x="423" y="152"/>
                    <a:pt x="425" y="151"/>
                  </a:cubicBezTo>
                  <a:cubicBezTo>
                    <a:pt x="430" y="146"/>
                    <a:pt x="435" y="141"/>
                    <a:pt x="439" y="134"/>
                  </a:cubicBezTo>
                  <a:cubicBezTo>
                    <a:pt x="439" y="134"/>
                    <a:pt x="439" y="134"/>
                    <a:pt x="439" y="134"/>
                  </a:cubicBezTo>
                  <a:cubicBezTo>
                    <a:pt x="442" y="128"/>
                    <a:pt x="444" y="120"/>
                    <a:pt x="444" y="114"/>
                  </a:cubicBezTo>
                  <a:cubicBezTo>
                    <a:pt x="444" y="113"/>
                    <a:pt x="444" y="113"/>
                    <a:pt x="444" y="113"/>
                  </a:cubicBezTo>
                  <a:cubicBezTo>
                    <a:pt x="444" y="110"/>
                    <a:pt x="443" y="108"/>
                    <a:pt x="443" y="106"/>
                  </a:cubicBezTo>
                  <a:cubicBezTo>
                    <a:pt x="442" y="96"/>
                    <a:pt x="438" y="89"/>
                    <a:pt x="434" y="82"/>
                  </a:cubicBezTo>
                  <a:cubicBezTo>
                    <a:pt x="432" y="80"/>
                    <a:pt x="431" y="78"/>
                    <a:pt x="429" y="76"/>
                  </a:cubicBezTo>
                  <a:cubicBezTo>
                    <a:pt x="426" y="73"/>
                    <a:pt x="423" y="69"/>
                    <a:pt x="420" y="66"/>
                  </a:cubicBezTo>
                  <a:cubicBezTo>
                    <a:pt x="417" y="63"/>
                    <a:pt x="414" y="61"/>
                    <a:pt x="412" y="59"/>
                  </a:cubicBezTo>
                  <a:cubicBezTo>
                    <a:pt x="408" y="56"/>
                    <a:pt x="405" y="53"/>
                    <a:pt x="401" y="51"/>
                  </a:cubicBezTo>
                  <a:cubicBezTo>
                    <a:pt x="393" y="44"/>
                    <a:pt x="384" y="39"/>
                    <a:pt x="375" y="33"/>
                  </a:cubicBezTo>
                  <a:cubicBezTo>
                    <a:pt x="346" y="16"/>
                    <a:pt x="318" y="4"/>
                    <a:pt x="317" y="4"/>
                  </a:cubicBezTo>
                  <a:cubicBezTo>
                    <a:pt x="314" y="3"/>
                    <a:pt x="311" y="2"/>
                    <a:pt x="308" y="1"/>
                  </a:cubicBezTo>
                  <a:cubicBezTo>
                    <a:pt x="306" y="1"/>
                    <a:pt x="302" y="0"/>
                    <a:pt x="299" y="0"/>
                  </a:cubicBezTo>
                  <a:cubicBezTo>
                    <a:pt x="145" y="0"/>
                    <a:pt x="145" y="0"/>
                    <a:pt x="145" y="0"/>
                  </a:cubicBezTo>
                  <a:cubicBezTo>
                    <a:pt x="141" y="0"/>
                    <a:pt x="138" y="1"/>
                    <a:pt x="135" y="1"/>
                  </a:cubicBezTo>
                  <a:cubicBezTo>
                    <a:pt x="132" y="2"/>
                    <a:pt x="130" y="3"/>
                    <a:pt x="127" y="4"/>
                  </a:cubicBezTo>
                  <a:cubicBezTo>
                    <a:pt x="127" y="4"/>
                    <a:pt x="127" y="4"/>
                    <a:pt x="127" y="4"/>
                  </a:cubicBezTo>
                  <a:cubicBezTo>
                    <a:pt x="126" y="4"/>
                    <a:pt x="103" y="14"/>
                    <a:pt x="77" y="29"/>
                  </a:cubicBezTo>
                  <a:cubicBezTo>
                    <a:pt x="74" y="30"/>
                    <a:pt x="72" y="32"/>
                    <a:pt x="70" y="33"/>
                  </a:cubicBezTo>
                  <a:cubicBezTo>
                    <a:pt x="62" y="37"/>
                    <a:pt x="55" y="42"/>
                    <a:pt x="48" y="47"/>
                  </a:cubicBezTo>
                  <a:cubicBezTo>
                    <a:pt x="45" y="49"/>
                    <a:pt x="42" y="51"/>
                    <a:pt x="40" y="53"/>
                  </a:cubicBezTo>
                  <a:cubicBezTo>
                    <a:pt x="35" y="56"/>
                    <a:pt x="31" y="59"/>
                    <a:pt x="27" y="63"/>
                  </a:cubicBezTo>
                  <a:cubicBezTo>
                    <a:pt x="25" y="65"/>
                    <a:pt x="22" y="68"/>
                    <a:pt x="19" y="71"/>
                  </a:cubicBezTo>
                  <a:cubicBezTo>
                    <a:pt x="16" y="74"/>
                    <a:pt x="13" y="78"/>
                    <a:pt x="10" y="82"/>
                  </a:cubicBezTo>
                  <a:cubicBezTo>
                    <a:pt x="6" y="89"/>
                    <a:pt x="2" y="96"/>
                    <a:pt x="1" y="106"/>
                  </a:cubicBezTo>
                  <a:cubicBezTo>
                    <a:pt x="0" y="108"/>
                    <a:pt x="0" y="111"/>
                    <a:pt x="0" y="113"/>
                  </a:cubicBezTo>
                  <a:cubicBezTo>
                    <a:pt x="0" y="113"/>
                    <a:pt x="0" y="114"/>
                    <a:pt x="0" y="114"/>
                  </a:cubicBezTo>
                  <a:close/>
                  <a:moveTo>
                    <a:pt x="94" y="93"/>
                  </a:moveTo>
                  <a:cubicBezTo>
                    <a:pt x="101" y="89"/>
                    <a:pt x="107" y="85"/>
                    <a:pt x="114" y="81"/>
                  </a:cubicBezTo>
                  <a:cubicBezTo>
                    <a:pt x="114" y="88"/>
                    <a:pt x="114" y="88"/>
                    <a:pt x="114" y="88"/>
                  </a:cubicBezTo>
                  <a:cubicBezTo>
                    <a:pt x="114" y="112"/>
                    <a:pt x="114" y="112"/>
                    <a:pt x="114" y="112"/>
                  </a:cubicBezTo>
                  <a:cubicBezTo>
                    <a:pt x="98" y="111"/>
                    <a:pt x="86" y="109"/>
                    <a:pt x="77" y="107"/>
                  </a:cubicBezTo>
                  <a:cubicBezTo>
                    <a:pt x="76" y="107"/>
                    <a:pt x="75" y="107"/>
                    <a:pt x="74" y="107"/>
                  </a:cubicBezTo>
                  <a:cubicBezTo>
                    <a:pt x="75" y="106"/>
                    <a:pt x="76" y="106"/>
                    <a:pt x="77" y="105"/>
                  </a:cubicBezTo>
                  <a:cubicBezTo>
                    <a:pt x="82" y="101"/>
                    <a:pt x="88" y="97"/>
                    <a:pt x="94" y="93"/>
                  </a:cubicBezTo>
                  <a:close/>
                  <a:moveTo>
                    <a:pt x="330" y="81"/>
                  </a:moveTo>
                  <a:cubicBezTo>
                    <a:pt x="332" y="83"/>
                    <a:pt x="335" y="84"/>
                    <a:pt x="337" y="85"/>
                  </a:cubicBezTo>
                  <a:cubicBezTo>
                    <a:pt x="340" y="87"/>
                    <a:pt x="343" y="89"/>
                    <a:pt x="346" y="91"/>
                  </a:cubicBezTo>
                  <a:cubicBezTo>
                    <a:pt x="355" y="96"/>
                    <a:pt x="363" y="102"/>
                    <a:pt x="369" y="107"/>
                  </a:cubicBezTo>
                  <a:cubicBezTo>
                    <a:pt x="366" y="108"/>
                    <a:pt x="361" y="109"/>
                    <a:pt x="356" y="109"/>
                  </a:cubicBezTo>
                  <a:cubicBezTo>
                    <a:pt x="348" y="111"/>
                    <a:pt x="340" y="111"/>
                    <a:pt x="330" y="112"/>
                  </a:cubicBezTo>
                  <a:cubicBezTo>
                    <a:pt x="330" y="84"/>
                    <a:pt x="330" y="84"/>
                    <a:pt x="330" y="84"/>
                  </a:cubicBezTo>
                  <a:lnTo>
                    <a:pt x="330"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49"/>
            <p:cNvSpPr>
              <a:spLocks/>
            </p:cNvSpPr>
            <p:nvPr/>
          </p:nvSpPr>
          <p:spPr bwMode="auto">
            <a:xfrm>
              <a:off x="4165800" y="2362798"/>
              <a:ext cx="171314" cy="470754"/>
            </a:xfrm>
            <a:custGeom>
              <a:avLst/>
              <a:gdLst/>
              <a:ahLst/>
              <a:cxnLst>
                <a:cxn ang="0">
                  <a:pos x="64" y="20"/>
                </a:cxn>
                <a:cxn ang="0">
                  <a:pos x="56" y="6"/>
                </a:cxn>
                <a:cxn ang="0">
                  <a:pos x="52" y="0"/>
                </a:cxn>
                <a:cxn ang="0">
                  <a:pos x="52" y="50"/>
                </a:cxn>
                <a:cxn ang="0">
                  <a:pos x="52" y="64"/>
                </a:cxn>
                <a:cxn ang="0">
                  <a:pos x="56" y="65"/>
                </a:cxn>
                <a:cxn ang="0">
                  <a:pos x="73" y="81"/>
                </a:cxn>
                <a:cxn ang="0">
                  <a:pos x="74" y="88"/>
                </a:cxn>
                <a:cxn ang="0">
                  <a:pos x="74" y="120"/>
                </a:cxn>
                <a:cxn ang="0">
                  <a:pos x="73" y="128"/>
                </a:cxn>
                <a:cxn ang="0">
                  <a:pos x="50" y="144"/>
                </a:cxn>
                <a:cxn ang="0">
                  <a:pos x="41" y="144"/>
                </a:cxn>
                <a:cxn ang="0">
                  <a:pos x="33" y="144"/>
                </a:cxn>
                <a:cxn ang="0">
                  <a:pos x="0" y="144"/>
                </a:cxn>
                <a:cxn ang="0">
                  <a:pos x="5" y="225"/>
                </a:cxn>
                <a:cxn ang="0">
                  <a:pos x="29" y="235"/>
                </a:cxn>
                <a:cxn ang="0">
                  <a:pos x="37" y="239"/>
                </a:cxn>
                <a:cxn ang="0">
                  <a:pos x="67" y="266"/>
                </a:cxn>
                <a:cxn ang="0">
                  <a:pos x="66" y="265"/>
                </a:cxn>
                <a:cxn ang="0">
                  <a:pos x="68" y="268"/>
                </a:cxn>
                <a:cxn ang="0">
                  <a:pos x="69" y="270"/>
                </a:cxn>
                <a:cxn ang="0">
                  <a:pos x="69" y="272"/>
                </a:cxn>
                <a:cxn ang="0">
                  <a:pos x="69" y="277"/>
                </a:cxn>
                <a:cxn ang="0">
                  <a:pos x="78" y="273"/>
                </a:cxn>
                <a:cxn ang="0">
                  <a:pos x="97" y="252"/>
                </a:cxn>
                <a:cxn ang="0">
                  <a:pos x="101" y="232"/>
                </a:cxn>
                <a:cxn ang="0">
                  <a:pos x="96" y="136"/>
                </a:cxn>
                <a:cxn ang="0">
                  <a:pos x="86" y="81"/>
                </a:cxn>
                <a:cxn ang="0">
                  <a:pos x="84" y="72"/>
                </a:cxn>
                <a:cxn ang="0">
                  <a:pos x="69" y="29"/>
                </a:cxn>
                <a:cxn ang="0">
                  <a:pos x="64" y="20"/>
                </a:cxn>
              </a:cxnLst>
              <a:rect l="0" t="0" r="r" b="b"/>
              <a:pathLst>
                <a:path w="101" h="277">
                  <a:moveTo>
                    <a:pt x="64" y="20"/>
                  </a:moveTo>
                  <a:cubicBezTo>
                    <a:pt x="62" y="16"/>
                    <a:pt x="59" y="11"/>
                    <a:pt x="56" y="6"/>
                  </a:cubicBezTo>
                  <a:cubicBezTo>
                    <a:pt x="55" y="4"/>
                    <a:pt x="54" y="2"/>
                    <a:pt x="52" y="0"/>
                  </a:cubicBezTo>
                  <a:cubicBezTo>
                    <a:pt x="52" y="50"/>
                    <a:pt x="52" y="50"/>
                    <a:pt x="52" y="50"/>
                  </a:cubicBezTo>
                  <a:cubicBezTo>
                    <a:pt x="52" y="64"/>
                    <a:pt x="52" y="64"/>
                    <a:pt x="52" y="64"/>
                  </a:cubicBezTo>
                  <a:cubicBezTo>
                    <a:pt x="53" y="64"/>
                    <a:pt x="55" y="65"/>
                    <a:pt x="56" y="65"/>
                  </a:cubicBezTo>
                  <a:cubicBezTo>
                    <a:pt x="64" y="67"/>
                    <a:pt x="71" y="73"/>
                    <a:pt x="73" y="81"/>
                  </a:cubicBezTo>
                  <a:cubicBezTo>
                    <a:pt x="74" y="83"/>
                    <a:pt x="74" y="86"/>
                    <a:pt x="74" y="88"/>
                  </a:cubicBezTo>
                  <a:cubicBezTo>
                    <a:pt x="74" y="120"/>
                    <a:pt x="74" y="120"/>
                    <a:pt x="74" y="120"/>
                  </a:cubicBezTo>
                  <a:cubicBezTo>
                    <a:pt x="74" y="123"/>
                    <a:pt x="74" y="125"/>
                    <a:pt x="73" y="128"/>
                  </a:cubicBezTo>
                  <a:cubicBezTo>
                    <a:pt x="70" y="137"/>
                    <a:pt x="61" y="144"/>
                    <a:pt x="50" y="144"/>
                  </a:cubicBezTo>
                  <a:cubicBezTo>
                    <a:pt x="41" y="144"/>
                    <a:pt x="41" y="144"/>
                    <a:pt x="41" y="144"/>
                  </a:cubicBezTo>
                  <a:cubicBezTo>
                    <a:pt x="33" y="144"/>
                    <a:pt x="33" y="144"/>
                    <a:pt x="33" y="144"/>
                  </a:cubicBezTo>
                  <a:cubicBezTo>
                    <a:pt x="0" y="144"/>
                    <a:pt x="0" y="144"/>
                    <a:pt x="0" y="144"/>
                  </a:cubicBezTo>
                  <a:cubicBezTo>
                    <a:pt x="3" y="167"/>
                    <a:pt x="5" y="193"/>
                    <a:pt x="5" y="225"/>
                  </a:cubicBezTo>
                  <a:cubicBezTo>
                    <a:pt x="14" y="228"/>
                    <a:pt x="22" y="231"/>
                    <a:pt x="29" y="235"/>
                  </a:cubicBezTo>
                  <a:cubicBezTo>
                    <a:pt x="32" y="236"/>
                    <a:pt x="35" y="238"/>
                    <a:pt x="37" y="239"/>
                  </a:cubicBezTo>
                  <a:cubicBezTo>
                    <a:pt x="58" y="252"/>
                    <a:pt x="66" y="264"/>
                    <a:pt x="67" y="266"/>
                  </a:cubicBezTo>
                  <a:cubicBezTo>
                    <a:pt x="66" y="265"/>
                    <a:pt x="66" y="265"/>
                    <a:pt x="66" y="265"/>
                  </a:cubicBezTo>
                  <a:cubicBezTo>
                    <a:pt x="68" y="268"/>
                    <a:pt x="68" y="268"/>
                    <a:pt x="68" y="268"/>
                  </a:cubicBezTo>
                  <a:cubicBezTo>
                    <a:pt x="69" y="270"/>
                    <a:pt x="69" y="270"/>
                    <a:pt x="69" y="270"/>
                  </a:cubicBezTo>
                  <a:cubicBezTo>
                    <a:pt x="69" y="272"/>
                    <a:pt x="69" y="272"/>
                    <a:pt x="69" y="272"/>
                  </a:cubicBezTo>
                  <a:cubicBezTo>
                    <a:pt x="69" y="277"/>
                    <a:pt x="69" y="277"/>
                    <a:pt x="69" y="277"/>
                  </a:cubicBezTo>
                  <a:cubicBezTo>
                    <a:pt x="72" y="276"/>
                    <a:pt x="75" y="275"/>
                    <a:pt x="78" y="273"/>
                  </a:cubicBezTo>
                  <a:cubicBezTo>
                    <a:pt x="86" y="268"/>
                    <a:pt x="93" y="261"/>
                    <a:pt x="97" y="252"/>
                  </a:cubicBezTo>
                  <a:cubicBezTo>
                    <a:pt x="100" y="246"/>
                    <a:pt x="101" y="239"/>
                    <a:pt x="101" y="232"/>
                  </a:cubicBezTo>
                  <a:cubicBezTo>
                    <a:pt x="101" y="196"/>
                    <a:pt x="99" y="164"/>
                    <a:pt x="96" y="136"/>
                  </a:cubicBezTo>
                  <a:cubicBezTo>
                    <a:pt x="94" y="116"/>
                    <a:pt x="91" y="98"/>
                    <a:pt x="86" y="81"/>
                  </a:cubicBezTo>
                  <a:cubicBezTo>
                    <a:pt x="86" y="78"/>
                    <a:pt x="85" y="75"/>
                    <a:pt x="84" y="72"/>
                  </a:cubicBezTo>
                  <a:cubicBezTo>
                    <a:pt x="80" y="57"/>
                    <a:pt x="75" y="42"/>
                    <a:pt x="69" y="29"/>
                  </a:cubicBezTo>
                  <a:cubicBezTo>
                    <a:pt x="67" y="26"/>
                    <a:pt x="66" y="23"/>
                    <a:pt x="64"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50"/>
            <p:cNvSpPr>
              <a:spLocks/>
            </p:cNvSpPr>
            <p:nvPr/>
          </p:nvSpPr>
          <p:spPr bwMode="auto">
            <a:xfrm>
              <a:off x="3708002" y="2366398"/>
              <a:ext cx="169875" cy="469315"/>
            </a:xfrm>
            <a:custGeom>
              <a:avLst/>
              <a:gdLst/>
              <a:ahLst/>
              <a:cxnLst>
                <a:cxn ang="0">
                  <a:pos x="45" y="4"/>
                </a:cxn>
                <a:cxn ang="0">
                  <a:pos x="44" y="5"/>
                </a:cxn>
                <a:cxn ang="0">
                  <a:pos x="40" y="12"/>
                </a:cxn>
                <a:cxn ang="0">
                  <a:pos x="23" y="51"/>
                </a:cxn>
                <a:cxn ang="0">
                  <a:pos x="18" y="65"/>
                </a:cxn>
                <a:cxn ang="0">
                  <a:pos x="16" y="72"/>
                </a:cxn>
                <a:cxn ang="0">
                  <a:pos x="12" y="89"/>
                </a:cxn>
                <a:cxn ang="0">
                  <a:pos x="5" y="134"/>
                </a:cxn>
                <a:cxn ang="0">
                  <a:pos x="0" y="230"/>
                </a:cxn>
                <a:cxn ang="0">
                  <a:pos x="0" y="238"/>
                </a:cxn>
                <a:cxn ang="0">
                  <a:pos x="32" y="276"/>
                </a:cxn>
                <a:cxn ang="0">
                  <a:pos x="32" y="270"/>
                </a:cxn>
                <a:cxn ang="0">
                  <a:pos x="32" y="268"/>
                </a:cxn>
                <a:cxn ang="0">
                  <a:pos x="34" y="266"/>
                </a:cxn>
                <a:cxn ang="0">
                  <a:pos x="35" y="263"/>
                </a:cxn>
                <a:cxn ang="0">
                  <a:pos x="35" y="263"/>
                </a:cxn>
                <a:cxn ang="0">
                  <a:pos x="35" y="263"/>
                </a:cxn>
                <a:cxn ang="0">
                  <a:pos x="35" y="264"/>
                </a:cxn>
                <a:cxn ang="0">
                  <a:pos x="35" y="263"/>
                </a:cxn>
                <a:cxn ang="0">
                  <a:pos x="80" y="230"/>
                </a:cxn>
                <a:cxn ang="0">
                  <a:pos x="88" y="226"/>
                </a:cxn>
                <a:cxn ang="0">
                  <a:pos x="96" y="224"/>
                </a:cxn>
                <a:cxn ang="0">
                  <a:pos x="100" y="142"/>
                </a:cxn>
                <a:cxn ang="0">
                  <a:pos x="84" y="142"/>
                </a:cxn>
                <a:cxn ang="0">
                  <a:pos x="76" y="142"/>
                </a:cxn>
                <a:cxn ang="0">
                  <a:pos x="50" y="142"/>
                </a:cxn>
                <a:cxn ang="0">
                  <a:pos x="32" y="134"/>
                </a:cxn>
                <a:cxn ang="0">
                  <a:pos x="26" y="118"/>
                </a:cxn>
                <a:cxn ang="0">
                  <a:pos x="26" y="86"/>
                </a:cxn>
                <a:cxn ang="0">
                  <a:pos x="32" y="70"/>
                </a:cxn>
                <a:cxn ang="0">
                  <a:pos x="47" y="62"/>
                </a:cxn>
                <a:cxn ang="0">
                  <a:pos x="47" y="27"/>
                </a:cxn>
                <a:cxn ang="0">
                  <a:pos x="47" y="9"/>
                </a:cxn>
                <a:cxn ang="0">
                  <a:pos x="47" y="3"/>
                </a:cxn>
                <a:cxn ang="0">
                  <a:pos x="47" y="0"/>
                </a:cxn>
                <a:cxn ang="0">
                  <a:pos x="45" y="4"/>
                </a:cxn>
              </a:cxnLst>
              <a:rect l="0" t="0" r="r" b="b"/>
              <a:pathLst>
                <a:path w="100" h="276">
                  <a:moveTo>
                    <a:pt x="45" y="4"/>
                  </a:moveTo>
                  <a:cubicBezTo>
                    <a:pt x="45" y="4"/>
                    <a:pt x="45" y="4"/>
                    <a:pt x="44" y="5"/>
                  </a:cubicBezTo>
                  <a:cubicBezTo>
                    <a:pt x="43" y="7"/>
                    <a:pt x="41" y="10"/>
                    <a:pt x="40" y="12"/>
                  </a:cubicBezTo>
                  <a:cubicBezTo>
                    <a:pt x="33" y="24"/>
                    <a:pt x="27" y="37"/>
                    <a:pt x="23" y="51"/>
                  </a:cubicBezTo>
                  <a:cubicBezTo>
                    <a:pt x="21" y="55"/>
                    <a:pt x="20" y="60"/>
                    <a:pt x="18" y="65"/>
                  </a:cubicBezTo>
                  <a:cubicBezTo>
                    <a:pt x="17" y="67"/>
                    <a:pt x="17" y="69"/>
                    <a:pt x="16" y="72"/>
                  </a:cubicBezTo>
                  <a:cubicBezTo>
                    <a:pt x="15" y="78"/>
                    <a:pt x="13" y="83"/>
                    <a:pt x="12" y="89"/>
                  </a:cubicBezTo>
                  <a:cubicBezTo>
                    <a:pt x="9" y="103"/>
                    <a:pt x="7" y="118"/>
                    <a:pt x="5" y="134"/>
                  </a:cubicBezTo>
                  <a:cubicBezTo>
                    <a:pt x="1" y="162"/>
                    <a:pt x="0" y="194"/>
                    <a:pt x="0" y="230"/>
                  </a:cubicBezTo>
                  <a:cubicBezTo>
                    <a:pt x="0" y="233"/>
                    <a:pt x="0" y="236"/>
                    <a:pt x="0" y="238"/>
                  </a:cubicBezTo>
                  <a:cubicBezTo>
                    <a:pt x="3" y="256"/>
                    <a:pt x="16" y="270"/>
                    <a:pt x="32" y="276"/>
                  </a:cubicBezTo>
                  <a:cubicBezTo>
                    <a:pt x="32" y="270"/>
                    <a:pt x="32" y="270"/>
                    <a:pt x="32" y="270"/>
                  </a:cubicBezTo>
                  <a:cubicBezTo>
                    <a:pt x="32" y="268"/>
                    <a:pt x="32" y="268"/>
                    <a:pt x="32" y="268"/>
                  </a:cubicBezTo>
                  <a:cubicBezTo>
                    <a:pt x="34" y="266"/>
                    <a:pt x="34" y="266"/>
                    <a:pt x="34" y="266"/>
                  </a:cubicBezTo>
                  <a:cubicBezTo>
                    <a:pt x="35" y="263"/>
                    <a:pt x="35" y="263"/>
                    <a:pt x="35" y="263"/>
                  </a:cubicBezTo>
                  <a:cubicBezTo>
                    <a:pt x="35" y="263"/>
                    <a:pt x="35" y="263"/>
                    <a:pt x="35" y="263"/>
                  </a:cubicBezTo>
                  <a:cubicBezTo>
                    <a:pt x="35" y="263"/>
                    <a:pt x="35" y="263"/>
                    <a:pt x="35" y="263"/>
                  </a:cubicBezTo>
                  <a:cubicBezTo>
                    <a:pt x="35" y="264"/>
                    <a:pt x="35" y="264"/>
                    <a:pt x="35" y="264"/>
                  </a:cubicBezTo>
                  <a:cubicBezTo>
                    <a:pt x="35" y="264"/>
                    <a:pt x="35" y="264"/>
                    <a:pt x="35" y="263"/>
                  </a:cubicBezTo>
                  <a:cubicBezTo>
                    <a:pt x="37" y="260"/>
                    <a:pt x="48" y="243"/>
                    <a:pt x="80" y="230"/>
                  </a:cubicBezTo>
                  <a:cubicBezTo>
                    <a:pt x="82" y="229"/>
                    <a:pt x="85" y="227"/>
                    <a:pt x="88" y="226"/>
                  </a:cubicBezTo>
                  <a:cubicBezTo>
                    <a:pt x="90" y="225"/>
                    <a:pt x="93" y="224"/>
                    <a:pt x="96" y="224"/>
                  </a:cubicBezTo>
                  <a:cubicBezTo>
                    <a:pt x="96" y="192"/>
                    <a:pt x="98" y="165"/>
                    <a:pt x="100" y="142"/>
                  </a:cubicBezTo>
                  <a:cubicBezTo>
                    <a:pt x="84" y="142"/>
                    <a:pt x="84" y="142"/>
                    <a:pt x="84" y="142"/>
                  </a:cubicBezTo>
                  <a:cubicBezTo>
                    <a:pt x="76" y="142"/>
                    <a:pt x="76" y="142"/>
                    <a:pt x="76" y="142"/>
                  </a:cubicBezTo>
                  <a:cubicBezTo>
                    <a:pt x="50" y="142"/>
                    <a:pt x="50" y="142"/>
                    <a:pt x="50" y="142"/>
                  </a:cubicBezTo>
                  <a:cubicBezTo>
                    <a:pt x="43" y="142"/>
                    <a:pt x="36" y="139"/>
                    <a:pt x="32" y="134"/>
                  </a:cubicBezTo>
                  <a:cubicBezTo>
                    <a:pt x="28" y="130"/>
                    <a:pt x="26" y="124"/>
                    <a:pt x="26" y="118"/>
                  </a:cubicBezTo>
                  <a:cubicBezTo>
                    <a:pt x="26" y="86"/>
                    <a:pt x="26" y="86"/>
                    <a:pt x="26" y="86"/>
                  </a:cubicBezTo>
                  <a:cubicBezTo>
                    <a:pt x="26" y="80"/>
                    <a:pt x="28" y="75"/>
                    <a:pt x="32" y="70"/>
                  </a:cubicBezTo>
                  <a:cubicBezTo>
                    <a:pt x="36" y="66"/>
                    <a:pt x="41" y="63"/>
                    <a:pt x="47" y="62"/>
                  </a:cubicBezTo>
                  <a:cubicBezTo>
                    <a:pt x="47" y="27"/>
                    <a:pt x="47" y="27"/>
                    <a:pt x="47" y="27"/>
                  </a:cubicBezTo>
                  <a:cubicBezTo>
                    <a:pt x="47" y="9"/>
                    <a:pt x="47" y="9"/>
                    <a:pt x="47" y="9"/>
                  </a:cubicBezTo>
                  <a:cubicBezTo>
                    <a:pt x="47" y="3"/>
                    <a:pt x="47" y="3"/>
                    <a:pt x="47" y="3"/>
                  </a:cubicBezTo>
                  <a:cubicBezTo>
                    <a:pt x="47" y="0"/>
                    <a:pt x="47" y="0"/>
                    <a:pt x="47" y="0"/>
                  </a:cubicBezTo>
                  <a:cubicBezTo>
                    <a:pt x="46" y="2"/>
                    <a:pt x="46" y="3"/>
                    <a:pt x="4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51"/>
            <p:cNvSpPr>
              <a:spLocks/>
            </p:cNvSpPr>
            <p:nvPr/>
          </p:nvSpPr>
          <p:spPr bwMode="auto">
            <a:xfrm>
              <a:off x="3738954" y="2056880"/>
              <a:ext cx="567929" cy="906238"/>
            </a:xfrm>
            <a:custGeom>
              <a:avLst/>
              <a:gdLst/>
              <a:ahLst/>
              <a:cxnLst>
                <a:cxn ang="0">
                  <a:pos x="312" y="463"/>
                </a:cxn>
                <a:cxn ang="0">
                  <a:pos x="312" y="454"/>
                </a:cxn>
                <a:cxn ang="0">
                  <a:pos x="310" y="449"/>
                </a:cxn>
                <a:cxn ang="0">
                  <a:pos x="281" y="424"/>
                </a:cxn>
                <a:cxn ang="0">
                  <a:pos x="248" y="411"/>
                </a:cxn>
                <a:cxn ang="0">
                  <a:pos x="194" y="316"/>
                </a:cxn>
                <a:cxn ang="0">
                  <a:pos x="250" y="316"/>
                </a:cxn>
                <a:cxn ang="0">
                  <a:pos x="293" y="316"/>
                </a:cxn>
                <a:cxn ang="0">
                  <a:pos x="317" y="300"/>
                </a:cxn>
                <a:cxn ang="0">
                  <a:pos x="305" y="252"/>
                </a:cxn>
                <a:cxn ang="0">
                  <a:pos x="296" y="253"/>
                </a:cxn>
                <a:cxn ang="0">
                  <a:pos x="295" y="169"/>
                </a:cxn>
                <a:cxn ang="0">
                  <a:pos x="295" y="154"/>
                </a:cxn>
                <a:cxn ang="0">
                  <a:pos x="295" y="52"/>
                </a:cxn>
                <a:cxn ang="0">
                  <a:pos x="295" y="44"/>
                </a:cxn>
                <a:cxn ang="0">
                  <a:pos x="295" y="39"/>
                </a:cxn>
                <a:cxn ang="0">
                  <a:pos x="295" y="16"/>
                </a:cxn>
                <a:cxn ang="0">
                  <a:pos x="256" y="0"/>
                </a:cxn>
                <a:cxn ang="0">
                  <a:pos x="102" y="0"/>
                </a:cxn>
                <a:cxn ang="0">
                  <a:pos x="53" y="0"/>
                </a:cxn>
                <a:cxn ang="0">
                  <a:pos x="37" y="35"/>
                </a:cxn>
                <a:cxn ang="0">
                  <a:pos x="37" y="44"/>
                </a:cxn>
                <a:cxn ang="0">
                  <a:pos x="37" y="49"/>
                </a:cxn>
                <a:cxn ang="0">
                  <a:pos x="37" y="159"/>
                </a:cxn>
                <a:cxn ang="0">
                  <a:pos x="37" y="173"/>
                </a:cxn>
                <a:cxn ang="0">
                  <a:pos x="37" y="207"/>
                </a:cxn>
                <a:cxn ang="0">
                  <a:pos x="37" y="253"/>
                </a:cxn>
                <a:cxn ang="0">
                  <a:pos x="22" y="256"/>
                </a:cxn>
                <a:cxn ang="0">
                  <a:pos x="16" y="300"/>
                </a:cxn>
                <a:cxn ang="0">
                  <a:pos x="32" y="316"/>
                </a:cxn>
                <a:cxn ang="0">
                  <a:pos x="65" y="316"/>
                </a:cxn>
                <a:cxn ang="0">
                  <a:pos x="92" y="316"/>
                </a:cxn>
                <a:cxn ang="0">
                  <a:pos x="148" y="402"/>
                </a:cxn>
                <a:cxn ang="0">
                  <a:pos x="77" y="414"/>
                </a:cxn>
                <a:cxn ang="0">
                  <a:pos x="61" y="421"/>
                </a:cxn>
                <a:cxn ang="0">
                  <a:pos x="22" y="452"/>
                </a:cxn>
                <a:cxn ang="0">
                  <a:pos x="22" y="460"/>
                </a:cxn>
                <a:cxn ang="0">
                  <a:pos x="22" y="468"/>
                </a:cxn>
                <a:cxn ang="0">
                  <a:pos x="22" y="470"/>
                </a:cxn>
                <a:cxn ang="0">
                  <a:pos x="7" y="481"/>
                </a:cxn>
                <a:cxn ang="0">
                  <a:pos x="22" y="532"/>
                </a:cxn>
                <a:cxn ang="0">
                  <a:pos x="65" y="501"/>
                </a:cxn>
                <a:cxn ang="0">
                  <a:pos x="47" y="466"/>
                </a:cxn>
                <a:cxn ang="0">
                  <a:pos x="51" y="455"/>
                </a:cxn>
                <a:cxn ang="0">
                  <a:pos x="79" y="439"/>
                </a:cxn>
                <a:cxn ang="0">
                  <a:pos x="154" y="470"/>
                </a:cxn>
                <a:cxn ang="0">
                  <a:pos x="165" y="533"/>
                </a:cxn>
                <a:cxn ang="0">
                  <a:pos x="180" y="472"/>
                </a:cxn>
                <a:cxn ang="0">
                  <a:pos x="255" y="439"/>
                </a:cxn>
                <a:cxn ang="0">
                  <a:pos x="270" y="446"/>
                </a:cxn>
                <a:cxn ang="0">
                  <a:pos x="286" y="457"/>
                </a:cxn>
                <a:cxn ang="0">
                  <a:pos x="288" y="466"/>
                </a:cxn>
                <a:cxn ang="0">
                  <a:pos x="269" y="501"/>
                </a:cxn>
                <a:cxn ang="0">
                  <a:pos x="320" y="527"/>
                </a:cxn>
                <a:cxn ang="0">
                  <a:pos x="320" y="475"/>
                </a:cxn>
                <a:cxn ang="0">
                  <a:pos x="312" y="468"/>
                </a:cxn>
              </a:cxnLst>
              <a:rect l="0" t="0" r="r" b="b"/>
              <a:pathLst>
                <a:path w="334" h="533">
                  <a:moveTo>
                    <a:pt x="312" y="468"/>
                  </a:moveTo>
                  <a:cubicBezTo>
                    <a:pt x="312" y="463"/>
                    <a:pt x="312" y="463"/>
                    <a:pt x="312" y="463"/>
                  </a:cubicBezTo>
                  <a:cubicBezTo>
                    <a:pt x="312" y="459"/>
                    <a:pt x="312" y="459"/>
                    <a:pt x="312" y="459"/>
                  </a:cubicBezTo>
                  <a:cubicBezTo>
                    <a:pt x="312" y="454"/>
                    <a:pt x="312" y="454"/>
                    <a:pt x="312" y="454"/>
                  </a:cubicBezTo>
                  <a:cubicBezTo>
                    <a:pt x="312" y="452"/>
                    <a:pt x="312" y="452"/>
                    <a:pt x="312" y="452"/>
                  </a:cubicBezTo>
                  <a:cubicBezTo>
                    <a:pt x="310" y="449"/>
                    <a:pt x="310" y="449"/>
                    <a:pt x="310" y="449"/>
                  </a:cubicBezTo>
                  <a:cubicBezTo>
                    <a:pt x="310" y="448"/>
                    <a:pt x="304" y="440"/>
                    <a:pt x="291" y="431"/>
                  </a:cubicBezTo>
                  <a:cubicBezTo>
                    <a:pt x="288" y="429"/>
                    <a:pt x="285" y="427"/>
                    <a:pt x="281" y="424"/>
                  </a:cubicBezTo>
                  <a:cubicBezTo>
                    <a:pt x="274" y="421"/>
                    <a:pt x="266" y="417"/>
                    <a:pt x="256" y="414"/>
                  </a:cubicBezTo>
                  <a:cubicBezTo>
                    <a:pt x="254" y="413"/>
                    <a:pt x="251" y="412"/>
                    <a:pt x="248" y="411"/>
                  </a:cubicBezTo>
                  <a:cubicBezTo>
                    <a:pt x="232" y="406"/>
                    <a:pt x="211" y="403"/>
                    <a:pt x="186" y="402"/>
                  </a:cubicBezTo>
                  <a:cubicBezTo>
                    <a:pt x="194" y="316"/>
                    <a:pt x="194" y="316"/>
                    <a:pt x="194" y="316"/>
                  </a:cubicBezTo>
                  <a:cubicBezTo>
                    <a:pt x="242" y="316"/>
                    <a:pt x="242" y="316"/>
                    <a:pt x="242" y="316"/>
                  </a:cubicBezTo>
                  <a:cubicBezTo>
                    <a:pt x="250" y="316"/>
                    <a:pt x="250" y="316"/>
                    <a:pt x="250" y="316"/>
                  </a:cubicBezTo>
                  <a:cubicBezTo>
                    <a:pt x="285" y="316"/>
                    <a:pt x="285" y="316"/>
                    <a:pt x="285" y="316"/>
                  </a:cubicBezTo>
                  <a:cubicBezTo>
                    <a:pt x="293" y="316"/>
                    <a:pt x="293" y="316"/>
                    <a:pt x="293" y="316"/>
                  </a:cubicBezTo>
                  <a:cubicBezTo>
                    <a:pt x="301" y="316"/>
                    <a:pt x="301" y="316"/>
                    <a:pt x="301" y="316"/>
                  </a:cubicBezTo>
                  <a:cubicBezTo>
                    <a:pt x="310" y="316"/>
                    <a:pt x="317" y="309"/>
                    <a:pt x="317" y="300"/>
                  </a:cubicBezTo>
                  <a:cubicBezTo>
                    <a:pt x="317" y="268"/>
                    <a:pt x="317" y="268"/>
                    <a:pt x="317" y="268"/>
                  </a:cubicBezTo>
                  <a:cubicBezTo>
                    <a:pt x="317" y="260"/>
                    <a:pt x="312" y="254"/>
                    <a:pt x="305" y="252"/>
                  </a:cubicBezTo>
                  <a:cubicBezTo>
                    <a:pt x="304" y="252"/>
                    <a:pt x="302" y="252"/>
                    <a:pt x="301" y="252"/>
                  </a:cubicBezTo>
                  <a:cubicBezTo>
                    <a:pt x="301" y="252"/>
                    <a:pt x="299" y="252"/>
                    <a:pt x="296" y="253"/>
                  </a:cubicBezTo>
                  <a:cubicBezTo>
                    <a:pt x="296" y="253"/>
                    <a:pt x="295" y="253"/>
                    <a:pt x="295" y="253"/>
                  </a:cubicBezTo>
                  <a:cubicBezTo>
                    <a:pt x="295" y="169"/>
                    <a:pt x="295" y="169"/>
                    <a:pt x="295" y="169"/>
                  </a:cubicBezTo>
                  <a:cubicBezTo>
                    <a:pt x="295" y="157"/>
                    <a:pt x="295" y="157"/>
                    <a:pt x="295" y="157"/>
                  </a:cubicBezTo>
                  <a:cubicBezTo>
                    <a:pt x="295" y="154"/>
                    <a:pt x="295" y="154"/>
                    <a:pt x="295" y="154"/>
                  </a:cubicBezTo>
                  <a:cubicBezTo>
                    <a:pt x="295" y="146"/>
                    <a:pt x="295" y="146"/>
                    <a:pt x="295" y="146"/>
                  </a:cubicBezTo>
                  <a:cubicBezTo>
                    <a:pt x="295" y="52"/>
                    <a:pt x="295" y="52"/>
                    <a:pt x="295" y="52"/>
                  </a:cubicBezTo>
                  <a:cubicBezTo>
                    <a:pt x="295" y="49"/>
                    <a:pt x="295" y="49"/>
                    <a:pt x="295" y="49"/>
                  </a:cubicBezTo>
                  <a:cubicBezTo>
                    <a:pt x="295" y="44"/>
                    <a:pt x="295" y="44"/>
                    <a:pt x="295" y="44"/>
                  </a:cubicBezTo>
                  <a:cubicBezTo>
                    <a:pt x="295" y="41"/>
                    <a:pt x="295" y="41"/>
                    <a:pt x="295" y="41"/>
                  </a:cubicBezTo>
                  <a:cubicBezTo>
                    <a:pt x="295" y="39"/>
                    <a:pt x="295" y="39"/>
                    <a:pt x="295" y="39"/>
                  </a:cubicBezTo>
                  <a:cubicBezTo>
                    <a:pt x="295" y="30"/>
                    <a:pt x="295" y="30"/>
                    <a:pt x="295" y="30"/>
                  </a:cubicBezTo>
                  <a:cubicBezTo>
                    <a:pt x="295" y="16"/>
                    <a:pt x="295" y="16"/>
                    <a:pt x="295" y="16"/>
                  </a:cubicBezTo>
                  <a:cubicBezTo>
                    <a:pt x="295" y="7"/>
                    <a:pt x="288" y="0"/>
                    <a:pt x="279" y="0"/>
                  </a:cubicBezTo>
                  <a:cubicBezTo>
                    <a:pt x="256" y="0"/>
                    <a:pt x="256" y="0"/>
                    <a:pt x="256" y="0"/>
                  </a:cubicBezTo>
                  <a:cubicBezTo>
                    <a:pt x="247" y="0"/>
                    <a:pt x="247" y="0"/>
                    <a:pt x="247" y="0"/>
                  </a:cubicBezTo>
                  <a:cubicBezTo>
                    <a:pt x="102" y="0"/>
                    <a:pt x="102" y="0"/>
                    <a:pt x="102" y="0"/>
                  </a:cubicBezTo>
                  <a:cubicBezTo>
                    <a:pt x="93" y="0"/>
                    <a:pt x="93" y="0"/>
                    <a:pt x="93" y="0"/>
                  </a:cubicBezTo>
                  <a:cubicBezTo>
                    <a:pt x="53" y="0"/>
                    <a:pt x="53" y="0"/>
                    <a:pt x="53" y="0"/>
                  </a:cubicBezTo>
                  <a:cubicBezTo>
                    <a:pt x="44" y="0"/>
                    <a:pt x="37" y="7"/>
                    <a:pt x="37" y="16"/>
                  </a:cubicBezTo>
                  <a:cubicBezTo>
                    <a:pt x="37" y="35"/>
                    <a:pt x="37" y="35"/>
                    <a:pt x="37" y="35"/>
                  </a:cubicBezTo>
                  <a:cubicBezTo>
                    <a:pt x="37" y="40"/>
                    <a:pt x="37" y="40"/>
                    <a:pt x="37" y="40"/>
                  </a:cubicBezTo>
                  <a:cubicBezTo>
                    <a:pt x="37" y="44"/>
                    <a:pt x="37" y="44"/>
                    <a:pt x="37" y="44"/>
                  </a:cubicBezTo>
                  <a:cubicBezTo>
                    <a:pt x="37" y="44"/>
                    <a:pt x="37" y="44"/>
                    <a:pt x="37" y="44"/>
                  </a:cubicBezTo>
                  <a:cubicBezTo>
                    <a:pt x="37" y="49"/>
                    <a:pt x="37" y="49"/>
                    <a:pt x="37" y="49"/>
                  </a:cubicBezTo>
                  <a:cubicBezTo>
                    <a:pt x="37" y="52"/>
                    <a:pt x="37" y="52"/>
                    <a:pt x="37" y="52"/>
                  </a:cubicBezTo>
                  <a:cubicBezTo>
                    <a:pt x="37" y="159"/>
                    <a:pt x="37" y="159"/>
                    <a:pt x="37" y="159"/>
                  </a:cubicBezTo>
                  <a:cubicBezTo>
                    <a:pt x="37" y="172"/>
                    <a:pt x="37" y="172"/>
                    <a:pt x="37" y="172"/>
                  </a:cubicBezTo>
                  <a:cubicBezTo>
                    <a:pt x="37" y="173"/>
                    <a:pt x="37" y="173"/>
                    <a:pt x="37" y="173"/>
                  </a:cubicBezTo>
                  <a:cubicBezTo>
                    <a:pt x="37" y="182"/>
                    <a:pt x="37" y="182"/>
                    <a:pt x="37" y="182"/>
                  </a:cubicBezTo>
                  <a:cubicBezTo>
                    <a:pt x="37" y="207"/>
                    <a:pt x="37" y="207"/>
                    <a:pt x="37" y="207"/>
                  </a:cubicBezTo>
                  <a:cubicBezTo>
                    <a:pt x="37" y="228"/>
                    <a:pt x="37" y="228"/>
                    <a:pt x="37" y="228"/>
                  </a:cubicBezTo>
                  <a:cubicBezTo>
                    <a:pt x="37" y="253"/>
                    <a:pt x="37" y="253"/>
                    <a:pt x="37" y="253"/>
                  </a:cubicBezTo>
                  <a:cubicBezTo>
                    <a:pt x="34" y="252"/>
                    <a:pt x="32" y="252"/>
                    <a:pt x="32" y="252"/>
                  </a:cubicBezTo>
                  <a:cubicBezTo>
                    <a:pt x="28" y="252"/>
                    <a:pt x="24" y="254"/>
                    <a:pt x="22" y="256"/>
                  </a:cubicBezTo>
                  <a:cubicBezTo>
                    <a:pt x="18" y="259"/>
                    <a:pt x="16" y="263"/>
                    <a:pt x="16" y="268"/>
                  </a:cubicBezTo>
                  <a:cubicBezTo>
                    <a:pt x="16" y="300"/>
                    <a:pt x="16" y="300"/>
                    <a:pt x="16" y="300"/>
                  </a:cubicBezTo>
                  <a:cubicBezTo>
                    <a:pt x="16" y="305"/>
                    <a:pt x="18" y="309"/>
                    <a:pt x="22" y="312"/>
                  </a:cubicBezTo>
                  <a:cubicBezTo>
                    <a:pt x="24" y="315"/>
                    <a:pt x="28" y="316"/>
                    <a:pt x="32" y="316"/>
                  </a:cubicBezTo>
                  <a:cubicBezTo>
                    <a:pt x="57" y="316"/>
                    <a:pt x="57" y="316"/>
                    <a:pt x="57" y="316"/>
                  </a:cubicBezTo>
                  <a:cubicBezTo>
                    <a:pt x="65" y="316"/>
                    <a:pt x="65" y="316"/>
                    <a:pt x="65" y="316"/>
                  </a:cubicBezTo>
                  <a:cubicBezTo>
                    <a:pt x="83" y="316"/>
                    <a:pt x="83" y="316"/>
                    <a:pt x="83" y="316"/>
                  </a:cubicBezTo>
                  <a:cubicBezTo>
                    <a:pt x="92" y="316"/>
                    <a:pt x="92" y="316"/>
                    <a:pt x="92" y="316"/>
                  </a:cubicBezTo>
                  <a:cubicBezTo>
                    <a:pt x="141" y="316"/>
                    <a:pt x="141" y="316"/>
                    <a:pt x="141" y="316"/>
                  </a:cubicBezTo>
                  <a:cubicBezTo>
                    <a:pt x="148" y="402"/>
                    <a:pt x="148" y="402"/>
                    <a:pt x="148" y="402"/>
                  </a:cubicBezTo>
                  <a:cubicBezTo>
                    <a:pt x="123" y="403"/>
                    <a:pt x="102" y="407"/>
                    <a:pt x="86" y="411"/>
                  </a:cubicBezTo>
                  <a:cubicBezTo>
                    <a:pt x="83" y="412"/>
                    <a:pt x="80" y="413"/>
                    <a:pt x="77" y="414"/>
                  </a:cubicBezTo>
                  <a:cubicBezTo>
                    <a:pt x="75" y="415"/>
                    <a:pt x="72" y="416"/>
                    <a:pt x="69" y="417"/>
                  </a:cubicBezTo>
                  <a:cubicBezTo>
                    <a:pt x="66" y="418"/>
                    <a:pt x="64" y="420"/>
                    <a:pt x="61" y="421"/>
                  </a:cubicBezTo>
                  <a:cubicBezTo>
                    <a:pt x="35" y="433"/>
                    <a:pt x="25" y="447"/>
                    <a:pt x="24" y="449"/>
                  </a:cubicBezTo>
                  <a:cubicBezTo>
                    <a:pt x="22" y="452"/>
                    <a:pt x="22" y="452"/>
                    <a:pt x="22" y="452"/>
                  </a:cubicBezTo>
                  <a:cubicBezTo>
                    <a:pt x="22" y="459"/>
                    <a:pt x="22" y="459"/>
                    <a:pt x="22" y="459"/>
                  </a:cubicBezTo>
                  <a:cubicBezTo>
                    <a:pt x="22" y="460"/>
                    <a:pt x="22" y="460"/>
                    <a:pt x="22" y="460"/>
                  </a:cubicBezTo>
                  <a:cubicBezTo>
                    <a:pt x="22" y="467"/>
                    <a:pt x="22" y="467"/>
                    <a:pt x="22" y="467"/>
                  </a:cubicBezTo>
                  <a:cubicBezTo>
                    <a:pt x="22" y="468"/>
                    <a:pt x="22" y="468"/>
                    <a:pt x="22" y="468"/>
                  </a:cubicBezTo>
                  <a:cubicBezTo>
                    <a:pt x="22" y="470"/>
                    <a:pt x="22" y="470"/>
                    <a:pt x="22" y="470"/>
                  </a:cubicBezTo>
                  <a:cubicBezTo>
                    <a:pt x="22" y="470"/>
                    <a:pt x="22" y="470"/>
                    <a:pt x="22" y="470"/>
                  </a:cubicBezTo>
                  <a:cubicBezTo>
                    <a:pt x="22" y="470"/>
                    <a:pt x="22" y="470"/>
                    <a:pt x="22" y="470"/>
                  </a:cubicBezTo>
                  <a:cubicBezTo>
                    <a:pt x="16" y="473"/>
                    <a:pt x="11" y="476"/>
                    <a:pt x="7" y="481"/>
                  </a:cubicBezTo>
                  <a:cubicBezTo>
                    <a:pt x="3" y="486"/>
                    <a:pt x="0" y="493"/>
                    <a:pt x="0" y="501"/>
                  </a:cubicBezTo>
                  <a:cubicBezTo>
                    <a:pt x="0" y="515"/>
                    <a:pt x="9" y="527"/>
                    <a:pt x="22" y="532"/>
                  </a:cubicBezTo>
                  <a:cubicBezTo>
                    <a:pt x="25" y="533"/>
                    <a:pt x="29" y="533"/>
                    <a:pt x="32" y="533"/>
                  </a:cubicBezTo>
                  <a:cubicBezTo>
                    <a:pt x="50" y="533"/>
                    <a:pt x="65" y="519"/>
                    <a:pt x="65" y="501"/>
                  </a:cubicBezTo>
                  <a:cubicBezTo>
                    <a:pt x="65" y="488"/>
                    <a:pt x="57" y="477"/>
                    <a:pt x="47" y="472"/>
                  </a:cubicBezTo>
                  <a:cubicBezTo>
                    <a:pt x="47" y="466"/>
                    <a:pt x="47" y="466"/>
                    <a:pt x="47" y="466"/>
                  </a:cubicBezTo>
                  <a:cubicBezTo>
                    <a:pt x="47" y="460"/>
                    <a:pt x="47" y="460"/>
                    <a:pt x="47" y="460"/>
                  </a:cubicBezTo>
                  <a:cubicBezTo>
                    <a:pt x="48" y="458"/>
                    <a:pt x="49" y="457"/>
                    <a:pt x="51" y="455"/>
                  </a:cubicBezTo>
                  <a:cubicBezTo>
                    <a:pt x="54" y="453"/>
                    <a:pt x="58" y="450"/>
                    <a:pt x="63" y="447"/>
                  </a:cubicBezTo>
                  <a:cubicBezTo>
                    <a:pt x="67" y="444"/>
                    <a:pt x="72" y="442"/>
                    <a:pt x="79" y="439"/>
                  </a:cubicBezTo>
                  <a:cubicBezTo>
                    <a:pt x="95" y="433"/>
                    <a:pt x="118" y="427"/>
                    <a:pt x="150" y="426"/>
                  </a:cubicBezTo>
                  <a:cubicBezTo>
                    <a:pt x="154" y="470"/>
                    <a:pt x="154" y="470"/>
                    <a:pt x="154" y="470"/>
                  </a:cubicBezTo>
                  <a:cubicBezTo>
                    <a:pt x="142" y="475"/>
                    <a:pt x="133" y="487"/>
                    <a:pt x="133" y="501"/>
                  </a:cubicBezTo>
                  <a:cubicBezTo>
                    <a:pt x="133" y="519"/>
                    <a:pt x="147" y="533"/>
                    <a:pt x="165" y="533"/>
                  </a:cubicBezTo>
                  <a:cubicBezTo>
                    <a:pt x="183" y="533"/>
                    <a:pt x="198" y="519"/>
                    <a:pt x="198" y="501"/>
                  </a:cubicBezTo>
                  <a:cubicBezTo>
                    <a:pt x="198" y="488"/>
                    <a:pt x="191" y="478"/>
                    <a:pt x="180" y="472"/>
                  </a:cubicBezTo>
                  <a:cubicBezTo>
                    <a:pt x="184" y="426"/>
                    <a:pt x="184" y="426"/>
                    <a:pt x="184" y="426"/>
                  </a:cubicBezTo>
                  <a:cubicBezTo>
                    <a:pt x="216" y="427"/>
                    <a:pt x="239" y="433"/>
                    <a:pt x="255" y="439"/>
                  </a:cubicBezTo>
                  <a:cubicBezTo>
                    <a:pt x="260" y="441"/>
                    <a:pt x="265" y="443"/>
                    <a:pt x="268" y="445"/>
                  </a:cubicBezTo>
                  <a:cubicBezTo>
                    <a:pt x="269" y="445"/>
                    <a:pt x="270" y="446"/>
                    <a:pt x="270" y="446"/>
                  </a:cubicBezTo>
                  <a:cubicBezTo>
                    <a:pt x="277" y="449"/>
                    <a:pt x="281" y="453"/>
                    <a:pt x="284" y="456"/>
                  </a:cubicBezTo>
                  <a:cubicBezTo>
                    <a:pt x="285" y="456"/>
                    <a:pt x="286" y="457"/>
                    <a:pt x="286" y="457"/>
                  </a:cubicBezTo>
                  <a:cubicBezTo>
                    <a:pt x="287" y="458"/>
                    <a:pt x="288" y="459"/>
                    <a:pt x="288" y="460"/>
                  </a:cubicBezTo>
                  <a:cubicBezTo>
                    <a:pt x="288" y="466"/>
                    <a:pt x="288" y="466"/>
                    <a:pt x="288" y="466"/>
                  </a:cubicBezTo>
                  <a:cubicBezTo>
                    <a:pt x="288" y="471"/>
                    <a:pt x="288" y="471"/>
                    <a:pt x="288" y="471"/>
                  </a:cubicBezTo>
                  <a:cubicBezTo>
                    <a:pt x="277" y="476"/>
                    <a:pt x="269" y="488"/>
                    <a:pt x="269" y="501"/>
                  </a:cubicBezTo>
                  <a:cubicBezTo>
                    <a:pt x="269" y="519"/>
                    <a:pt x="283" y="533"/>
                    <a:pt x="301" y="533"/>
                  </a:cubicBezTo>
                  <a:cubicBezTo>
                    <a:pt x="308" y="533"/>
                    <a:pt x="315" y="531"/>
                    <a:pt x="320" y="527"/>
                  </a:cubicBezTo>
                  <a:cubicBezTo>
                    <a:pt x="328" y="522"/>
                    <a:pt x="334" y="512"/>
                    <a:pt x="334" y="501"/>
                  </a:cubicBezTo>
                  <a:cubicBezTo>
                    <a:pt x="334" y="490"/>
                    <a:pt x="328" y="480"/>
                    <a:pt x="320" y="475"/>
                  </a:cubicBezTo>
                  <a:cubicBezTo>
                    <a:pt x="317" y="473"/>
                    <a:pt x="315" y="472"/>
                    <a:pt x="312" y="471"/>
                  </a:cubicBezTo>
                  <a:lnTo>
                    <a:pt x="312" y="4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52"/>
            <p:cNvSpPr>
              <a:spLocks/>
            </p:cNvSpPr>
            <p:nvPr/>
          </p:nvSpPr>
          <p:spPr bwMode="auto">
            <a:xfrm>
              <a:off x="4888487" y="1458000"/>
              <a:ext cx="349827" cy="350547"/>
            </a:xfrm>
            <a:custGeom>
              <a:avLst/>
              <a:gdLst/>
              <a:ahLst/>
              <a:cxnLst>
                <a:cxn ang="0">
                  <a:pos x="124" y="194"/>
                </a:cxn>
                <a:cxn ang="0">
                  <a:pos x="194" y="82"/>
                </a:cxn>
                <a:cxn ang="0">
                  <a:pos x="82" y="11"/>
                </a:cxn>
                <a:cxn ang="0">
                  <a:pos x="11" y="124"/>
                </a:cxn>
                <a:cxn ang="0">
                  <a:pos x="124" y="194"/>
                </a:cxn>
              </a:cxnLst>
              <a:rect l="0" t="0" r="r" b="b"/>
              <a:pathLst>
                <a:path w="206" h="206">
                  <a:moveTo>
                    <a:pt x="124" y="194"/>
                  </a:moveTo>
                  <a:cubicBezTo>
                    <a:pt x="175" y="183"/>
                    <a:pt x="206" y="132"/>
                    <a:pt x="194" y="82"/>
                  </a:cubicBezTo>
                  <a:cubicBezTo>
                    <a:pt x="183" y="31"/>
                    <a:pt x="132" y="0"/>
                    <a:pt x="82" y="11"/>
                  </a:cubicBezTo>
                  <a:cubicBezTo>
                    <a:pt x="31" y="23"/>
                    <a:pt x="0" y="74"/>
                    <a:pt x="11" y="124"/>
                  </a:cubicBezTo>
                  <a:cubicBezTo>
                    <a:pt x="23" y="175"/>
                    <a:pt x="74" y="206"/>
                    <a:pt x="124"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53"/>
            <p:cNvSpPr>
              <a:spLocks/>
            </p:cNvSpPr>
            <p:nvPr/>
          </p:nvSpPr>
          <p:spPr bwMode="auto">
            <a:xfrm>
              <a:off x="4845299" y="1990658"/>
              <a:ext cx="20875" cy="15116"/>
            </a:xfrm>
            <a:custGeom>
              <a:avLst/>
              <a:gdLst/>
              <a:ahLst/>
              <a:cxnLst>
                <a:cxn ang="0">
                  <a:pos x="12" y="9"/>
                </a:cxn>
                <a:cxn ang="0">
                  <a:pos x="12" y="0"/>
                </a:cxn>
                <a:cxn ang="0">
                  <a:pos x="0" y="7"/>
                </a:cxn>
                <a:cxn ang="0">
                  <a:pos x="12" y="9"/>
                </a:cxn>
              </a:cxnLst>
              <a:rect l="0" t="0" r="r" b="b"/>
              <a:pathLst>
                <a:path w="12" h="9">
                  <a:moveTo>
                    <a:pt x="12" y="9"/>
                  </a:moveTo>
                  <a:cubicBezTo>
                    <a:pt x="12" y="0"/>
                    <a:pt x="12" y="0"/>
                    <a:pt x="12" y="0"/>
                  </a:cubicBezTo>
                  <a:cubicBezTo>
                    <a:pt x="8" y="3"/>
                    <a:pt x="4" y="5"/>
                    <a:pt x="0" y="7"/>
                  </a:cubicBezTo>
                  <a:cubicBezTo>
                    <a:pt x="4" y="8"/>
                    <a:pt x="8" y="8"/>
                    <a:pt x="12"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 name="Freeform 54"/>
            <p:cNvSpPr>
              <a:spLocks/>
            </p:cNvSpPr>
            <p:nvPr/>
          </p:nvSpPr>
          <p:spPr bwMode="auto">
            <a:xfrm>
              <a:off x="5260628" y="1990658"/>
              <a:ext cx="18715" cy="15116"/>
            </a:xfrm>
            <a:custGeom>
              <a:avLst/>
              <a:gdLst/>
              <a:ahLst/>
              <a:cxnLst>
                <a:cxn ang="0">
                  <a:pos x="0" y="0"/>
                </a:cxn>
                <a:cxn ang="0">
                  <a:pos x="0" y="9"/>
                </a:cxn>
                <a:cxn ang="0">
                  <a:pos x="11" y="7"/>
                </a:cxn>
                <a:cxn ang="0">
                  <a:pos x="4" y="3"/>
                </a:cxn>
                <a:cxn ang="0">
                  <a:pos x="0" y="0"/>
                </a:cxn>
              </a:cxnLst>
              <a:rect l="0" t="0" r="r" b="b"/>
              <a:pathLst>
                <a:path w="11" h="9">
                  <a:moveTo>
                    <a:pt x="0" y="0"/>
                  </a:moveTo>
                  <a:cubicBezTo>
                    <a:pt x="0" y="9"/>
                    <a:pt x="0" y="9"/>
                    <a:pt x="0" y="9"/>
                  </a:cubicBezTo>
                  <a:cubicBezTo>
                    <a:pt x="4" y="8"/>
                    <a:pt x="8" y="8"/>
                    <a:pt x="11" y="7"/>
                  </a:cubicBezTo>
                  <a:cubicBezTo>
                    <a:pt x="9" y="6"/>
                    <a:pt x="7" y="4"/>
                    <a:pt x="4" y="3"/>
                  </a:cubicBezTo>
                  <a:cubicBezTo>
                    <a:pt x="3" y="2"/>
                    <a:pt x="2"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Freeform 55"/>
            <p:cNvSpPr>
              <a:spLocks/>
            </p:cNvSpPr>
            <p:nvPr/>
          </p:nvSpPr>
          <p:spPr bwMode="auto">
            <a:xfrm>
              <a:off x="4748845" y="2366398"/>
              <a:ext cx="169875" cy="469315"/>
            </a:xfrm>
            <a:custGeom>
              <a:avLst/>
              <a:gdLst/>
              <a:ahLst/>
              <a:cxnLst>
                <a:cxn ang="0">
                  <a:pos x="32" y="27"/>
                </a:cxn>
                <a:cxn ang="0">
                  <a:pos x="18" y="65"/>
                </a:cxn>
                <a:cxn ang="0">
                  <a:pos x="17" y="70"/>
                </a:cxn>
                <a:cxn ang="0">
                  <a:pos x="5" y="134"/>
                </a:cxn>
                <a:cxn ang="0">
                  <a:pos x="0" y="230"/>
                </a:cxn>
                <a:cxn ang="0">
                  <a:pos x="3" y="249"/>
                </a:cxn>
                <a:cxn ang="0">
                  <a:pos x="24" y="272"/>
                </a:cxn>
                <a:cxn ang="0">
                  <a:pos x="32" y="275"/>
                </a:cxn>
                <a:cxn ang="0">
                  <a:pos x="32" y="276"/>
                </a:cxn>
                <a:cxn ang="0">
                  <a:pos x="32" y="275"/>
                </a:cxn>
                <a:cxn ang="0">
                  <a:pos x="32" y="270"/>
                </a:cxn>
                <a:cxn ang="0">
                  <a:pos x="32" y="268"/>
                </a:cxn>
                <a:cxn ang="0">
                  <a:pos x="34" y="266"/>
                </a:cxn>
                <a:cxn ang="0">
                  <a:pos x="35" y="263"/>
                </a:cxn>
                <a:cxn ang="0">
                  <a:pos x="35" y="264"/>
                </a:cxn>
                <a:cxn ang="0">
                  <a:pos x="64" y="238"/>
                </a:cxn>
                <a:cxn ang="0">
                  <a:pos x="72" y="233"/>
                </a:cxn>
                <a:cxn ang="0">
                  <a:pos x="96" y="224"/>
                </a:cxn>
                <a:cxn ang="0">
                  <a:pos x="100" y="142"/>
                </a:cxn>
                <a:cxn ang="0">
                  <a:pos x="68" y="142"/>
                </a:cxn>
                <a:cxn ang="0">
                  <a:pos x="60" y="142"/>
                </a:cxn>
                <a:cxn ang="0">
                  <a:pos x="50" y="142"/>
                </a:cxn>
                <a:cxn ang="0">
                  <a:pos x="27" y="126"/>
                </a:cxn>
                <a:cxn ang="0">
                  <a:pos x="26" y="118"/>
                </a:cxn>
                <a:cxn ang="0">
                  <a:pos x="26" y="86"/>
                </a:cxn>
                <a:cxn ang="0">
                  <a:pos x="27" y="78"/>
                </a:cxn>
                <a:cxn ang="0">
                  <a:pos x="45" y="63"/>
                </a:cxn>
                <a:cxn ang="0">
                  <a:pos x="47" y="62"/>
                </a:cxn>
                <a:cxn ang="0">
                  <a:pos x="47" y="43"/>
                </a:cxn>
                <a:cxn ang="0">
                  <a:pos x="47" y="0"/>
                </a:cxn>
                <a:cxn ang="0">
                  <a:pos x="36" y="18"/>
                </a:cxn>
                <a:cxn ang="0">
                  <a:pos x="32" y="27"/>
                </a:cxn>
              </a:cxnLst>
              <a:rect l="0" t="0" r="r" b="b"/>
              <a:pathLst>
                <a:path w="100" h="276">
                  <a:moveTo>
                    <a:pt x="32" y="27"/>
                  </a:moveTo>
                  <a:cubicBezTo>
                    <a:pt x="27" y="39"/>
                    <a:pt x="22" y="51"/>
                    <a:pt x="18" y="65"/>
                  </a:cubicBezTo>
                  <a:cubicBezTo>
                    <a:pt x="18" y="67"/>
                    <a:pt x="17" y="68"/>
                    <a:pt x="17" y="70"/>
                  </a:cubicBezTo>
                  <a:cubicBezTo>
                    <a:pt x="11" y="89"/>
                    <a:pt x="7" y="110"/>
                    <a:pt x="5" y="134"/>
                  </a:cubicBezTo>
                  <a:cubicBezTo>
                    <a:pt x="1" y="162"/>
                    <a:pt x="0" y="194"/>
                    <a:pt x="0" y="230"/>
                  </a:cubicBezTo>
                  <a:cubicBezTo>
                    <a:pt x="0" y="237"/>
                    <a:pt x="1" y="243"/>
                    <a:pt x="3" y="249"/>
                  </a:cubicBezTo>
                  <a:cubicBezTo>
                    <a:pt x="7" y="259"/>
                    <a:pt x="15" y="267"/>
                    <a:pt x="24" y="272"/>
                  </a:cubicBezTo>
                  <a:cubicBezTo>
                    <a:pt x="27" y="273"/>
                    <a:pt x="29" y="275"/>
                    <a:pt x="32" y="275"/>
                  </a:cubicBezTo>
                  <a:cubicBezTo>
                    <a:pt x="32" y="276"/>
                    <a:pt x="32" y="276"/>
                    <a:pt x="32" y="276"/>
                  </a:cubicBezTo>
                  <a:cubicBezTo>
                    <a:pt x="32" y="275"/>
                    <a:pt x="32" y="275"/>
                    <a:pt x="32" y="275"/>
                  </a:cubicBezTo>
                  <a:cubicBezTo>
                    <a:pt x="32" y="270"/>
                    <a:pt x="32" y="270"/>
                    <a:pt x="32" y="270"/>
                  </a:cubicBezTo>
                  <a:cubicBezTo>
                    <a:pt x="32" y="268"/>
                    <a:pt x="32" y="268"/>
                    <a:pt x="32" y="268"/>
                  </a:cubicBezTo>
                  <a:cubicBezTo>
                    <a:pt x="34" y="266"/>
                    <a:pt x="34" y="266"/>
                    <a:pt x="34" y="266"/>
                  </a:cubicBezTo>
                  <a:cubicBezTo>
                    <a:pt x="35" y="263"/>
                    <a:pt x="35" y="263"/>
                    <a:pt x="35" y="263"/>
                  </a:cubicBezTo>
                  <a:cubicBezTo>
                    <a:pt x="35" y="264"/>
                    <a:pt x="35" y="264"/>
                    <a:pt x="35" y="264"/>
                  </a:cubicBezTo>
                  <a:cubicBezTo>
                    <a:pt x="36" y="262"/>
                    <a:pt x="43" y="250"/>
                    <a:pt x="64" y="238"/>
                  </a:cubicBezTo>
                  <a:cubicBezTo>
                    <a:pt x="66" y="236"/>
                    <a:pt x="69" y="235"/>
                    <a:pt x="72" y="233"/>
                  </a:cubicBezTo>
                  <a:cubicBezTo>
                    <a:pt x="79" y="230"/>
                    <a:pt x="87" y="227"/>
                    <a:pt x="96" y="224"/>
                  </a:cubicBezTo>
                  <a:cubicBezTo>
                    <a:pt x="96" y="192"/>
                    <a:pt x="98" y="165"/>
                    <a:pt x="100" y="142"/>
                  </a:cubicBezTo>
                  <a:cubicBezTo>
                    <a:pt x="68" y="142"/>
                    <a:pt x="68" y="142"/>
                    <a:pt x="68" y="142"/>
                  </a:cubicBezTo>
                  <a:cubicBezTo>
                    <a:pt x="60" y="142"/>
                    <a:pt x="60" y="142"/>
                    <a:pt x="60" y="142"/>
                  </a:cubicBezTo>
                  <a:cubicBezTo>
                    <a:pt x="50" y="142"/>
                    <a:pt x="50" y="142"/>
                    <a:pt x="50" y="142"/>
                  </a:cubicBezTo>
                  <a:cubicBezTo>
                    <a:pt x="40" y="142"/>
                    <a:pt x="31" y="135"/>
                    <a:pt x="27" y="126"/>
                  </a:cubicBezTo>
                  <a:cubicBezTo>
                    <a:pt x="27" y="124"/>
                    <a:pt x="26" y="121"/>
                    <a:pt x="26" y="118"/>
                  </a:cubicBezTo>
                  <a:cubicBezTo>
                    <a:pt x="26" y="86"/>
                    <a:pt x="26" y="86"/>
                    <a:pt x="26" y="86"/>
                  </a:cubicBezTo>
                  <a:cubicBezTo>
                    <a:pt x="26" y="83"/>
                    <a:pt x="27" y="81"/>
                    <a:pt x="27" y="78"/>
                  </a:cubicBezTo>
                  <a:cubicBezTo>
                    <a:pt x="30" y="70"/>
                    <a:pt x="37" y="65"/>
                    <a:pt x="45" y="63"/>
                  </a:cubicBezTo>
                  <a:cubicBezTo>
                    <a:pt x="46" y="63"/>
                    <a:pt x="46" y="62"/>
                    <a:pt x="47" y="62"/>
                  </a:cubicBezTo>
                  <a:cubicBezTo>
                    <a:pt x="47" y="43"/>
                    <a:pt x="47" y="43"/>
                    <a:pt x="47" y="43"/>
                  </a:cubicBezTo>
                  <a:cubicBezTo>
                    <a:pt x="47" y="0"/>
                    <a:pt x="47" y="0"/>
                    <a:pt x="47" y="0"/>
                  </a:cubicBezTo>
                  <a:cubicBezTo>
                    <a:pt x="43" y="6"/>
                    <a:pt x="40" y="12"/>
                    <a:pt x="36" y="18"/>
                  </a:cubicBezTo>
                  <a:cubicBezTo>
                    <a:pt x="35" y="21"/>
                    <a:pt x="33" y="24"/>
                    <a:pt x="32"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56"/>
            <p:cNvSpPr>
              <a:spLocks noEditPoints="1"/>
            </p:cNvSpPr>
            <p:nvPr/>
          </p:nvSpPr>
          <p:spPr bwMode="auto">
            <a:xfrm>
              <a:off x="4685501" y="1828701"/>
              <a:ext cx="755079" cy="295841"/>
            </a:xfrm>
            <a:custGeom>
              <a:avLst/>
              <a:gdLst/>
              <a:ahLst/>
              <a:cxnLst>
                <a:cxn ang="0">
                  <a:pos x="5" y="134"/>
                </a:cxn>
                <a:cxn ang="0">
                  <a:pos x="24" y="155"/>
                </a:cxn>
                <a:cxn ang="0">
                  <a:pos x="32" y="159"/>
                </a:cxn>
                <a:cxn ang="0">
                  <a:pos x="69" y="171"/>
                </a:cxn>
                <a:cxn ang="0">
                  <a:pos x="84" y="168"/>
                </a:cxn>
                <a:cxn ang="0">
                  <a:pos x="108" y="126"/>
                </a:cxn>
                <a:cxn ang="0">
                  <a:pos x="144" y="126"/>
                </a:cxn>
                <a:cxn ang="0">
                  <a:pos x="293" y="126"/>
                </a:cxn>
                <a:cxn ang="0">
                  <a:pos x="358" y="150"/>
                </a:cxn>
                <a:cxn ang="0">
                  <a:pos x="358" y="174"/>
                </a:cxn>
                <a:cxn ang="0">
                  <a:pos x="383" y="169"/>
                </a:cxn>
                <a:cxn ang="0">
                  <a:pos x="396" y="166"/>
                </a:cxn>
                <a:cxn ang="0">
                  <a:pos x="425" y="151"/>
                </a:cxn>
                <a:cxn ang="0">
                  <a:pos x="439" y="134"/>
                </a:cxn>
                <a:cxn ang="0">
                  <a:pos x="444" y="113"/>
                </a:cxn>
                <a:cxn ang="0">
                  <a:pos x="434" y="82"/>
                </a:cxn>
                <a:cxn ang="0">
                  <a:pos x="404" y="53"/>
                </a:cxn>
                <a:cxn ang="0">
                  <a:pos x="396" y="47"/>
                </a:cxn>
                <a:cxn ang="0">
                  <a:pos x="317" y="4"/>
                </a:cxn>
                <a:cxn ang="0">
                  <a:pos x="299" y="0"/>
                </a:cxn>
                <a:cxn ang="0">
                  <a:pos x="135" y="1"/>
                </a:cxn>
                <a:cxn ang="0">
                  <a:pos x="127" y="4"/>
                </a:cxn>
                <a:cxn ang="0">
                  <a:pos x="69" y="33"/>
                </a:cxn>
                <a:cxn ang="0">
                  <a:pos x="27" y="63"/>
                </a:cxn>
                <a:cxn ang="0">
                  <a:pos x="14" y="76"/>
                </a:cxn>
                <a:cxn ang="0">
                  <a:pos x="1" y="106"/>
                </a:cxn>
                <a:cxn ang="0">
                  <a:pos x="0" y="114"/>
                </a:cxn>
                <a:cxn ang="0">
                  <a:pos x="114" y="112"/>
                </a:cxn>
                <a:cxn ang="0">
                  <a:pos x="107" y="85"/>
                </a:cxn>
                <a:cxn ang="0">
                  <a:pos x="114" y="83"/>
                </a:cxn>
                <a:cxn ang="0">
                  <a:pos x="369" y="107"/>
                </a:cxn>
                <a:cxn ang="0">
                  <a:pos x="355" y="109"/>
                </a:cxn>
                <a:cxn ang="0">
                  <a:pos x="330" y="88"/>
                </a:cxn>
                <a:cxn ang="0">
                  <a:pos x="346" y="91"/>
                </a:cxn>
                <a:cxn ang="0">
                  <a:pos x="367" y="105"/>
                </a:cxn>
              </a:cxnLst>
              <a:rect l="0" t="0" r="r" b="b"/>
              <a:pathLst>
                <a:path w="444" h="174">
                  <a:moveTo>
                    <a:pt x="0" y="114"/>
                  </a:moveTo>
                  <a:cubicBezTo>
                    <a:pt x="0" y="120"/>
                    <a:pt x="2" y="128"/>
                    <a:pt x="5" y="134"/>
                  </a:cubicBezTo>
                  <a:cubicBezTo>
                    <a:pt x="5" y="134"/>
                    <a:pt x="5" y="134"/>
                    <a:pt x="5" y="134"/>
                  </a:cubicBezTo>
                  <a:cubicBezTo>
                    <a:pt x="10" y="143"/>
                    <a:pt x="17" y="150"/>
                    <a:pt x="24" y="155"/>
                  </a:cubicBezTo>
                  <a:cubicBezTo>
                    <a:pt x="26" y="156"/>
                    <a:pt x="28" y="157"/>
                    <a:pt x="30" y="159"/>
                  </a:cubicBezTo>
                  <a:cubicBezTo>
                    <a:pt x="31" y="159"/>
                    <a:pt x="32" y="159"/>
                    <a:pt x="32" y="159"/>
                  </a:cubicBezTo>
                  <a:cubicBezTo>
                    <a:pt x="36" y="161"/>
                    <a:pt x="40" y="163"/>
                    <a:pt x="44" y="164"/>
                  </a:cubicBezTo>
                  <a:cubicBezTo>
                    <a:pt x="52" y="167"/>
                    <a:pt x="60" y="169"/>
                    <a:pt x="69" y="171"/>
                  </a:cubicBezTo>
                  <a:cubicBezTo>
                    <a:pt x="74" y="172"/>
                    <a:pt x="79" y="173"/>
                    <a:pt x="84" y="173"/>
                  </a:cubicBezTo>
                  <a:cubicBezTo>
                    <a:pt x="84" y="168"/>
                    <a:pt x="84" y="168"/>
                    <a:pt x="84" y="168"/>
                  </a:cubicBezTo>
                  <a:cubicBezTo>
                    <a:pt x="84" y="150"/>
                    <a:pt x="84" y="150"/>
                    <a:pt x="84" y="150"/>
                  </a:cubicBezTo>
                  <a:cubicBezTo>
                    <a:pt x="84" y="137"/>
                    <a:pt x="95" y="126"/>
                    <a:pt x="108" y="126"/>
                  </a:cubicBezTo>
                  <a:cubicBezTo>
                    <a:pt x="136" y="126"/>
                    <a:pt x="136" y="126"/>
                    <a:pt x="136" y="126"/>
                  </a:cubicBezTo>
                  <a:cubicBezTo>
                    <a:pt x="144" y="126"/>
                    <a:pt x="144" y="126"/>
                    <a:pt x="144" y="126"/>
                  </a:cubicBezTo>
                  <a:cubicBezTo>
                    <a:pt x="284" y="126"/>
                    <a:pt x="284" y="126"/>
                    <a:pt x="284" y="126"/>
                  </a:cubicBezTo>
                  <a:cubicBezTo>
                    <a:pt x="293" y="126"/>
                    <a:pt x="293" y="126"/>
                    <a:pt x="293" y="126"/>
                  </a:cubicBezTo>
                  <a:cubicBezTo>
                    <a:pt x="334" y="126"/>
                    <a:pt x="334" y="126"/>
                    <a:pt x="334" y="126"/>
                  </a:cubicBezTo>
                  <a:cubicBezTo>
                    <a:pt x="347" y="126"/>
                    <a:pt x="358" y="137"/>
                    <a:pt x="358" y="150"/>
                  </a:cubicBezTo>
                  <a:cubicBezTo>
                    <a:pt x="358" y="171"/>
                    <a:pt x="358" y="171"/>
                    <a:pt x="358" y="171"/>
                  </a:cubicBezTo>
                  <a:cubicBezTo>
                    <a:pt x="358" y="174"/>
                    <a:pt x="358" y="174"/>
                    <a:pt x="358" y="174"/>
                  </a:cubicBezTo>
                  <a:cubicBezTo>
                    <a:pt x="361" y="173"/>
                    <a:pt x="364" y="173"/>
                    <a:pt x="367" y="172"/>
                  </a:cubicBezTo>
                  <a:cubicBezTo>
                    <a:pt x="373" y="171"/>
                    <a:pt x="378" y="170"/>
                    <a:pt x="383" y="169"/>
                  </a:cubicBezTo>
                  <a:cubicBezTo>
                    <a:pt x="385" y="169"/>
                    <a:pt x="388" y="168"/>
                    <a:pt x="390" y="167"/>
                  </a:cubicBezTo>
                  <a:cubicBezTo>
                    <a:pt x="392" y="167"/>
                    <a:pt x="394" y="166"/>
                    <a:pt x="396" y="166"/>
                  </a:cubicBezTo>
                  <a:cubicBezTo>
                    <a:pt x="399" y="165"/>
                    <a:pt x="402" y="164"/>
                    <a:pt x="404" y="163"/>
                  </a:cubicBezTo>
                  <a:cubicBezTo>
                    <a:pt x="412" y="160"/>
                    <a:pt x="419" y="156"/>
                    <a:pt x="425" y="151"/>
                  </a:cubicBezTo>
                  <a:cubicBezTo>
                    <a:pt x="430" y="146"/>
                    <a:pt x="435" y="141"/>
                    <a:pt x="439" y="134"/>
                  </a:cubicBezTo>
                  <a:cubicBezTo>
                    <a:pt x="439" y="134"/>
                    <a:pt x="439" y="134"/>
                    <a:pt x="439" y="134"/>
                  </a:cubicBezTo>
                  <a:cubicBezTo>
                    <a:pt x="442" y="128"/>
                    <a:pt x="444" y="121"/>
                    <a:pt x="444" y="114"/>
                  </a:cubicBezTo>
                  <a:cubicBezTo>
                    <a:pt x="444" y="114"/>
                    <a:pt x="444" y="113"/>
                    <a:pt x="444" y="113"/>
                  </a:cubicBezTo>
                  <a:cubicBezTo>
                    <a:pt x="444" y="111"/>
                    <a:pt x="443" y="108"/>
                    <a:pt x="443" y="106"/>
                  </a:cubicBezTo>
                  <a:cubicBezTo>
                    <a:pt x="442" y="96"/>
                    <a:pt x="438" y="89"/>
                    <a:pt x="434" y="82"/>
                  </a:cubicBezTo>
                  <a:cubicBezTo>
                    <a:pt x="431" y="78"/>
                    <a:pt x="428" y="74"/>
                    <a:pt x="425" y="71"/>
                  </a:cubicBezTo>
                  <a:cubicBezTo>
                    <a:pt x="418" y="64"/>
                    <a:pt x="412" y="58"/>
                    <a:pt x="404" y="53"/>
                  </a:cubicBezTo>
                  <a:cubicBezTo>
                    <a:pt x="403" y="52"/>
                    <a:pt x="402" y="51"/>
                    <a:pt x="401" y="51"/>
                  </a:cubicBezTo>
                  <a:cubicBezTo>
                    <a:pt x="400" y="49"/>
                    <a:pt x="398" y="48"/>
                    <a:pt x="396" y="47"/>
                  </a:cubicBezTo>
                  <a:cubicBezTo>
                    <a:pt x="387" y="40"/>
                    <a:pt x="377" y="34"/>
                    <a:pt x="367" y="29"/>
                  </a:cubicBezTo>
                  <a:cubicBezTo>
                    <a:pt x="341" y="14"/>
                    <a:pt x="318" y="4"/>
                    <a:pt x="317" y="4"/>
                  </a:cubicBezTo>
                  <a:cubicBezTo>
                    <a:pt x="314" y="3"/>
                    <a:pt x="311" y="2"/>
                    <a:pt x="308" y="1"/>
                  </a:cubicBezTo>
                  <a:cubicBezTo>
                    <a:pt x="306" y="1"/>
                    <a:pt x="302" y="0"/>
                    <a:pt x="299" y="0"/>
                  </a:cubicBezTo>
                  <a:cubicBezTo>
                    <a:pt x="145" y="0"/>
                    <a:pt x="145" y="0"/>
                    <a:pt x="145" y="0"/>
                  </a:cubicBezTo>
                  <a:cubicBezTo>
                    <a:pt x="141" y="0"/>
                    <a:pt x="138" y="1"/>
                    <a:pt x="135" y="1"/>
                  </a:cubicBezTo>
                  <a:cubicBezTo>
                    <a:pt x="132" y="2"/>
                    <a:pt x="129" y="3"/>
                    <a:pt x="127" y="4"/>
                  </a:cubicBezTo>
                  <a:cubicBezTo>
                    <a:pt x="127" y="4"/>
                    <a:pt x="127" y="4"/>
                    <a:pt x="127" y="4"/>
                  </a:cubicBezTo>
                  <a:cubicBezTo>
                    <a:pt x="126" y="4"/>
                    <a:pt x="98" y="16"/>
                    <a:pt x="69" y="33"/>
                  </a:cubicBezTo>
                  <a:cubicBezTo>
                    <a:pt x="69" y="33"/>
                    <a:pt x="69" y="33"/>
                    <a:pt x="69" y="33"/>
                  </a:cubicBezTo>
                  <a:cubicBezTo>
                    <a:pt x="56" y="41"/>
                    <a:pt x="44" y="49"/>
                    <a:pt x="32" y="59"/>
                  </a:cubicBezTo>
                  <a:cubicBezTo>
                    <a:pt x="31" y="60"/>
                    <a:pt x="29" y="61"/>
                    <a:pt x="27" y="63"/>
                  </a:cubicBezTo>
                  <a:cubicBezTo>
                    <a:pt x="26" y="64"/>
                    <a:pt x="25" y="65"/>
                    <a:pt x="24" y="66"/>
                  </a:cubicBezTo>
                  <a:cubicBezTo>
                    <a:pt x="21" y="69"/>
                    <a:pt x="17" y="73"/>
                    <a:pt x="14" y="76"/>
                  </a:cubicBezTo>
                  <a:cubicBezTo>
                    <a:pt x="13" y="78"/>
                    <a:pt x="11" y="80"/>
                    <a:pt x="10" y="82"/>
                  </a:cubicBezTo>
                  <a:cubicBezTo>
                    <a:pt x="6" y="89"/>
                    <a:pt x="2" y="96"/>
                    <a:pt x="1" y="106"/>
                  </a:cubicBezTo>
                  <a:cubicBezTo>
                    <a:pt x="0" y="108"/>
                    <a:pt x="0" y="110"/>
                    <a:pt x="0" y="113"/>
                  </a:cubicBezTo>
                  <a:cubicBezTo>
                    <a:pt x="0" y="113"/>
                    <a:pt x="0" y="113"/>
                    <a:pt x="0" y="114"/>
                  </a:cubicBezTo>
                  <a:close/>
                  <a:moveTo>
                    <a:pt x="114" y="83"/>
                  </a:moveTo>
                  <a:cubicBezTo>
                    <a:pt x="114" y="112"/>
                    <a:pt x="114" y="112"/>
                    <a:pt x="114" y="112"/>
                  </a:cubicBezTo>
                  <a:cubicBezTo>
                    <a:pt x="97" y="111"/>
                    <a:pt x="83" y="109"/>
                    <a:pt x="74" y="107"/>
                  </a:cubicBezTo>
                  <a:cubicBezTo>
                    <a:pt x="83" y="100"/>
                    <a:pt x="95" y="92"/>
                    <a:pt x="107" y="85"/>
                  </a:cubicBezTo>
                  <a:cubicBezTo>
                    <a:pt x="109" y="84"/>
                    <a:pt x="111" y="83"/>
                    <a:pt x="114" y="81"/>
                  </a:cubicBezTo>
                  <a:lnTo>
                    <a:pt x="114" y="83"/>
                  </a:lnTo>
                  <a:close/>
                  <a:moveTo>
                    <a:pt x="367" y="105"/>
                  </a:moveTo>
                  <a:cubicBezTo>
                    <a:pt x="368" y="106"/>
                    <a:pt x="369" y="106"/>
                    <a:pt x="369" y="107"/>
                  </a:cubicBezTo>
                  <a:cubicBezTo>
                    <a:pt x="369" y="107"/>
                    <a:pt x="368" y="107"/>
                    <a:pt x="367" y="107"/>
                  </a:cubicBezTo>
                  <a:cubicBezTo>
                    <a:pt x="364" y="108"/>
                    <a:pt x="360" y="109"/>
                    <a:pt x="355" y="109"/>
                  </a:cubicBezTo>
                  <a:cubicBezTo>
                    <a:pt x="348" y="111"/>
                    <a:pt x="340" y="111"/>
                    <a:pt x="330" y="112"/>
                  </a:cubicBezTo>
                  <a:cubicBezTo>
                    <a:pt x="330" y="88"/>
                    <a:pt x="330" y="88"/>
                    <a:pt x="330" y="88"/>
                  </a:cubicBezTo>
                  <a:cubicBezTo>
                    <a:pt x="330" y="81"/>
                    <a:pt x="330" y="81"/>
                    <a:pt x="330" y="81"/>
                  </a:cubicBezTo>
                  <a:cubicBezTo>
                    <a:pt x="335" y="84"/>
                    <a:pt x="341" y="88"/>
                    <a:pt x="346" y="91"/>
                  </a:cubicBezTo>
                  <a:cubicBezTo>
                    <a:pt x="347" y="92"/>
                    <a:pt x="348" y="92"/>
                    <a:pt x="349" y="93"/>
                  </a:cubicBezTo>
                  <a:cubicBezTo>
                    <a:pt x="356" y="97"/>
                    <a:pt x="362" y="101"/>
                    <a:pt x="367"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57"/>
            <p:cNvSpPr>
              <a:spLocks/>
            </p:cNvSpPr>
            <p:nvPr/>
          </p:nvSpPr>
          <p:spPr bwMode="auto">
            <a:xfrm>
              <a:off x="5205923" y="2362798"/>
              <a:ext cx="172034" cy="470754"/>
            </a:xfrm>
            <a:custGeom>
              <a:avLst/>
              <a:gdLst/>
              <a:ahLst/>
              <a:cxnLst>
                <a:cxn ang="0">
                  <a:pos x="61" y="14"/>
                </a:cxn>
                <a:cxn ang="0">
                  <a:pos x="56" y="7"/>
                </a:cxn>
                <a:cxn ang="0">
                  <a:pos x="56" y="6"/>
                </a:cxn>
                <a:cxn ang="0">
                  <a:pos x="56" y="6"/>
                </a:cxn>
                <a:cxn ang="0">
                  <a:pos x="52" y="0"/>
                </a:cxn>
                <a:cxn ang="0">
                  <a:pos x="52" y="4"/>
                </a:cxn>
                <a:cxn ang="0">
                  <a:pos x="52" y="14"/>
                </a:cxn>
                <a:cxn ang="0">
                  <a:pos x="52" y="33"/>
                </a:cxn>
                <a:cxn ang="0">
                  <a:pos x="52" y="64"/>
                </a:cxn>
                <a:cxn ang="0">
                  <a:pos x="69" y="72"/>
                </a:cxn>
                <a:cxn ang="0">
                  <a:pos x="74" y="88"/>
                </a:cxn>
                <a:cxn ang="0">
                  <a:pos x="74" y="120"/>
                </a:cxn>
                <a:cxn ang="0">
                  <a:pos x="69" y="136"/>
                </a:cxn>
                <a:cxn ang="0">
                  <a:pos x="50" y="144"/>
                </a:cxn>
                <a:cxn ang="0">
                  <a:pos x="25" y="144"/>
                </a:cxn>
                <a:cxn ang="0">
                  <a:pos x="17" y="144"/>
                </a:cxn>
                <a:cxn ang="0">
                  <a:pos x="0" y="144"/>
                </a:cxn>
                <a:cxn ang="0">
                  <a:pos x="5" y="225"/>
                </a:cxn>
                <a:cxn ang="0">
                  <a:pos x="13" y="228"/>
                </a:cxn>
                <a:cxn ang="0">
                  <a:pos x="21" y="231"/>
                </a:cxn>
                <a:cxn ang="0">
                  <a:pos x="66" y="266"/>
                </a:cxn>
                <a:cxn ang="0">
                  <a:pos x="67" y="266"/>
                </a:cxn>
                <a:cxn ang="0">
                  <a:pos x="66" y="266"/>
                </a:cxn>
                <a:cxn ang="0">
                  <a:pos x="66" y="265"/>
                </a:cxn>
                <a:cxn ang="0">
                  <a:pos x="66" y="266"/>
                </a:cxn>
                <a:cxn ang="0">
                  <a:pos x="68" y="268"/>
                </a:cxn>
                <a:cxn ang="0">
                  <a:pos x="69" y="270"/>
                </a:cxn>
                <a:cxn ang="0">
                  <a:pos x="69" y="272"/>
                </a:cxn>
                <a:cxn ang="0">
                  <a:pos x="69" y="277"/>
                </a:cxn>
                <a:cxn ang="0">
                  <a:pos x="100" y="241"/>
                </a:cxn>
                <a:cxn ang="0">
                  <a:pos x="101" y="232"/>
                </a:cxn>
                <a:cxn ang="0">
                  <a:pos x="96" y="136"/>
                </a:cxn>
                <a:cxn ang="0">
                  <a:pos x="89" y="92"/>
                </a:cxn>
                <a:cxn ang="0">
                  <a:pos x="86" y="81"/>
                </a:cxn>
                <a:cxn ang="0">
                  <a:pos x="85" y="74"/>
                </a:cxn>
                <a:cxn ang="0">
                  <a:pos x="77" y="49"/>
                </a:cxn>
                <a:cxn ang="0">
                  <a:pos x="61" y="14"/>
                </a:cxn>
              </a:cxnLst>
              <a:rect l="0" t="0" r="r" b="b"/>
              <a:pathLst>
                <a:path w="101" h="277">
                  <a:moveTo>
                    <a:pt x="61" y="14"/>
                  </a:moveTo>
                  <a:cubicBezTo>
                    <a:pt x="60" y="12"/>
                    <a:pt x="58" y="9"/>
                    <a:pt x="56" y="7"/>
                  </a:cubicBezTo>
                  <a:cubicBezTo>
                    <a:pt x="56" y="7"/>
                    <a:pt x="56" y="6"/>
                    <a:pt x="56" y="6"/>
                  </a:cubicBezTo>
                  <a:cubicBezTo>
                    <a:pt x="56" y="6"/>
                    <a:pt x="56" y="6"/>
                    <a:pt x="56" y="6"/>
                  </a:cubicBezTo>
                  <a:cubicBezTo>
                    <a:pt x="55" y="4"/>
                    <a:pt x="53" y="2"/>
                    <a:pt x="52" y="0"/>
                  </a:cubicBezTo>
                  <a:cubicBezTo>
                    <a:pt x="52" y="4"/>
                    <a:pt x="52" y="4"/>
                    <a:pt x="52" y="4"/>
                  </a:cubicBezTo>
                  <a:cubicBezTo>
                    <a:pt x="52" y="14"/>
                    <a:pt x="52" y="14"/>
                    <a:pt x="52" y="14"/>
                  </a:cubicBezTo>
                  <a:cubicBezTo>
                    <a:pt x="52" y="33"/>
                    <a:pt x="52" y="33"/>
                    <a:pt x="52" y="33"/>
                  </a:cubicBezTo>
                  <a:cubicBezTo>
                    <a:pt x="52" y="64"/>
                    <a:pt x="52" y="64"/>
                    <a:pt x="52" y="64"/>
                  </a:cubicBezTo>
                  <a:cubicBezTo>
                    <a:pt x="59" y="65"/>
                    <a:pt x="64" y="68"/>
                    <a:pt x="69" y="72"/>
                  </a:cubicBezTo>
                  <a:cubicBezTo>
                    <a:pt x="72" y="77"/>
                    <a:pt x="74" y="82"/>
                    <a:pt x="74" y="88"/>
                  </a:cubicBezTo>
                  <a:cubicBezTo>
                    <a:pt x="74" y="120"/>
                    <a:pt x="74" y="120"/>
                    <a:pt x="74" y="120"/>
                  </a:cubicBezTo>
                  <a:cubicBezTo>
                    <a:pt x="74" y="126"/>
                    <a:pt x="72" y="132"/>
                    <a:pt x="69" y="136"/>
                  </a:cubicBezTo>
                  <a:cubicBezTo>
                    <a:pt x="64" y="141"/>
                    <a:pt x="58" y="144"/>
                    <a:pt x="50" y="144"/>
                  </a:cubicBezTo>
                  <a:cubicBezTo>
                    <a:pt x="25" y="144"/>
                    <a:pt x="25" y="144"/>
                    <a:pt x="25" y="144"/>
                  </a:cubicBezTo>
                  <a:cubicBezTo>
                    <a:pt x="17" y="144"/>
                    <a:pt x="17" y="144"/>
                    <a:pt x="17" y="144"/>
                  </a:cubicBezTo>
                  <a:cubicBezTo>
                    <a:pt x="0" y="144"/>
                    <a:pt x="0" y="144"/>
                    <a:pt x="0" y="144"/>
                  </a:cubicBezTo>
                  <a:cubicBezTo>
                    <a:pt x="3" y="167"/>
                    <a:pt x="5" y="193"/>
                    <a:pt x="5" y="225"/>
                  </a:cubicBezTo>
                  <a:cubicBezTo>
                    <a:pt x="8" y="226"/>
                    <a:pt x="11" y="227"/>
                    <a:pt x="13" y="228"/>
                  </a:cubicBezTo>
                  <a:cubicBezTo>
                    <a:pt x="16" y="229"/>
                    <a:pt x="19" y="230"/>
                    <a:pt x="21" y="231"/>
                  </a:cubicBezTo>
                  <a:cubicBezTo>
                    <a:pt x="54" y="245"/>
                    <a:pt x="65" y="263"/>
                    <a:pt x="66" y="266"/>
                  </a:cubicBezTo>
                  <a:cubicBezTo>
                    <a:pt x="66" y="266"/>
                    <a:pt x="67" y="266"/>
                    <a:pt x="67" y="266"/>
                  </a:cubicBezTo>
                  <a:cubicBezTo>
                    <a:pt x="66" y="266"/>
                    <a:pt x="66" y="266"/>
                    <a:pt x="66" y="266"/>
                  </a:cubicBezTo>
                  <a:cubicBezTo>
                    <a:pt x="66" y="265"/>
                    <a:pt x="66" y="265"/>
                    <a:pt x="66" y="265"/>
                  </a:cubicBezTo>
                  <a:cubicBezTo>
                    <a:pt x="66" y="266"/>
                    <a:pt x="66" y="266"/>
                    <a:pt x="66" y="266"/>
                  </a:cubicBezTo>
                  <a:cubicBezTo>
                    <a:pt x="68" y="268"/>
                    <a:pt x="68" y="268"/>
                    <a:pt x="68" y="268"/>
                  </a:cubicBezTo>
                  <a:cubicBezTo>
                    <a:pt x="69" y="270"/>
                    <a:pt x="69" y="270"/>
                    <a:pt x="69" y="270"/>
                  </a:cubicBezTo>
                  <a:cubicBezTo>
                    <a:pt x="69" y="272"/>
                    <a:pt x="69" y="272"/>
                    <a:pt x="69" y="272"/>
                  </a:cubicBezTo>
                  <a:cubicBezTo>
                    <a:pt x="69" y="277"/>
                    <a:pt x="69" y="277"/>
                    <a:pt x="69" y="277"/>
                  </a:cubicBezTo>
                  <a:cubicBezTo>
                    <a:pt x="85" y="272"/>
                    <a:pt x="97" y="258"/>
                    <a:pt x="100" y="241"/>
                  </a:cubicBezTo>
                  <a:cubicBezTo>
                    <a:pt x="101" y="238"/>
                    <a:pt x="101" y="235"/>
                    <a:pt x="101" y="232"/>
                  </a:cubicBezTo>
                  <a:cubicBezTo>
                    <a:pt x="101" y="196"/>
                    <a:pt x="99" y="164"/>
                    <a:pt x="96" y="136"/>
                  </a:cubicBezTo>
                  <a:cubicBezTo>
                    <a:pt x="94" y="120"/>
                    <a:pt x="92" y="105"/>
                    <a:pt x="89" y="92"/>
                  </a:cubicBezTo>
                  <a:cubicBezTo>
                    <a:pt x="88" y="88"/>
                    <a:pt x="87" y="84"/>
                    <a:pt x="86" y="81"/>
                  </a:cubicBezTo>
                  <a:cubicBezTo>
                    <a:pt x="86" y="79"/>
                    <a:pt x="85" y="76"/>
                    <a:pt x="85" y="74"/>
                  </a:cubicBezTo>
                  <a:cubicBezTo>
                    <a:pt x="82" y="65"/>
                    <a:pt x="80" y="57"/>
                    <a:pt x="77" y="49"/>
                  </a:cubicBezTo>
                  <a:cubicBezTo>
                    <a:pt x="72" y="36"/>
                    <a:pt x="67" y="25"/>
                    <a:pt x="61"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58"/>
            <p:cNvSpPr>
              <a:spLocks/>
            </p:cNvSpPr>
            <p:nvPr/>
          </p:nvSpPr>
          <p:spPr bwMode="auto">
            <a:xfrm>
              <a:off x="4779076" y="2056880"/>
              <a:ext cx="566489" cy="906238"/>
            </a:xfrm>
            <a:custGeom>
              <a:avLst/>
              <a:gdLst/>
              <a:ahLst/>
              <a:cxnLst>
                <a:cxn ang="0">
                  <a:pos x="312" y="471"/>
                </a:cxn>
                <a:cxn ang="0">
                  <a:pos x="312" y="468"/>
                </a:cxn>
                <a:cxn ang="0">
                  <a:pos x="312" y="459"/>
                </a:cxn>
                <a:cxn ang="0">
                  <a:pos x="312" y="452"/>
                </a:cxn>
                <a:cxn ang="0">
                  <a:pos x="273" y="420"/>
                </a:cxn>
                <a:cxn ang="0">
                  <a:pos x="256" y="414"/>
                </a:cxn>
                <a:cxn ang="0">
                  <a:pos x="186" y="402"/>
                </a:cxn>
                <a:cxn ang="0">
                  <a:pos x="242" y="316"/>
                </a:cxn>
                <a:cxn ang="0">
                  <a:pos x="269" y="316"/>
                </a:cxn>
                <a:cxn ang="0">
                  <a:pos x="301" y="316"/>
                </a:cxn>
                <a:cxn ang="0">
                  <a:pos x="317" y="300"/>
                </a:cxn>
                <a:cxn ang="0">
                  <a:pos x="312" y="256"/>
                </a:cxn>
                <a:cxn ang="0">
                  <a:pos x="295" y="253"/>
                </a:cxn>
                <a:cxn ang="0">
                  <a:pos x="295" y="211"/>
                </a:cxn>
                <a:cxn ang="0">
                  <a:pos x="295" y="173"/>
                </a:cxn>
                <a:cxn ang="0">
                  <a:pos x="295" y="157"/>
                </a:cxn>
                <a:cxn ang="0">
                  <a:pos x="295" y="49"/>
                </a:cxn>
                <a:cxn ang="0">
                  <a:pos x="295" y="43"/>
                </a:cxn>
                <a:cxn ang="0">
                  <a:pos x="295" y="35"/>
                </a:cxn>
                <a:cxn ang="0">
                  <a:pos x="279" y="0"/>
                </a:cxn>
                <a:cxn ang="0">
                  <a:pos x="232" y="0"/>
                </a:cxn>
                <a:cxn ang="0">
                  <a:pos x="78" y="0"/>
                </a:cxn>
                <a:cxn ang="0">
                  <a:pos x="37" y="16"/>
                </a:cxn>
                <a:cxn ang="0">
                  <a:pos x="37" y="39"/>
                </a:cxn>
                <a:cxn ang="0">
                  <a:pos x="37" y="44"/>
                </a:cxn>
                <a:cxn ang="0">
                  <a:pos x="37" y="52"/>
                </a:cxn>
                <a:cxn ang="0">
                  <a:pos x="37" y="154"/>
                </a:cxn>
                <a:cxn ang="0">
                  <a:pos x="37" y="172"/>
                </a:cxn>
                <a:cxn ang="0">
                  <a:pos x="37" y="253"/>
                </a:cxn>
                <a:cxn ang="0">
                  <a:pos x="29" y="252"/>
                </a:cxn>
                <a:cxn ang="0">
                  <a:pos x="16" y="300"/>
                </a:cxn>
                <a:cxn ang="0">
                  <a:pos x="41" y="316"/>
                </a:cxn>
                <a:cxn ang="0">
                  <a:pos x="83" y="316"/>
                </a:cxn>
                <a:cxn ang="0">
                  <a:pos x="141" y="316"/>
                </a:cxn>
                <a:cxn ang="0">
                  <a:pos x="86" y="411"/>
                </a:cxn>
                <a:cxn ang="0">
                  <a:pos x="53" y="425"/>
                </a:cxn>
                <a:cxn ang="0">
                  <a:pos x="24" y="449"/>
                </a:cxn>
                <a:cxn ang="0">
                  <a:pos x="22" y="454"/>
                </a:cxn>
                <a:cxn ang="0">
                  <a:pos x="22" y="463"/>
                </a:cxn>
                <a:cxn ang="0">
                  <a:pos x="22" y="470"/>
                </a:cxn>
                <a:cxn ang="0">
                  <a:pos x="0" y="501"/>
                </a:cxn>
                <a:cxn ang="0">
                  <a:pos x="32" y="533"/>
                </a:cxn>
                <a:cxn ang="0">
                  <a:pos x="46" y="472"/>
                </a:cxn>
                <a:cxn ang="0">
                  <a:pos x="46" y="460"/>
                </a:cxn>
                <a:cxn ang="0">
                  <a:pos x="63" y="447"/>
                </a:cxn>
                <a:cxn ang="0">
                  <a:pos x="150" y="426"/>
                </a:cxn>
                <a:cxn ang="0">
                  <a:pos x="133" y="501"/>
                </a:cxn>
                <a:cxn ang="0">
                  <a:pos x="198" y="501"/>
                </a:cxn>
                <a:cxn ang="0">
                  <a:pos x="184" y="426"/>
                </a:cxn>
                <a:cxn ang="0">
                  <a:pos x="268" y="445"/>
                </a:cxn>
                <a:cxn ang="0">
                  <a:pos x="284" y="456"/>
                </a:cxn>
                <a:cxn ang="0">
                  <a:pos x="288" y="460"/>
                </a:cxn>
                <a:cxn ang="0">
                  <a:pos x="288" y="471"/>
                </a:cxn>
                <a:cxn ang="0">
                  <a:pos x="301" y="533"/>
                </a:cxn>
                <a:cxn ang="0">
                  <a:pos x="333" y="501"/>
                </a:cxn>
                <a:cxn ang="0">
                  <a:pos x="313" y="471"/>
                </a:cxn>
              </a:cxnLst>
              <a:rect l="0" t="0" r="r" b="b"/>
              <a:pathLst>
                <a:path w="333" h="533">
                  <a:moveTo>
                    <a:pt x="313" y="471"/>
                  </a:moveTo>
                  <a:cubicBezTo>
                    <a:pt x="313" y="471"/>
                    <a:pt x="312" y="471"/>
                    <a:pt x="312" y="471"/>
                  </a:cubicBezTo>
                  <a:cubicBezTo>
                    <a:pt x="312" y="471"/>
                    <a:pt x="312" y="471"/>
                    <a:pt x="312" y="471"/>
                  </a:cubicBezTo>
                  <a:cubicBezTo>
                    <a:pt x="312" y="468"/>
                    <a:pt x="312" y="468"/>
                    <a:pt x="312" y="468"/>
                  </a:cubicBezTo>
                  <a:cubicBezTo>
                    <a:pt x="312" y="468"/>
                    <a:pt x="312" y="468"/>
                    <a:pt x="312" y="468"/>
                  </a:cubicBezTo>
                  <a:cubicBezTo>
                    <a:pt x="312" y="459"/>
                    <a:pt x="312" y="459"/>
                    <a:pt x="312" y="459"/>
                  </a:cubicBezTo>
                  <a:cubicBezTo>
                    <a:pt x="312" y="459"/>
                    <a:pt x="312" y="459"/>
                    <a:pt x="312" y="459"/>
                  </a:cubicBezTo>
                  <a:cubicBezTo>
                    <a:pt x="312" y="452"/>
                    <a:pt x="312" y="452"/>
                    <a:pt x="312" y="452"/>
                  </a:cubicBezTo>
                  <a:cubicBezTo>
                    <a:pt x="310" y="449"/>
                    <a:pt x="310" y="449"/>
                    <a:pt x="310" y="449"/>
                  </a:cubicBezTo>
                  <a:cubicBezTo>
                    <a:pt x="309" y="447"/>
                    <a:pt x="300" y="433"/>
                    <a:pt x="273" y="420"/>
                  </a:cubicBezTo>
                  <a:cubicBezTo>
                    <a:pt x="270" y="419"/>
                    <a:pt x="267" y="418"/>
                    <a:pt x="264" y="417"/>
                  </a:cubicBezTo>
                  <a:cubicBezTo>
                    <a:pt x="262" y="416"/>
                    <a:pt x="259" y="415"/>
                    <a:pt x="256" y="414"/>
                  </a:cubicBezTo>
                  <a:cubicBezTo>
                    <a:pt x="254" y="413"/>
                    <a:pt x="251" y="412"/>
                    <a:pt x="248" y="411"/>
                  </a:cubicBezTo>
                  <a:cubicBezTo>
                    <a:pt x="232" y="406"/>
                    <a:pt x="211" y="403"/>
                    <a:pt x="186" y="402"/>
                  </a:cubicBezTo>
                  <a:cubicBezTo>
                    <a:pt x="194" y="316"/>
                    <a:pt x="194" y="316"/>
                    <a:pt x="194" y="316"/>
                  </a:cubicBezTo>
                  <a:cubicBezTo>
                    <a:pt x="242" y="316"/>
                    <a:pt x="242" y="316"/>
                    <a:pt x="242" y="316"/>
                  </a:cubicBezTo>
                  <a:cubicBezTo>
                    <a:pt x="250" y="316"/>
                    <a:pt x="250" y="316"/>
                    <a:pt x="250" y="316"/>
                  </a:cubicBezTo>
                  <a:cubicBezTo>
                    <a:pt x="269" y="316"/>
                    <a:pt x="269" y="316"/>
                    <a:pt x="269" y="316"/>
                  </a:cubicBezTo>
                  <a:cubicBezTo>
                    <a:pt x="277" y="316"/>
                    <a:pt x="277" y="316"/>
                    <a:pt x="277" y="316"/>
                  </a:cubicBezTo>
                  <a:cubicBezTo>
                    <a:pt x="301" y="316"/>
                    <a:pt x="301" y="316"/>
                    <a:pt x="301" y="316"/>
                  </a:cubicBezTo>
                  <a:cubicBezTo>
                    <a:pt x="305" y="316"/>
                    <a:pt x="309" y="315"/>
                    <a:pt x="312" y="312"/>
                  </a:cubicBezTo>
                  <a:cubicBezTo>
                    <a:pt x="315" y="309"/>
                    <a:pt x="317" y="305"/>
                    <a:pt x="317" y="300"/>
                  </a:cubicBezTo>
                  <a:cubicBezTo>
                    <a:pt x="317" y="268"/>
                    <a:pt x="317" y="268"/>
                    <a:pt x="317" y="268"/>
                  </a:cubicBezTo>
                  <a:cubicBezTo>
                    <a:pt x="317" y="263"/>
                    <a:pt x="315" y="259"/>
                    <a:pt x="312" y="256"/>
                  </a:cubicBezTo>
                  <a:cubicBezTo>
                    <a:pt x="309" y="254"/>
                    <a:pt x="305" y="252"/>
                    <a:pt x="301" y="252"/>
                  </a:cubicBezTo>
                  <a:cubicBezTo>
                    <a:pt x="301" y="252"/>
                    <a:pt x="299" y="253"/>
                    <a:pt x="295" y="253"/>
                  </a:cubicBezTo>
                  <a:cubicBezTo>
                    <a:pt x="295" y="233"/>
                    <a:pt x="295" y="233"/>
                    <a:pt x="295" y="233"/>
                  </a:cubicBezTo>
                  <a:cubicBezTo>
                    <a:pt x="295" y="211"/>
                    <a:pt x="295" y="211"/>
                    <a:pt x="295" y="211"/>
                  </a:cubicBezTo>
                  <a:cubicBezTo>
                    <a:pt x="295" y="181"/>
                    <a:pt x="295" y="181"/>
                    <a:pt x="295" y="181"/>
                  </a:cubicBezTo>
                  <a:cubicBezTo>
                    <a:pt x="295" y="173"/>
                    <a:pt x="295" y="173"/>
                    <a:pt x="295" y="173"/>
                  </a:cubicBezTo>
                  <a:cubicBezTo>
                    <a:pt x="295" y="169"/>
                    <a:pt x="295" y="169"/>
                    <a:pt x="295" y="169"/>
                  </a:cubicBezTo>
                  <a:cubicBezTo>
                    <a:pt x="295" y="157"/>
                    <a:pt x="295" y="157"/>
                    <a:pt x="295" y="157"/>
                  </a:cubicBezTo>
                  <a:cubicBezTo>
                    <a:pt x="295" y="52"/>
                    <a:pt x="295" y="52"/>
                    <a:pt x="295" y="52"/>
                  </a:cubicBezTo>
                  <a:cubicBezTo>
                    <a:pt x="295" y="49"/>
                    <a:pt x="295" y="49"/>
                    <a:pt x="295" y="49"/>
                  </a:cubicBezTo>
                  <a:cubicBezTo>
                    <a:pt x="295" y="44"/>
                    <a:pt x="295" y="44"/>
                    <a:pt x="295" y="44"/>
                  </a:cubicBezTo>
                  <a:cubicBezTo>
                    <a:pt x="295" y="43"/>
                    <a:pt x="295" y="43"/>
                    <a:pt x="295" y="43"/>
                  </a:cubicBezTo>
                  <a:cubicBezTo>
                    <a:pt x="295" y="41"/>
                    <a:pt x="295" y="41"/>
                    <a:pt x="295" y="41"/>
                  </a:cubicBezTo>
                  <a:cubicBezTo>
                    <a:pt x="295" y="35"/>
                    <a:pt x="295" y="35"/>
                    <a:pt x="295" y="35"/>
                  </a:cubicBezTo>
                  <a:cubicBezTo>
                    <a:pt x="295" y="16"/>
                    <a:pt x="295" y="16"/>
                    <a:pt x="295" y="16"/>
                  </a:cubicBezTo>
                  <a:cubicBezTo>
                    <a:pt x="295" y="7"/>
                    <a:pt x="288" y="0"/>
                    <a:pt x="279" y="0"/>
                  </a:cubicBezTo>
                  <a:cubicBezTo>
                    <a:pt x="241" y="0"/>
                    <a:pt x="241" y="0"/>
                    <a:pt x="241" y="0"/>
                  </a:cubicBezTo>
                  <a:cubicBezTo>
                    <a:pt x="232" y="0"/>
                    <a:pt x="232" y="0"/>
                    <a:pt x="232" y="0"/>
                  </a:cubicBezTo>
                  <a:cubicBezTo>
                    <a:pt x="86" y="0"/>
                    <a:pt x="86" y="0"/>
                    <a:pt x="86" y="0"/>
                  </a:cubicBezTo>
                  <a:cubicBezTo>
                    <a:pt x="78" y="0"/>
                    <a:pt x="78" y="0"/>
                    <a:pt x="78" y="0"/>
                  </a:cubicBezTo>
                  <a:cubicBezTo>
                    <a:pt x="53" y="0"/>
                    <a:pt x="53" y="0"/>
                    <a:pt x="53" y="0"/>
                  </a:cubicBezTo>
                  <a:cubicBezTo>
                    <a:pt x="44" y="0"/>
                    <a:pt x="37" y="7"/>
                    <a:pt x="37" y="16"/>
                  </a:cubicBezTo>
                  <a:cubicBezTo>
                    <a:pt x="37" y="31"/>
                    <a:pt x="37" y="31"/>
                    <a:pt x="37" y="31"/>
                  </a:cubicBezTo>
                  <a:cubicBezTo>
                    <a:pt x="37" y="39"/>
                    <a:pt x="37" y="39"/>
                    <a:pt x="37" y="39"/>
                  </a:cubicBezTo>
                  <a:cubicBezTo>
                    <a:pt x="37" y="40"/>
                    <a:pt x="37" y="40"/>
                    <a:pt x="37" y="40"/>
                  </a:cubicBezTo>
                  <a:cubicBezTo>
                    <a:pt x="37" y="44"/>
                    <a:pt x="37" y="44"/>
                    <a:pt x="37" y="44"/>
                  </a:cubicBezTo>
                  <a:cubicBezTo>
                    <a:pt x="37" y="49"/>
                    <a:pt x="37" y="49"/>
                    <a:pt x="37" y="49"/>
                  </a:cubicBezTo>
                  <a:cubicBezTo>
                    <a:pt x="37" y="52"/>
                    <a:pt x="37" y="52"/>
                    <a:pt x="37" y="52"/>
                  </a:cubicBezTo>
                  <a:cubicBezTo>
                    <a:pt x="37" y="146"/>
                    <a:pt x="37" y="146"/>
                    <a:pt x="37" y="146"/>
                  </a:cubicBezTo>
                  <a:cubicBezTo>
                    <a:pt x="37" y="154"/>
                    <a:pt x="37" y="154"/>
                    <a:pt x="37" y="154"/>
                  </a:cubicBezTo>
                  <a:cubicBezTo>
                    <a:pt x="37" y="159"/>
                    <a:pt x="37" y="159"/>
                    <a:pt x="37" y="159"/>
                  </a:cubicBezTo>
                  <a:cubicBezTo>
                    <a:pt x="37" y="172"/>
                    <a:pt x="37" y="172"/>
                    <a:pt x="37" y="172"/>
                  </a:cubicBezTo>
                  <a:cubicBezTo>
                    <a:pt x="37" y="251"/>
                    <a:pt x="37" y="251"/>
                    <a:pt x="37" y="251"/>
                  </a:cubicBezTo>
                  <a:cubicBezTo>
                    <a:pt x="37" y="253"/>
                    <a:pt x="37" y="253"/>
                    <a:pt x="37" y="253"/>
                  </a:cubicBezTo>
                  <a:cubicBezTo>
                    <a:pt x="34" y="252"/>
                    <a:pt x="32" y="252"/>
                    <a:pt x="32" y="252"/>
                  </a:cubicBezTo>
                  <a:cubicBezTo>
                    <a:pt x="31" y="252"/>
                    <a:pt x="30" y="252"/>
                    <a:pt x="29" y="252"/>
                  </a:cubicBezTo>
                  <a:cubicBezTo>
                    <a:pt x="22" y="254"/>
                    <a:pt x="16" y="260"/>
                    <a:pt x="16" y="268"/>
                  </a:cubicBezTo>
                  <a:cubicBezTo>
                    <a:pt x="16" y="300"/>
                    <a:pt x="16" y="300"/>
                    <a:pt x="16" y="300"/>
                  </a:cubicBezTo>
                  <a:cubicBezTo>
                    <a:pt x="16" y="309"/>
                    <a:pt x="23" y="316"/>
                    <a:pt x="32" y="316"/>
                  </a:cubicBezTo>
                  <a:cubicBezTo>
                    <a:pt x="41" y="316"/>
                    <a:pt x="41" y="316"/>
                    <a:pt x="41" y="316"/>
                  </a:cubicBezTo>
                  <a:cubicBezTo>
                    <a:pt x="49" y="316"/>
                    <a:pt x="49" y="316"/>
                    <a:pt x="49" y="316"/>
                  </a:cubicBezTo>
                  <a:cubicBezTo>
                    <a:pt x="83" y="316"/>
                    <a:pt x="83" y="316"/>
                    <a:pt x="83" y="316"/>
                  </a:cubicBezTo>
                  <a:cubicBezTo>
                    <a:pt x="91" y="316"/>
                    <a:pt x="91" y="316"/>
                    <a:pt x="91" y="316"/>
                  </a:cubicBezTo>
                  <a:cubicBezTo>
                    <a:pt x="141" y="316"/>
                    <a:pt x="141" y="316"/>
                    <a:pt x="141" y="316"/>
                  </a:cubicBezTo>
                  <a:cubicBezTo>
                    <a:pt x="148" y="402"/>
                    <a:pt x="148" y="402"/>
                    <a:pt x="148" y="402"/>
                  </a:cubicBezTo>
                  <a:cubicBezTo>
                    <a:pt x="123" y="403"/>
                    <a:pt x="102" y="407"/>
                    <a:pt x="86" y="411"/>
                  </a:cubicBezTo>
                  <a:cubicBezTo>
                    <a:pt x="83" y="412"/>
                    <a:pt x="80" y="413"/>
                    <a:pt x="77" y="414"/>
                  </a:cubicBezTo>
                  <a:cubicBezTo>
                    <a:pt x="68" y="417"/>
                    <a:pt x="59" y="421"/>
                    <a:pt x="53" y="425"/>
                  </a:cubicBezTo>
                  <a:cubicBezTo>
                    <a:pt x="49" y="427"/>
                    <a:pt x="45" y="430"/>
                    <a:pt x="42" y="432"/>
                  </a:cubicBezTo>
                  <a:cubicBezTo>
                    <a:pt x="30" y="440"/>
                    <a:pt x="25" y="448"/>
                    <a:pt x="24" y="449"/>
                  </a:cubicBezTo>
                  <a:cubicBezTo>
                    <a:pt x="22" y="452"/>
                    <a:pt x="22" y="452"/>
                    <a:pt x="22" y="452"/>
                  </a:cubicBezTo>
                  <a:cubicBezTo>
                    <a:pt x="22" y="454"/>
                    <a:pt x="22" y="454"/>
                    <a:pt x="22" y="454"/>
                  </a:cubicBezTo>
                  <a:cubicBezTo>
                    <a:pt x="22" y="460"/>
                    <a:pt x="22" y="460"/>
                    <a:pt x="22" y="460"/>
                  </a:cubicBezTo>
                  <a:cubicBezTo>
                    <a:pt x="22" y="463"/>
                    <a:pt x="22" y="463"/>
                    <a:pt x="22" y="463"/>
                  </a:cubicBezTo>
                  <a:cubicBezTo>
                    <a:pt x="22" y="468"/>
                    <a:pt x="22" y="468"/>
                    <a:pt x="22" y="468"/>
                  </a:cubicBezTo>
                  <a:cubicBezTo>
                    <a:pt x="22" y="470"/>
                    <a:pt x="22" y="470"/>
                    <a:pt x="22" y="470"/>
                  </a:cubicBezTo>
                  <a:cubicBezTo>
                    <a:pt x="19" y="471"/>
                    <a:pt x="16" y="473"/>
                    <a:pt x="14" y="474"/>
                  </a:cubicBezTo>
                  <a:cubicBezTo>
                    <a:pt x="5" y="480"/>
                    <a:pt x="0" y="490"/>
                    <a:pt x="0" y="501"/>
                  </a:cubicBezTo>
                  <a:cubicBezTo>
                    <a:pt x="0" y="512"/>
                    <a:pt x="5" y="522"/>
                    <a:pt x="14" y="528"/>
                  </a:cubicBezTo>
                  <a:cubicBezTo>
                    <a:pt x="19" y="531"/>
                    <a:pt x="25" y="533"/>
                    <a:pt x="32" y="533"/>
                  </a:cubicBezTo>
                  <a:cubicBezTo>
                    <a:pt x="50" y="533"/>
                    <a:pt x="65" y="519"/>
                    <a:pt x="65" y="501"/>
                  </a:cubicBezTo>
                  <a:cubicBezTo>
                    <a:pt x="65" y="488"/>
                    <a:pt x="57" y="477"/>
                    <a:pt x="46" y="472"/>
                  </a:cubicBezTo>
                  <a:cubicBezTo>
                    <a:pt x="46" y="466"/>
                    <a:pt x="46" y="466"/>
                    <a:pt x="46" y="466"/>
                  </a:cubicBezTo>
                  <a:cubicBezTo>
                    <a:pt x="46" y="460"/>
                    <a:pt x="46" y="460"/>
                    <a:pt x="46" y="460"/>
                  </a:cubicBezTo>
                  <a:cubicBezTo>
                    <a:pt x="48" y="458"/>
                    <a:pt x="49" y="457"/>
                    <a:pt x="51" y="455"/>
                  </a:cubicBezTo>
                  <a:cubicBezTo>
                    <a:pt x="54" y="453"/>
                    <a:pt x="58" y="450"/>
                    <a:pt x="63" y="447"/>
                  </a:cubicBezTo>
                  <a:cubicBezTo>
                    <a:pt x="67" y="444"/>
                    <a:pt x="72" y="442"/>
                    <a:pt x="79" y="439"/>
                  </a:cubicBezTo>
                  <a:cubicBezTo>
                    <a:pt x="95" y="433"/>
                    <a:pt x="118" y="427"/>
                    <a:pt x="150" y="426"/>
                  </a:cubicBezTo>
                  <a:cubicBezTo>
                    <a:pt x="154" y="470"/>
                    <a:pt x="154" y="470"/>
                    <a:pt x="154" y="470"/>
                  </a:cubicBezTo>
                  <a:cubicBezTo>
                    <a:pt x="142" y="475"/>
                    <a:pt x="133" y="487"/>
                    <a:pt x="133" y="501"/>
                  </a:cubicBezTo>
                  <a:cubicBezTo>
                    <a:pt x="133" y="519"/>
                    <a:pt x="147" y="533"/>
                    <a:pt x="165" y="533"/>
                  </a:cubicBezTo>
                  <a:cubicBezTo>
                    <a:pt x="183" y="533"/>
                    <a:pt x="198" y="519"/>
                    <a:pt x="198" y="501"/>
                  </a:cubicBezTo>
                  <a:cubicBezTo>
                    <a:pt x="198" y="488"/>
                    <a:pt x="191" y="478"/>
                    <a:pt x="180" y="472"/>
                  </a:cubicBezTo>
                  <a:cubicBezTo>
                    <a:pt x="184" y="426"/>
                    <a:pt x="184" y="426"/>
                    <a:pt x="184" y="426"/>
                  </a:cubicBezTo>
                  <a:cubicBezTo>
                    <a:pt x="216" y="427"/>
                    <a:pt x="239" y="433"/>
                    <a:pt x="255" y="439"/>
                  </a:cubicBezTo>
                  <a:cubicBezTo>
                    <a:pt x="260" y="441"/>
                    <a:pt x="265" y="443"/>
                    <a:pt x="268" y="445"/>
                  </a:cubicBezTo>
                  <a:cubicBezTo>
                    <a:pt x="269" y="445"/>
                    <a:pt x="269" y="446"/>
                    <a:pt x="270" y="446"/>
                  </a:cubicBezTo>
                  <a:cubicBezTo>
                    <a:pt x="277" y="449"/>
                    <a:pt x="281" y="453"/>
                    <a:pt x="284" y="456"/>
                  </a:cubicBezTo>
                  <a:cubicBezTo>
                    <a:pt x="285" y="456"/>
                    <a:pt x="286" y="457"/>
                    <a:pt x="286" y="457"/>
                  </a:cubicBezTo>
                  <a:cubicBezTo>
                    <a:pt x="287" y="458"/>
                    <a:pt x="288" y="459"/>
                    <a:pt x="288" y="460"/>
                  </a:cubicBezTo>
                  <a:cubicBezTo>
                    <a:pt x="288" y="466"/>
                    <a:pt x="288" y="466"/>
                    <a:pt x="288" y="466"/>
                  </a:cubicBezTo>
                  <a:cubicBezTo>
                    <a:pt x="288" y="471"/>
                    <a:pt x="288" y="471"/>
                    <a:pt x="288" y="471"/>
                  </a:cubicBezTo>
                  <a:cubicBezTo>
                    <a:pt x="277" y="476"/>
                    <a:pt x="269" y="488"/>
                    <a:pt x="269" y="501"/>
                  </a:cubicBezTo>
                  <a:cubicBezTo>
                    <a:pt x="269" y="519"/>
                    <a:pt x="283" y="533"/>
                    <a:pt x="301" y="533"/>
                  </a:cubicBezTo>
                  <a:cubicBezTo>
                    <a:pt x="305" y="533"/>
                    <a:pt x="309" y="533"/>
                    <a:pt x="312" y="532"/>
                  </a:cubicBezTo>
                  <a:cubicBezTo>
                    <a:pt x="325" y="527"/>
                    <a:pt x="333" y="515"/>
                    <a:pt x="333" y="501"/>
                  </a:cubicBezTo>
                  <a:cubicBezTo>
                    <a:pt x="333" y="493"/>
                    <a:pt x="331" y="486"/>
                    <a:pt x="326" y="481"/>
                  </a:cubicBezTo>
                  <a:cubicBezTo>
                    <a:pt x="323" y="476"/>
                    <a:pt x="318" y="473"/>
                    <a:pt x="313" y="47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40" name="Freeform 21"/>
          <p:cNvSpPr>
            <a:spLocks noChangeAspect="1" noEditPoints="1"/>
          </p:cNvSpPr>
          <p:nvPr/>
        </p:nvSpPr>
        <p:spPr bwMode="auto">
          <a:xfrm>
            <a:off x="5467845" y="1318700"/>
            <a:ext cx="1203325" cy="648209"/>
          </a:xfrm>
          <a:custGeom>
            <a:avLst/>
            <a:gdLst/>
            <a:ahLst/>
            <a:cxnLst>
              <a:cxn ang="0">
                <a:pos x="77" y="82"/>
              </a:cxn>
              <a:cxn ang="0">
                <a:pos x="54" y="58"/>
              </a:cxn>
              <a:cxn ang="0">
                <a:pos x="31" y="81"/>
              </a:cxn>
              <a:cxn ang="0">
                <a:pos x="77" y="82"/>
              </a:cxn>
              <a:cxn ang="0">
                <a:pos x="0" y="178"/>
              </a:cxn>
              <a:cxn ang="0">
                <a:pos x="0" y="173"/>
              </a:cxn>
              <a:cxn ang="0">
                <a:pos x="6" y="137"/>
              </a:cxn>
              <a:cxn ang="0">
                <a:pos x="32" y="118"/>
              </a:cxn>
              <a:cxn ang="0">
                <a:pos x="36" y="118"/>
              </a:cxn>
              <a:cxn ang="0">
                <a:pos x="71" y="118"/>
              </a:cxn>
              <a:cxn ang="0">
                <a:pos x="76" y="118"/>
              </a:cxn>
              <a:cxn ang="0">
                <a:pos x="91" y="124"/>
              </a:cxn>
              <a:cxn ang="0">
                <a:pos x="84" y="151"/>
              </a:cxn>
              <a:cxn ang="0">
                <a:pos x="0" y="178"/>
              </a:cxn>
              <a:cxn ang="0">
                <a:pos x="185" y="57"/>
              </a:cxn>
              <a:cxn ang="0">
                <a:pos x="156" y="27"/>
              </a:cxn>
              <a:cxn ang="0">
                <a:pos x="127" y="57"/>
              </a:cxn>
              <a:cxn ang="0">
                <a:pos x="185" y="57"/>
              </a:cxn>
              <a:cxn ang="0">
                <a:pos x="91" y="148"/>
              </a:cxn>
              <a:cxn ang="0">
                <a:pos x="97" y="125"/>
              </a:cxn>
              <a:cxn ang="0">
                <a:pos x="129" y="103"/>
              </a:cxn>
              <a:cxn ang="0">
                <a:pos x="134" y="103"/>
              </a:cxn>
              <a:cxn ang="0">
                <a:pos x="178" y="103"/>
              </a:cxn>
              <a:cxn ang="0">
                <a:pos x="183" y="103"/>
              </a:cxn>
              <a:cxn ang="0">
                <a:pos x="200" y="108"/>
              </a:cxn>
              <a:cxn ang="0">
                <a:pos x="198" y="111"/>
              </a:cxn>
              <a:cxn ang="0">
                <a:pos x="189" y="168"/>
              </a:cxn>
              <a:cxn ang="0">
                <a:pos x="189" y="184"/>
              </a:cxn>
              <a:cxn ang="0">
                <a:pos x="188" y="184"/>
              </a:cxn>
              <a:cxn ang="0">
                <a:pos x="143" y="146"/>
              </a:cxn>
              <a:cxn ang="0">
                <a:pos x="131" y="135"/>
              </a:cxn>
              <a:cxn ang="0">
                <a:pos x="91" y="148"/>
              </a:cxn>
              <a:cxn ang="0">
                <a:pos x="308" y="35"/>
              </a:cxn>
              <a:cxn ang="0">
                <a:pos x="274" y="0"/>
              </a:cxn>
              <a:cxn ang="0">
                <a:pos x="240" y="35"/>
              </a:cxn>
              <a:cxn ang="0">
                <a:pos x="308" y="35"/>
              </a:cxn>
              <a:cxn ang="0">
                <a:pos x="196" y="181"/>
              </a:cxn>
              <a:cxn ang="0">
                <a:pos x="196" y="168"/>
              </a:cxn>
              <a:cxn ang="0">
                <a:pos x="205" y="115"/>
              </a:cxn>
              <a:cxn ang="0">
                <a:pos x="242" y="88"/>
              </a:cxn>
              <a:cxn ang="0">
                <a:pos x="248" y="88"/>
              </a:cxn>
              <a:cxn ang="0">
                <a:pos x="300" y="88"/>
              </a:cxn>
              <a:cxn ang="0">
                <a:pos x="306" y="88"/>
              </a:cxn>
              <a:cxn ang="0">
                <a:pos x="343" y="115"/>
              </a:cxn>
              <a:cxn ang="0">
                <a:pos x="347" y="124"/>
              </a:cxn>
              <a:cxn ang="0">
                <a:pos x="196" y="181"/>
              </a:cxn>
              <a:cxn ang="0">
                <a:pos x="348" y="97"/>
              </a:cxn>
              <a:cxn ang="0">
                <a:pos x="360" y="129"/>
              </a:cxn>
              <a:cxn ang="0">
                <a:pos x="186" y="196"/>
              </a:cxn>
              <a:cxn ang="0">
                <a:pos x="137" y="154"/>
              </a:cxn>
              <a:cxn ang="0">
                <a:pos x="128" y="147"/>
              </a:cxn>
              <a:cxn ang="0">
                <a:pos x="118" y="150"/>
              </a:cxn>
              <a:cxn ang="0">
                <a:pos x="2" y="189"/>
              </a:cxn>
              <a:cxn ang="0">
                <a:pos x="13" y="225"/>
              </a:cxn>
              <a:cxn ang="0">
                <a:pos x="120" y="190"/>
              </a:cxn>
              <a:cxn ang="0">
                <a:pos x="170" y="232"/>
              </a:cxn>
              <a:cxn ang="0">
                <a:pos x="179" y="239"/>
              </a:cxn>
              <a:cxn ang="0">
                <a:pos x="189" y="235"/>
              </a:cxn>
              <a:cxn ang="0">
                <a:pos x="374" y="165"/>
              </a:cxn>
              <a:cxn ang="0">
                <a:pos x="386" y="196"/>
              </a:cxn>
              <a:cxn ang="0">
                <a:pos x="443" y="115"/>
              </a:cxn>
              <a:cxn ang="0">
                <a:pos x="348" y="97"/>
              </a:cxn>
            </a:cxnLst>
            <a:rect l="0" t="0" r="r" b="b"/>
            <a:pathLst>
              <a:path w="443" h="239">
                <a:moveTo>
                  <a:pt x="77" y="82"/>
                </a:moveTo>
                <a:cubicBezTo>
                  <a:pt x="77" y="69"/>
                  <a:pt x="68" y="58"/>
                  <a:pt x="54" y="58"/>
                </a:cubicBezTo>
                <a:cubicBezTo>
                  <a:pt x="39" y="58"/>
                  <a:pt x="31" y="69"/>
                  <a:pt x="31" y="81"/>
                </a:cubicBezTo>
                <a:cubicBezTo>
                  <a:pt x="31" y="131"/>
                  <a:pt x="77" y="131"/>
                  <a:pt x="77" y="82"/>
                </a:cubicBezTo>
                <a:close/>
                <a:moveTo>
                  <a:pt x="0" y="178"/>
                </a:moveTo>
                <a:cubicBezTo>
                  <a:pt x="0" y="173"/>
                  <a:pt x="0" y="173"/>
                  <a:pt x="0" y="173"/>
                </a:cubicBezTo>
                <a:cubicBezTo>
                  <a:pt x="0" y="161"/>
                  <a:pt x="1" y="147"/>
                  <a:pt x="6" y="137"/>
                </a:cubicBezTo>
                <a:cubicBezTo>
                  <a:pt x="11" y="127"/>
                  <a:pt x="21" y="118"/>
                  <a:pt x="32" y="118"/>
                </a:cubicBezTo>
                <a:cubicBezTo>
                  <a:pt x="36" y="118"/>
                  <a:pt x="36" y="118"/>
                  <a:pt x="36" y="118"/>
                </a:cubicBezTo>
                <a:cubicBezTo>
                  <a:pt x="46" y="128"/>
                  <a:pt x="61" y="128"/>
                  <a:pt x="71" y="118"/>
                </a:cubicBezTo>
                <a:cubicBezTo>
                  <a:pt x="76" y="118"/>
                  <a:pt x="76" y="118"/>
                  <a:pt x="76" y="118"/>
                </a:cubicBezTo>
                <a:cubicBezTo>
                  <a:pt x="81" y="118"/>
                  <a:pt x="86" y="121"/>
                  <a:pt x="91" y="124"/>
                </a:cubicBezTo>
                <a:cubicBezTo>
                  <a:pt x="87" y="132"/>
                  <a:pt x="85" y="141"/>
                  <a:pt x="84" y="151"/>
                </a:cubicBezTo>
                <a:cubicBezTo>
                  <a:pt x="0" y="178"/>
                  <a:pt x="0" y="178"/>
                  <a:pt x="0" y="178"/>
                </a:cubicBezTo>
                <a:close/>
                <a:moveTo>
                  <a:pt x="185" y="57"/>
                </a:moveTo>
                <a:cubicBezTo>
                  <a:pt x="184" y="41"/>
                  <a:pt x="174" y="27"/>
                  <a:pt x="156" y="27"/>
                </a:cubicBezTo>
                <a:cubicBezTo>
                  <a:pt x="137" y="27"/>
                  <a:pt x="128" y="41"/>
                  <a:pt x="127" y="57"/>
                </a:cubicBezTo>
                <a:cubicBezTo>
                  <a:pt x="127" y="119"/>
                  <a:pt x="185" y="118"/>
                  <a:pt x="185" y="57"/>
                </a:cubicBezTo>
                <a:close/>
                <a:moveTo>
                  <a:pt x="91" y="148"/>
                </a:moveTo>
                <a:cubicBezTo>
                  <a:pt x="92" y="140"/>
                  <a:pt x="93" y="132"/>
                  <a:pt x="97" y="125"/>
                </a:cubicBezTo>
                <a:cubicBezTo>
                  <a:pt x="103" y="113"/>
                  <a:pt x="115" y="103"/>
                  <a:pt x="129" y="103"/>
                </a:cubicBezTo>
                <a:cubicBezTo>
                  <a:pt x="134" y="103"/>
                  <a:pt x="134" y="103"/>
                  <a:pt x="134" y="103"/>
                </a:cubicBezTo>
                <a:cubicBezTo>
                  <a:pt x="147" y="115"/>
                  <a:pt x="165" y="115"/>
                  <a:pt x="178" y="103"/>
                </a:cubicBezTo>
                <a:cubicBezTo>
                  <a:pt x="183" y="103"/>
                  <a:pt x="183" y="103"/>
                  <a:pt x="183" y="103"/>
                </a:cubicBezTo>
                <a:cubicBezTo>
                  <a:pt x="189" y="103"/>
                  <a:pt x="195" y="105"/>
                  <a:pt x="200" y="108"/>
                </a:cubicBezTo>
                <a:cubicBezTo>
                  <a:pt x="200" y="109"/>
                  <a:pt x="199" y="110"/>
                  <a:pt x="198" y="111"/>
                </a:cubicBezTo>
                <a:cubicBezTo>
                  <a:pt x="190" y="128"/>
                  <a:pt x="189" y="149"/>
                  <a:pt x="189" y="168"/>
                </a:cubicBezTo>
                <a:cubicBezTo>
                  <a:pt x="189" y="184"/>
                  <a:pt x="189" y="184"/>
                  <a:pt x="189" y="184"/>
                </a:cubicBezTo>
                <a:cubicBezTo>
                  <a:pt x="188" y="184"/>
                  <a:pt x="188" y="184"/>
                  <a:pt x="188" y="184"/>
                </a:cubicBezTo>
                <a:cubicBezTo>
                  <a:pt x="143" y="146"/>
                  <a:pt x="143" y="146"/>
                  <a:pt x="143" y="146"/>
                </a:cubicBezTo>
                <a:cubicBezTo>
                  <a:pt x="131" y="135"/>
                  <a:pt x="131" y="135"/>
                  <a:pt x="131" y="135"/>
                </a:cubicBezTo>
                <a:cubicBezTo>
                  <a:pt x="91" y="148"/>
                  <a:pt x="91" y="148"/>
                  <a:pt x="91" y="148"/>
                </a:cubicBezTo>
                <a:close/>
                <a:moveTo>
                  <a:pt x="308" y="35"/>
                </a:moveTo>
                <a:cubicBezTo>
                  <a:pt x="308" y="16"/>
                  <a:pt x="295" y="0"/>
                  <a:pt x="274" y="0"/>
                </a:cubicBezTo>
                <a:cubicBezTo>
                  <a:pt x="252" y="0"/>
                  <a:pt x="241" y="16"/>
                  <a:pt x="240" y="35"/>
                </a:cubicBezTo>
                <a:cubicBezTo>
                  <a:pt x="240" y="107"/>
                  <a:pt x="308" y="106"/>
                  <a:pt x="308" y="35"/>
                </a:cubicBezTo>
                <a:close/>
                <a:moveTo>
                  <a:pt x="196" y="181"/>
                </a:moveTo>
                <a:cubicBezTo>
                  <a:pt x="196" y="168"/>
                  <a:pt x="196" y="168"/>
                  <a:pt x="196" y="168"/>
                </a:cubicBezTo>
                <a:cubicBezTo>
                  <a:pt x="196" y="150"/>
                  <a:pt x="197" y="130"/>
                  <a:pt x="205" y="115"/>
                </a:cubicBezTo>
                <a:cubicBezTo>
                  <a:pt x="212" y="101"/>
                  <a:pt x="226" y="88"/>
                  <a:pt x="242" y="88"/>
                </a:cubicBezTo>
                <a:cubicBezTo>
                  <a:pt x="248" y="88"/>
                  <a:pt x="248" y="88"/>
                  <a:pt x="248" y="88"/>
                </a:cubicBezTo>
                <a:cubicBezTo>
                  <a:pt x="263" y="103"/>
                  <a:pt x="285" y="103"/>
                  <a:pt x="300" y="88"/>
                </a:cubicBezTo>
                <a:cubicBezTo>
                  <a:pt x="306" y="88"/>
                  <a:pt x="306" y="88"/>
                  <a:pt x="306" y="88"/>
                </a:cubicBezTo>
                <a:cubicBezTo>
                  <a:pt x="322" y="88"/>
                  <a:pt x="336" y="101"/>
                  <a:pt x="343" y="115"/>
                </a:cubicBezTo>
                <a:cubicBezTo>
                  <a:pt x="344" y="118"/>
                  <a:pt x="346" y="121"/>
                  <a:pt x="347" y="124"/>
                </a:cubicBezTo>
                <a:cubicBezTo>
                  <a:pt x="196" y="181"/>
                  <a:pt x="196" y="181"/>
                  <a:pt x="196" y="181"/>
                </a:cubicBezTo>
                <a:close/>
                <a:moveTo>
                  <a:pt x="348" y="97"/>
                </a:moveTo>
                <a:cubicBezTo>
                  <a:pt x="360" y="129"/>
                  <a:pt x="360" y="129"/>
                  <a:pt x="360" y="129"/>
                </a:cubicBezTo>
                <a:cubicBezTo>
                  <a:pt x="186" y="196"/>
                  <a:pt x="186" y="196"/>
                  <a:pt x="186" y="196"/>
                </a:cubicBezTo>
                <a:cubicBezTo>
                  <a:pt x="137" y="154"/>
                  <a:pt x="137" y="154"/>
                  <a:pt x="137" y="154"/>
                </a:cubicBezTo>
                <a:cubicBezTo>
                  <a:pt x="128" y="147"/>
                  <a:pt x="128" y="147"/>
                  <a:pt x="128" y="147"/>
                </a:cubicBezTo>
                <a:cubicBezTo>
                  <a:pt x="118" y="150"/>
                  <a:pt x="118" y="150"/>
                  <a:pt x="118" y="150"/>
                </a:cubicBezTo>
                <a:cubicBezTo>
                  <a:pt x="2" y="189"/>
                  <a:pt x="2" y="189"/>
                  <a:pt x="2" y="189"/>
                </a:cubicBezTo>
                <a:cubicBezTo>
                  <a:pt x="13" y="225"/>
                  <a:pt x="13" y="225"/>
                  <a:pt x="13" y="225"/>
                </a:cubicBezTo>
                <a:cubicBezTo>
                  <a:pt x="120" y="190"/>
                  <a:pt x="120" y="190"/>
                  <a:pt x="120" y="190"/>
                </a:cubicBezTo>
                <a:cubicBezTo>
                  <a:pt x="170" y="232"/>
                  <a:pt x="170" y="232"/>
                  <a:pt x="170" y="232"/>
                </a:cubicBezTo>
                <a:cubicBezTo>
                  <a:pt x="179" y="239"/>
                  <a:pt x="179" y="239"/>
                  <a:pt x="179" y="239"/>
                </a:cubicBezTo>
                <a:cubicBezTo>
                  <a:pt x="189" y="235"/>
                  <a:pt x="189" y="235"/>
                  <a:pt x="189" y="235"/>
                </a:cubicBezTo>
                <a:cubicBezTo>
                  <a:pt x="374" y="165"/>
                  <a:pt x="374" y="165"/>
                  <a:pt x="374" y="165"/>
                </a:cubicBezTo>
                <a:cubicBezTo>
                  <a:pt x="386" y="196"/>
                  <a:pt x="386" y="196"/>
                  <a:pt x="386" y="196"/>
                </a:cubicBezTo>
                <a:cubicBezTo>
                  <a:pt x="443" y="115"/>
                  <a:pt x="443" y="115"/>
                  <a:pt x="443" y="115"/>
                </a:cubicBezTo>
                <a:cubicBezTo>
                  <a:pt x="348" y="97"/>
                  <a:pt x="348" y="97"/>
                  <a:pt x="348" y="9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41" name="Group 140"/>
          <p:cNvGrpSpPr>
            <a:grpSpLocks noChangeAspect="1"/>
          </p:cNvGrpSpPr>
          <p:nvPr/>
        </p:nvGrpSpPr>
        <p:grpSpPr>
          <a:xfrm>
            <a:off x="8992299" y="1282805"/>
            <a:ext cx="839149" cy="720000"/>
            <a:chOff x="6514896" y="5540836"/>
            <a:chExt cx="597944" cy="513043"/>
          </a:xfrm>
          <a:solidFill>
            <a:schemeClr val="bg1"/>
          </a:solidFill>
        </p:grpSpPr>
        <p:sp>
          <p:nvSpPr>
            <p:cNvPr id="142" name="Freeform 27"/>
            <p:cNvSpPr>
              <a:spLocks noEditPoints="1"/>
            </p:cNvSpPr>
            <p:nvPr/>
          </p:nvSpPr>
          <p:spPr bwMode="auto">
            <a:xfrm>
              <a:off x="6652046" y="5540836"/>
              <a:ext cx="225681" cy="259061"/>
            </a:xfrm>
            <a:custGeom>
              <a:avLst/>
              <a:gdLst/>
              <a:ahLst/>
              <a:cxnLst>
                <a:cxn ang="0">
                  <a:pos x="94" y="29"/>
                </a:cxn>
                <a:cxn ang="0">
                  <a:pos x="66" y="0"/>
                </a:cxn>
                <a:cxn ang="0">
                  <a:pos x="37" y="29"/>
                </a:cxn>
                <a:cxn ang="0">
                  <a:pos x="94" y="29"/>
                </a:cxn>
                <a:cxn ang="0">
                  <a:pos x="0" y="137"/>
                </a:cxn>
                <a:cxn ang="0">
                  <a:pos x="8" y="97"/>
                </a:cxn>
                <a:cxn ang="0">
                  <a:pos x="39" y="75"/>
                </a:cxn>
                <a:cxn ang="0">
                  <a:pos x="42" y="75"/>
                </a:cxn>
                <a:cxn ang="0">
                  <a:pos x="61" y="103"/>
                </a:cxn>
                <a:cxn ang="0">
                  <a:pos x="61" y="88"/>
                </a:cxn>
                <a:cxn ang="0">
                  <a:pos x="58" y="85"/>
                </a:cxn>
                <a:cxn ang="0">
                  <a:pos x="66" y="79"/>
                </a:cxn>
                <a:cxn ang="0">
                  <a:pos x="74" y="85"/>
                </a:cxn>
                <a:cxn ang="0">
                  <a:pos x="71" y="88"/>
                </a:cxn>
                <a:cxn ang="0">
                  <a:pos x="71" y="103"/>
                </a:cxn>
                <a:cxn ang="0">
                  <a:pos x="90" y="75"/>
                </a:cxn>
                <a:cxn ang="0">
                  <a:pos x="93" y="75"/>
                </a:cxn>
                <a:cxn ang="0">
                  <a:pos x="124" y="97"/>
                </a:cxn>
                <a:cxn ang="0">
                  <a:pos x="132" y="137"/>
                </a:cxn>
                <a:cxn ang="0">
                  <a:pos x="0" y="137"/>
                </a:cxn>
              </a:cxnLst>
              <a:rect l="0" t="0" r="r" b="b"/>
              <a:pathLst>
                <a:path w="132" h="151">
                  <a:moveTo>
                    <a:pt x="94" y="29"/>
                  </a:moveTo>
                  <a:cubicBezTo>
                    <a:pt x="94" y="13"/>
                    <a:pt x="84" y="0"/>
                    <a:pt x="66" y="0"/>
                  </a:cubicBezTo>
                  <a:cubicBezTo>
                    <a:pt x="47" y="0"/>
                    <a:pt x="38" y="13"/>
                    <a:pt x="37" y="29"/>
                  </a:cubicBezTo>
                  <a:cubicBezTo>
                    <a:pt x="37" y="90"/>
                    <a:pt x="95" y="89"/>
                    <a:pt x="94" y="29"/>
                  </a:cubicBezTo>
                  <a:close/>
                  <a:moveTo>
                    <a:pt x="0" y="137"/>
                  </a:moveTo>
                  <a:cubicBezTo>
                    <a:pt x="1" y="123"/>
                    <a:pt x="2" y="108"/>
                    <a:pt x="8" y="97"/>
                  </a:cubicBezTo>
                  <a:cubicBezTo>
                    <a:pt x="14" y="85"/>
                    <a:pt x="26" y="75"/>
                    <a:pt x="39" y="75"/>
                  </a:cubicBezTo>
                  <a:cubicBezTo>
                    <a:pt x="42" y="75"/>
                    <a:pt x="42" y="75"/>
                    <a:pt x="42" y="75"/>
                  </a:cubicBezTo>
                  <a:cubicBezTo>
                    <a:pt x="61" y="103"/>
                    <a:pt x="61" y="103"/>
                    <a:pt x="61" y="103"/>
                  </a:cubicBezTo>
                  <a:cubicBezTo>
                    <a:pt x="61" y="88"/>
                    <a:pt x="61" y="88"/>
                    <a:pt x="61" y="88"/>
                  </a:cubicBezTo>
                  <a:cubicBezTo>
                    <a:pt x="58" y="85"/>
                    <a:pt x="58" y="85"/>
                    <a:pt x="58" y="85"/>
                  </a:cubicBezTo>
                  <a:cubicBezTo>
                    <a:pt x="66" y="79"/>
                    <a:pt x="66" y="79"/>
                    <a:pt x="66" y="79"/>
                  </a:cubicBezTo>
                  <a:cubicBezTo>
                    <a:pt x="74" y="85"/>
                    <a:pt x="74" y="85"/>
                    <a:pt x="74" y="85"/>
                  </a:cubicBezTo>
                  <a:cubicBezTo>
                    <a:pt x="71" y="88"/>
                    <a:pt x="71" y="88"/>
                    <a:pt x="71" y="88"/>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2" y="137"/>
                  </a:cubicBezTo>
                  <a:cubicBezTo>
                    <a:pt x="88" y="151"/>
                    <a:pt x="44" y="151"/>
                    <a:pt x="0"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28"/>
            <p:cNvSpPr>
              <a:spLocks/>
            </p:cNvSpPr>
            <p:nvPr/>
          </p:nvSpPr>
          <p:spPr bwMode="auto">
            <a:xfrm>
              <a:off x="6839992" y="5540836"/>
              <a:ext cx="272848" cy="312034"/>
            </a:xfrm>
            <a:custGeom>
              <a:avLst/>
              <a:gdLst/>
              <a:ahLst/>
              <a:cxnLst>
                <a:cxn ang="0">
                  <a:pos x="0" y="0"/>
                </a:cxn>
                <a:cxn ang="0">
                  <a:pos x="130" y="129"/>
                </a:cxn>
                <a:cxn ang="0">
                  <a:pos x="159" y="129"/>
                </a:cxn>
                <a:cxn ang="0">
                  <a:pos x="115" y="182"/>
                </a:cxn>
                <a:cxn ang="0">
                  <a:pos x="71" y="129"/>
                </a:cxn>
                <a:cxn ang="0">
                  <a:pos x="100" y="129"/>
                </a:cxn>
                <a:cxn ang="0">
                  <a:pos x="0" y="30"/>
                </a:cxn>
                <a:cxn ang="0">
                  <a:pos x="0" y="0"/>
                </a:cxn>
              </a:cxnLst>
              <a:rect l="0" t="0" r="r" b="b"/>
              <a:pathLst>
                <a:path w="159" h="182">
                  <a:moveTo>
                    <a:pt x="0" y="0"/>
                  </a:moveTo>
                  <a:cubicBezTo>
                    <a:pt x="72" y="0"/>
                    <a:pt x="130" y="58"/>
                    <a:pt x="130" y="129"/>
                  </a:cubicBezTo>
                  <a:cubicBezTo>
                    <a:pt x="159" y="129"/>
                    <a:pt x="159" y="129"/>
                    <a:pt x="159" y="129"/>
                  </a:cubicBezTo>
                  <a:cubicBezTo>
                    <a:pt x="115" y="182"/>
                    <a:pt x="115" y="182"/>
                    <a:pt x="115" y="182"/>
                  </a:cubicBezTo>
                  <a:cubicBezTo>
                    <a:pt x="71" y="129"/>
                    <a:pt x="71" y="129"/>
                    <a:pt x="71" y="129"/>
                  </a:cubicBezTo>
                  <a:cubicBezTo>
                    <a:pt x="100" y="129"/>
                    <a:pt x="100" y="129"/>
                    <a:pt x="100" y="129"/>
                  </a:cubicBezTo>
                  <a:cubicBezTo>
                    <a:pt x="99" y="74"/>
                    <a:pt x="55" y="30"/>
                    <a:pt x="0" y="3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29"/>
            <p:cNvSpPr>
              <a:spLocks/>
            </p:cNvSpPr>
            <p:nvPr/>
          </p:nvSpPr>
          <p:spPr bwMode="auto">
            <a:xfrm>
              <a:off x="6514896" y="5736765"/>
              <a:ext cx="270671" cy="309857"/>
            </a:xfrm>
            <a:custGeom>
              <a:avLst/>
              <a:gdLst/>
              <a:ahLst/>
              <a:cxnLst>
                <a:cxn ang="0">
                  <a:pos x="158" y="181"/>
                </a:cxn>
                <a:cxn ang="0">
                  <a:pos x="28" y="52"/>
                </a:cxn>
                <a:cxn ang="0">
                  <a:pos x="0" y="52"/>
                </a:cxn>
                <a:cxn ang="0">
                  <a:pos x="44" y="0"/>
                </a:cxn>
                <a:cxn ang="0">
                  <a:pos x="87" y="52"/>
                </a:cxn>
                <a:cxn ang="0">
                  <a:pos x="59" y="52"/>
                </a:cxn>
                <a:cxn ang="0">
                  <a:pos x="158" y="151"/>
                </a:cxn>
                <a:cxn ang="0">
                  <a:pos x="158" y="181"/>
                </a:cxn>
              </a:cxnLst>
              <a:rect l="0" t="0" r="r" b="b"/>
              <a:pathLst>
                <a:path w="158" h="181">
                  <a:moveTo>
                    <a:pt x="158" y="181"/>
                  </a:moveTo>
                  <a:cubicBezTo>
                    <a:pt x="87" y="181"/>
                    <a:pt x="29" y="124"/>
                    <a:pt x="28" y="52"/>
                  </a:cubicBezTo>
                  <a:cubicBezTo>
                    <a:pt x="0" y="52"/>
                    <a:pt x="0" y="52"/>
                    <a:pt x="0" y="52"/>
                  </a:cubicBezTo>
                  <a:cubicBezTo>
                    <a:pt x="44" y="0"/>
                    <a:pt x="44" y="0"/>
                    <a:pt x="44" y="0"/>
                  </a:cubicBezTo>
                  <a:cubicBezTo>
                    <a:pt x="87" y="52"/>
                    <a:pt x="87" y="52"/>
                    <a:pt x="87" y="52"/>
                  </a:cubicBezTo>
                  <a:cubicBezTo>
                    <a:pt x="59" y="52"/>
                    <a:pt x="59" y="52"/>
                    <a:pt x="59" y="52"/>
                  </a:cubicBezTo>
                  <a:cubicBezTo>
                    <a:pt x="59" y="107"/>
                    <a:pt x="104" y="151"/>
                    <a:pt x="158" y="151"/>
                  </a:cubicBezTo>
                  <a:cubicBezTo>
                    <a:pt x="158" y="181"/>
                    <a:pt x="158" y="181"/>
                    <a:pt x="158" y="18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30"/>
            <p:cNvSpPr>
              <a:spLocks noEditPoints="1"/>
            </p:cNvSpPr>
            <p:nvPr/>
          </p:nvSpPr>
          <p:spPr bwMode="auto">
            <a:xfrm>
              <a:off x="6810965" y="5794818"/>
              <a:ext cx="226406" cy="259061"/>
            </a:xfrm>
            <a:custGeom>
              <a:avLst/>
              <a:gdLst/>
              <a:ahLst/>
              <a:cxnLst>
                <a:cxn ang="0">
                  <a:pos x="94" y="29"/>
                </a:cxn>
                <a:cxn ang="0">
                  <a:pos x="66" y="0"/>
                </a:cxn>
                <a:cxn ang="0">
                  <a:pos x="37" y="29"/>
                </a:cxn>
                <a:cxn ang="0">
                  <a:pos x="94" y="29"/>
                </a:cxn>
                <a:cxn ang="0">
                  <a:pos x="0" y="137"/>
                </a:cxn>
                <a:cxn ang="0">
                  <a:pos x="8" y="97"/>
                </a:cxn>
                <a:cxn ang="0">
                  <a:pos x="39" y="75"/>
                </a:cxn>
                <a:cxn ang="0">
                  <a:pos x="42" y="75"/>
                </a:cxn>
                <a:cxn ang="0">
                  <a:pos x="61" y="103"/>
                </a:cxn>
                <a:cxn ang="0">
                  <a:pos x="61" y="89"/>
                </a:cxn>
                <a:cxn ang="0">
                  <a:pos x="58" y="85"/>
                </a:cxn>
                <a:cxn ang="0">
                  <a:pos x="66" y="79"/>
                </a:cxn>
                <a:cxn ang="0">
                  <a:pos x="74" y="85"/>
                </a:cxn>
                <a:cxn ang="0">
                  <a:pos x="71" y="89"/>
                </a:cxn>
                <a:cxn ang="0">
                  <a:pos x="71" y="103"/>
                </a:cxn>
                <a:cxn ang="0">
                  <a:pos x="90" y="75"/>
                </a:cxn>
                <a:cxn ang="0">
                  <a:pos x="93" y="75"/>
                </a:cxn>
                <a:cxn ang="0">
                  <a:pos x="124" y="97"/>
                </a:cxn>
                <a:cxn ang="0">
                  <a:pos x="132" y="137"/>
                </a:cxn>
                <a:cxn ang="0">
                  <a:pos x="0" y="137"/>
                </a:cxn>
              </a:cxnLst>
              <a:rect l="0" t="0" r="r" b="b"/>
              <a:pathLst>
                <a:path w="132" h="151">
                  <a:moveTo>
                    <a:pt x="94" y="29"/>
                  </a:moveTo>
                  <a:cubicBezTo>
                    <a:pt x="94" y="13"/>
                    <a:pt x="83" y="0"/>
                    <a:pt x="66" y="0"/>
                  </a:cubicBezTo>
                  <a:cubicBezTo>
                    <a:pt x="47" y="0"/>
                    <a:pt x="38" y="13"/>
                    <a:pt x="37" y="29"/>
                  </a:cubicBezTo>
                  <a:cubicBezTo>
                    <a:pt x="37" y="90"/>
                    <a:pt x="95" y="89"/>
                    <a:pt x="94" y="29"/>
                  </a:cubicBezTo>
                  <a:close/>
                  <a:moveTo>
                    <a:pt x="0" y="137"/>
                  </a:moveTo>
                  <a:cubicBezTo>
                    <a:pt x="0" y="123"/>
                    <a:pt x="2" y="108"/>
                    <a:pt x="8" y="97"/>
                  </a:cubicBezTo>
                  <a:cubicBezTo>
                    <a:pt x="14" y="85"/>
                    <a:pt x="25" y="75"/>
                    <a:pt x="39" y="75"/>
                  </a:cubicBezTo>
                  <a:cubicBezTo>
                    <a:pt x="42" y="75"/>
                    <a:pt x="42" y="75"/>
                    <a:pt x="42" y="75"/>
                  </a:cubicBezTo>
                  <a:cubicBezTo>
                    <a:pt x="61" y="103"/>
                    <a:pt x="61" y="103"/>
                    <a:pt x="61"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2" y="137"/>
                  </a:cubicBezTo>
                  <a:cubicBezTo>
                    <a:pt x="88" y="151"/>
                    <a:pt x="44" y="151"/>
                    <a:pt x="0"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2" name="TextBox 71"/>
          <p:cNvSpPr txBox="1"/>
          <p:nvPr/>
        </p:nvSpPr>
        <p:spPr>
          <a:xfrm>
            <a:off x="376238" y="0"/>
            <a:ext cx="22047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solidFill>
              </a:rPr>
              <a:t>LEDARNA | IPSOS PUBLIC AFFAIRS</a:t>
            </a:r>
          </a:p>
        </p:txBody>
      </p:sp>
    </p:spTree>
    <p:extLst>
      <p:ext uri="{BB962C8B-B14F-4D97-AF65-F5344CB8AC3E}">
        <p14:creationId xmlns:p14="http://schemas.microsoft.com/office/powerpoint/2010/main" val="741806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6518" y="2890240"/>
            <a:ext cx="11403106" cy="558240"/>
          </a:xfrm>
        </p:spPr>
        <p:txBody>
          <a:bodyPr>
            <a:normAutofit fontScale="90000"/>
          </a:bodyPr>
          <a:lstStyle/>
          <a:p>
            <a:pPr algn="ctr"/>
            <a:r>
              <a:rPr lang="en-GB" sz="7200" dirty="0">
                <a:solidFill>
                  <a:schemeClr val="bg1"/>
                </a:solidFill>
              </a:rPr>
              <a:t>APPENDIX</a:t>
            </a:r>
          </a:p>
        </p:txBody>
      </p:sp>
    </p:spTree>
    <p:extLst>
      <p:ext uri="{BB962C8B-B14F-4D97-AF65-F5344CB8AC3E}">
        <p14:creationId xmlns:p14="http://schemas.microsoft.com/office/powerpoint/2010/main" val="3909526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224650006"/>
              </p:ext>
            </p:extLst>
          </p:nvPr>
        </p:nvGraphicFramePr>
        <p:xfrm>
          <a:off x="1684561" y="1091360"/>
          <a:ext cx="9290238" cy="502530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76518" y="533120"/>
            <a:ext cx="9753002" cy="558240"/>
          </a:xfrm>
        </p:spPr>
        <p:txBody>
          <a:bodyPr>
            <a:noAutofit/>
          </a:bodyPr>
          <a:lstStyle/>
          <a:p>
            <a:r>
              <a:rPr lang="en-GB" sz="2000" dirty="0"/>
              <a:t>There is a pattern across the Scandinavian countries when it comes to how leaders/managers divide their time between different work tasks</a:t>
            </a:r>
          </a:p>
        </p:txBody>
      </p:sp>
      <p:sp>
        <p:nvSpPr>
          <p:cNvPr id="10" name="Text Placeholder 8"/>
          <p:cNvSpPr>
            <a:spLocks noGrp="1"/>
          </p:cNvSpPr>
          <p:nvPr>
            <p:ph type="body" sz="quarter" idx="4294967295"/>
          </p:nvPr>
        </p:nvSpPr>
        <p:spPr>
          <a:xfrm>
            <a:off x="1259840" y="6335314"/>
            <a:ext cx="10139680" cy="522686"/>
          </a:xfrm>
          <a:prstGeom prst="rect">
            <a:avLst/>
          </a:prstGeom>
        </p:spPr>
        <p:txBody>
          <a:bodyPr>
            <a:normAutofit/>
          </a:bodyPr>
          <a:lstStyle/>
          <a:p>
            <a:r>
              <a:rPr lang="en-GB" sz="1000" cap="none" dirty="0">
                <a:solidFill>
                  <a:schemeClr val="bg1"/>
                </a:solidFill>
              </a:rPr>
              <a:t>F7. Below you will find a number of different areas of work/tasks that form part of your role as a boss/manager. We would like to know how much time you spend on each area/task. Divide the 100% up between the areas/tasks below. Base: Denmark 565, Norway 584, Sweden 410 *The percentages are based on the mean and add up to 100% for each country</a:t>
            </a:r>
          </a:p>
          <a:p>
            <a:endParaRPr lang="en-GB" sz="1000" cap="none" dirty="0">
              <a:solidFill>
                <a:schemeClr val="bg1"/>
              </a:solidFill>
            </a:endParaRPr>
          </a:p>
        </p:txBody>
      </p:sp>
    </p:spTree>
    <p:extLst>
      <p:ext uri="{BB962C8B-B14F-4D97-AF65-F5344CB8AC3E}">
        <p14:creationId xmlns:p14="http://schemas.microsoft.com/office/powerpoint/2010/main" val="1747517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0" y="264160"/>
            <a:ext cx="4275169" cy="5692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p>
            <a:pPr algn="ctr" defTabSz="1219170"/>
            <a:r>
              <a:rPr lang="en-GB" sz="2000" kern="0" dirty="0">
                <a:solidFill>
                  <a:schemeClr val="bg1"/>
                </a:solidFill>
              </a:rPr>
              <a:t>FIRST LEADERSHIP POSITION</a:t>
            </a:r>
          </a:p>
        </p:txBody>
      </p:sp>
      <p:sp>
        <p:nvSpPr>
          <p:cNvPr id="62" name="Rectangle 61"/>
          <p:cNvSpPr/>
          <p:nvPr/>
        </p:nvSpPr>
        <p:spPr>
          <a:xfrm>
            <a:off x="4393994" y="0"/>
            <a:ext cx="3169941" cy="59567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p>
            <a:pPr algn="ctr" defTabSz="1219170"/>
            <a:r>
              <a:rPr lang="en-GB" sz="2000" kern="0" dirty="0">
                <a:solidFill>
                  <a:schemeClr val="bg1"/>
                </a:solidFill>
              </a:rPr>
              <a:t>RESPONDENT PROFILE</a:t>
            </a:r>
            <a:endParaRPr lang="en-GB" sz="2000" kern="0" dirty="0">
              <a:solidFill>
                <a:sysClr val="windowText" lastClr="000000"/>
              </a:solidFill>
            </a:endParaRPr>
          </a:p>
        </p:txBody>
      </p:sp>
      <p:sp>
        <p:nvSpPr>
          <p:cNvPr id="109" name="Rectangle 108"/>
          <p:cNvSpPr/>
          <p:nvPr/>
        </p:nvSpPr>
        <p:spPr>
          <a:xfrm>
            <a:off x="7682760" y="0"/>
            <a:ext cx="4509240" cy="59567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p>
            <a:pPr algn="ctr" defTabSz="1219170"/>
            <a:r>
              <a:rPr lang="en-GB" sz="2000" kern="0" dirty="0">
                <a:solidFill>
                  <a:schemeClr val="bg1"/>
                </a:solidFill>
              </a:rPr>
              <a:t>RECRUITMENT PROCESS</a:t>
            </a:r>
            <a:endParaRPr lang="en-GB" sz="2000" kern="0" dirty="0">
              <a:solidFill>
                <a:sysClr val="windowText" lastClr="000000"/>
              </a:solidFill>
            </a:endParaRPr>
          </a:p>
        </p:txBody>
      </p:sp>
      <p:graphicFrame>
        <p:nvGraphicFramePr>
          <p:cNvPr id="197" name="Chart 196"/>
          <p:cNvGraphicFramePr/>
          <p:nvPr>
            <p:extLst>
              <p:ext uri="{D42A27DB-BD31-4B8C-83A1-F6EECF244321}">
                <p14:modId xmlns:p14="http://schemas.microsoft.com/office/powerpoint/2010/main" val="2583151792"/>
              </p:ext>
            </p:extLst>
          </p:nvPr>
        </p:nvGraphicFramePr>
        <p:xfrm>
          <a:off x="9095647" y="1959316"/>
          <a:ext cx="1734377" cy="11562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8" name="Chart 197"/>
          <p:cNvGraphicFramePr/>
          <p:nvPr>
            <p:extLst>
              <p:ext uri="{D42A27DB-BD31-4B8C-83A1-F6EECF244321}">
                <p14:modId xmlns:p14="http://schemas.microsoft.com/office/powerpoint/2010/main" val="592836557"/>
              </p:ext>
            </p:extLst>
          </p:nvPr>
        </p:nvGraphicFramePr>
        <p:xfrm>
          <a:off x="10347212" y="1958123"/>
          <a:ext cx="1734377" cy="11562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8" name="Chart 207"/>
          <p:cNvGraphicFramePr/>
          <p:nvPr>
            <p:extLst>
              <p:ext uri="{D42A27DB-BD31-4B8C-83A1-F6EECF244321}">
                <p14:modId xmlns:p14="http://schemas.microsoft.com/office/powerpoint/2010/main" val="1893587483"/>
              </p:ext>
            </p:extLst>
          </p:nvPr>
        </p:nvGraphicFramePr>
        <p:xfrm>
          <a:off x="9136132" y="4371510"/>
          <a:ext cx="1734377" cy="11562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9" name="Chart 208"/>
          <p:cNvGraphicFramePr/>
          <p:nvPr>
            <p:extLst>
              <p:ext uri="{D42A27DB-BD31-4B8C-83A1-F6EECF244321}">
                <p14:modId xmlns:p14="http://schemas.microsoft.com/office/powerpoint/2010/main" val="920472257"/>
              </p:ext>
            </p:extLst>
          </p:nvPr>
        </p:nvGraphicFramePr>
        <p:xfrm>
          <a:off x="10714388" y="4343218"/>
          <a:ext cx="1734377" cy="1156251"/>
        </p:xfrm>
        <a:graphic>
          <a:graphicData uri="http://schemas.openxmlformats.org/drawingml/2006/chart">
            <c:chart xmlns:c="http://schemas.openxmlformats.org/drawingml/2006/chart" xmlns:r="http://schemas.openxmlformats.org/officeDocument/2006/relationships" r:id="rId6"/>
          </a:graphicData>
        </a:graphic>
      </p:graphicFrame>
      <p:sp>
        <p:nvSpPr>
          <p:cNvPr id="225" name="TextBox 224"/>
          <p:cNvSpPr txBox="1"/>
          <p:nvPr/>
        </p:nvSpPr>
        <p:spPr>
          <a:xfrm>
            <a:off x="1775196" y="6290298"/>
            <a:ext cx="7379222" cy="615553"/>
          </a:xfrm>
          <a:prstGeom prst="rect">
            <a:avLst/>
          </a:prstGeom>
        </p:spPr>
        <p:txBody>
          <a:bodyPr vert="horz" wrap="square" lIns="0" tIns="0" rIns="0" bIns="0" rtlCol="0" anchor="b">
            <a:spAutoFit/>
          </a:bodyPr>
          <a:lstStyle/>
          <a:p>
            <a:r>
              <a:rPr lang="en-GB" sz="800" dirty="0">
                <a:solidFill>
                  <a:schemeClr val="bg1"/>
                </a:solidFill>
              </a:rPr>
              <a:t>B1. What position do you have in the organisation? Base: Denmark 565. Norway 584, Sweden 410 I B11. How many interviews were there in the recruitment process you underwent before joining your current employer? Denmark 565, Norway 584, Sweden 410 I B12. Did you do any tests as part of the recruitment process? Denmark 565, Norway 584, Sweden 410, B13. What type of test was it? Denmark 262, Norway 150, Sweden 186, B.14 How did you get your first managerial role? Denmark 565, Norway 584, Sweden 410</a:t>
            </a:r>
          </a:p>
          <a:p>
            <a:r>
              <a:rPr lang="en-GB" dirty="0"/>
              <a:t> </a:t>
            </a:r>
          </a:p>
          <a:p>
            <a:endParaRPr lang="en-GB" sz="800" dirty="0">
              <a:solidFill>
                <a:schemeClr val="bg1"/>
              </a:solidFill>
            </a:endParaRPr>
          </a:p>
        </p:txBody>
      </p:sp>
      <p:sp>
        <p:nvSpPr>
          <p:cNvPr id="14" name="Rectangle 13"/>
          <p:cNvSpPr/>
          <p:nvPr/>
        </p:nvSpPr>
        <p:spPr>
          <a:xfrm>
            <a:off x="116876" y="6190412"/>
            <a:ext cx="492443" cy="261610"/>
          </a:xfrm>
          <a:prstGeom prst="rect">
            <a:avLst/>
          </a:prstGeom>
        </p:spPr>
        <p:txBody>
          <a:bodyPr wrap="none">
            <a:spAutoFit/>
          </a:bodyPr>
          <a:lstStyle/>
          <a:p>
            <a:r>
              <a:rPr lang="en-GB" sz="1100" dirty="0">
                <a:solidFill>
                  <a:schemeClr val="bg1"/>
                </a:solidFill>
              </a:rPr>
              <a:t>Base:</a:t>
            </a:r>
          </a:p>
        </p:txBody>
      </p:sp>
      <p:sp>
        <p:nvSpPr>
          <p:cNvPr id="44" name="Rectangle 43"/>
          <p:cNvSpPr/>
          <p:nvPr/>
        </p:nvSpPr>
        <p:spPr>
          <a:xfrm>
            <a:off x="4882123" y="5196951"/>
            <a:ext cx="450764" cy="646331"/>
          </a:xfrm>
          <a:prstGeom prst="rect">
            <a:avLst/>
          </a:prstGeom>
        </p:spPr>
        <p:txBody>
          <a:bodyPr wrap="none">
            <a:spAutoFit/>
          </a:bodyPr>
          <a:lstStyle/>
          <a:p>
            <a:r>
              <a:rPr lang="en-GB" sz="3600" b="1" dirty="0">
                <a:solidFill>
                  <a:schemeClr val="bg1"/>
                </a:solidFill>
              </a:rPr>
              <a:t>2</a:t>
            </a:r>
            <a:r>
              <a:rPr lang="en-GB" dirty="0"/>
              <a:t> </a:t>
            </a:r>
          </a:p>
        </p:txBody>
      </p:sp>
      <p:sp>
        <p:nvSpPr>
          <p:cNvPr id="46" name="Rectangle 45"/>
          <p:cNvSpPr/>
          <p:nvPr/>
        </p:nvSpPr>
        <p:spPr>
          <a:xfrm>
            <a:off x="3795554" y="5695176"/>
            <a:ext cx="216726" cy="261610"/>
          </a:xfrm>
          <a:prstGeom prst="rect">
            <a:avLst/>
          </a:prstGeom>
        </p:spPr>
        <p:txBody>
          <a:bodyPr wrap="none">
            <a:spAutoFit/>
          </a:bodyPr>
          <a:lstStyle/>
          <a:p>
            <a:r>
              <a:rPr lang="en-GB"/>
              <a:t> </a:t>
            </a:r>
          </a:p>
        </p:txBody>
      </p:sp>
      <p:sp>
        <p:nvSpPr>
          <p:cNvPr id="49" name="Rectangle 48"/>
          <p:cNvSpPr/>
          <p:nvPr/>
        </p:nvSpPr>
        <p:spPr>
          <a:xfrm>
            <a:off x="6740399" y="5196951"/>
            <a:ext cx="450764" cy="646331"/>
          </a:xfrm>
          <a:prstGeom prst="rect">
            <a:avLst/>
          </a:prstGeom>
        </p:spPr>
        <p:txBody>
          <a:bodyPr wrap="none">
            <a:spAutoFit/>
          </a:bodyPr>
          <a:lstStyle/>
          <a:p>
            <a:r>
              <a:rPr lang="en-GB" sz="3600" b="1" dirty="0">
                <a:solidFill>
                  <a:schemeClr val="bg1"/>
                </a:solidFill>
              </a:rPr>
              <a:t>2</a:t>
            </a:r>
            <a:r>
              <a:rPr lang="en-GB"/>
              <a:t> </a:t>
            </a:r>
          </a:p>
        </p:txBody>
      </p:sp>
      <p:sp>
        <p:nvSpPr>
          <p:cNvPr id="50" name="Rectangle 49"/>
          <p:cNvSpPr/>
          <p:nvPr/>
        </p:nvSpPr>
        <p:spPr>
          <a:xfrm>
            <a:off x="5796957" y="5196951"/>
            <a:ext cx="450764" cy="646331"/>
          </a:xfrm>
          <a:prstGeom prst="rect">
            <a:avLst/>
          </a:prstGeom>
        </p:spPr>
        <p:txBody>
          <a:bodyPr wrap="none">
            <a:spAutoFit/>
          </a:bodyPr>
          <a:lstStyle/>
          <a:p>
            <a:r>
              <a:rPr lang="en-GB" sz="3600" b="1" dirty="0">
                <a:solidFill>
                  <a:schemeClr val="bg1"/>
                </a:solidFill>
              </a:rPr>
              <a:t>1</a:t>
            </a:r>
            <a:r>
              <a:rPr lang="en-GB"/>
              <a:t> </a:t>
            </a:r>
          </a:p>
        </p:txBody>
      </p:sp>
      <p:sp>
        <p:nvSpPr>
          <p:cNvPr id="3" name="Rectangle 2"/>
          <p:cNvSpPr/>
          <p:nvPr/>
        </p:nvSpPr>
        <p:spPr>
          <a:xfrm>
            <a:off x="4812556" y="4163612"/>
            <a:ext cx="2514738" cy="738664"/>
          </a:xfrm>
          <a:prstGeom prst="rect">
            <a:avLst/>
          </a:prstGeom>
        </p:spPr>
        <p:txBody>
          <a:bodyPr wrap="square">
            <a:spAutoFit/>
          </a:bodyPr>
          <a:lstStyle/>
          <a:p>
            <a:pPr defTabSz="1219170"/>
            <a:r>
              <a:rPr lang="en-GB" sz="1200" kern="0" dirty="0">
                <a:solidFill>
                  <a:schemeClr val="bg1"/>
                </a:solidFill>
              </a:rPr>
              <a:t>One to two interviews is most common as part of the recruitment process in the Scandinavian countries</a:t>
            </a:r>
            <a:r>
              <a:rPr lang="en-GB" dirty="0"/>
              <a:t> </a:t>
            </a:r>
            <a:endParaRPr lang="en-GB" sz="1200" kern="0" dirty="0">
              <a:solidFill>
                <a:sysClr val="windowText" lastClr="000000"/>
              </a:solidFill>
            </a:endParaRPr>
          </a:p>
        </p:txBody>
      </p:sp>
      <p:graphicFrame>
        <p:nvGraphicFramePr>
          <p:cNvPr id="59" name="Chart 58"/>
          <p:cNvGraphicFramePr/>
          <p:nvPr>
            <p:extLst>
              <p:ext uri="{D42A27DB-BD31-4B8C-83A1-F6EECF244321}">
                <p14:modId xmlns:p14="http://schemas.microsoft.com/office/powerpoint/2010/main" val="1033944264"/>
              </p:ext>
            </p:extLst>
          </p:nvPr>
        </p:nvGraphicFramePr>
        <p:xfrm>
          <a:off x="383200" y="449180"/>
          <a:ext cx="3885971" cy="50792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1" name="Object 4"/>
          <p:cNvGraphicFramePr>
            <a:graphicFrameLocks noChangeAspect="1"/>
          </p:cNvGraphicFramePr>
          <p:nvPr>
            <p:extLst>
              <p:ext uri="{D42A27DB-BD31-4B8C-83A1-F6EECF244321}">
                <p14:modId xmlns:p14="http://schemas.microsoft.com/office/powerpoint/2010/main" val="24883459"/>
              </p:ext>
            </p:extLst>
          </p:nvPr>
        </p:nvGraphicFramePr>
        <p:xfrm>
          <a:off x="4529344" y="1188721"/>
          <a:ext cx="3042976" cy="2875279"/>
        </p:xfrm>
        <a:graphic>
          <a:graphicData uri="http://schemas.openxmlformats.org/drawingml/2006/chart">
            <c:chart xmlns:c="http://schemas.openxmlformats.org/drawingml/2006/chart" xmlns:r="http://schemas.openxmlformats.org/officeDocument/2006/relationships" r:id="rId8"/>
          </a:graphicData>
        </a:graphic>
      </p:graphicFrame>
      <p:sp>
        <p:nvSpPr>
          <p:cNvPr id="66" name="Rectangle 65"/>
          <p:cNvSpPr/>
          <p:nvPr/>
        </p:nvSpPr>
        <p:spPr>
          <a:xfrm>
            <a:off x="7801693" y="1203561"/>
            <a:ext cx="4279895" cy="400110"/>
          </a:xfrm>
          <a:prstGeom prst="rect">
            <a:avLst/>
          </a:prstGeom>
        </p:spPr>
        <p:txBody>
          <a:bodyPr wrap="square">
            <a:spAutoFit/>
          </a:bodyPr>
          <a:lstStyle/>
          <a:p>
            <a:pPr defTabSz="1219170"/>
            <a:r>
              <a:rPr lang="en-GB" sz="1000" kern="0" dirty="0">
                <a:solidFill>
                  <a:schemeClr val="bg1"/>
                </a:solidFill>
              </a:rPr>
              <a:t>The majority of managers/leaders did not do any tests in connection with the appointment </a:t>
            </a:r>
          </a:p>
        </p:txBody>
      </p:sp>
      <p:sp>
        <p:nvSpPr>
          <p:cNvPr id="67" name="Rectangle 66"/>
          <p:cNvSpPr/>
          <p:nvPr/>
        </p:nvSpPr>
        <p:spPr>
          <a:xfrm>
            <a:off x="7801694" y="3622715"/>
            <a:ext cx="4205346" cy="400110"/>
          </a:xfrm>
          <a:prstGeom prst="rect">
            <a:avLst/>
          </a:prstGeom>
        </p:spPr>
        <p:txBody>
          <a:bodyPr wrap="square">
            <a:spAutoFit/>
          </a:bodyPr>
          <a:lstStyle/>
          <a:p>
            <a:pPr defTabSz="1219170"/>
            <a:r>
              <a:rPr lang="en-GB" sz="1000" kern="0" dirty="0">
                <a:solidFill>
                  <a:schemeClr val="bg1"/>
                </a:solidFill>
              </a:rPr>
              <a:t>Of those who did tests, the tests were usually personality tests, but there were also other tests involved.</a:t>
            </a:r>
          </a:p>
        </p:txBody>
      </p:sp>
      <p:pic>
        <p:nvPicPr>
          <p:cNvPr id="4" name="Bildobjekt 3"/>
          <p:cNvPicPr>
            <a:picLocks noChangeAspect="1"/>
          </p:cNvPicPr>
          <p:nvPr/>
        </p:nvPicPr>
        <p:blipFill>
          <a:blip r:embed="rId9"/>
          <a:stretch>
            <a:fillRect/>
          </a:stretch>
        </p:blipFill>
        <p:spPr>
          <a:xfrm>
            <a:off x="8330264" y="3208863"/>
            <a:ext cx="2732198" cy="263344"/>
          </a:xfrm>
          <a:prstGeom prst="rect">
            <a:avLst/>
          </a:prstGeom>
        </p:spPr>
      </p:pic>
      <p:graphicFrame>
        <p:nvGraphicFramePr>
          <p:cNvPr id="42" name="Chart 10"/>
          <p:cNvGraphicFramePr/>
          <p:nvPr>
            <p:extLst>
              <p:ext uri="{D42A27DB-BD31-4B8C-83A1-F6EECF244321}">
                <p14:modId xmlns:p14="http://schemas.microsoft.com/office/powerpoint/2010/main" val="4081119535"/>
              </p:ext>
            </p:extLst>
          </p:nvPr>
        </p:nvGraphicFramePr>
        <p:xfrm>
          <a:off x="7874982" y="1971755"/>
          <a:ext cx="1734377" cy="1156251"/>
        </p:xfrm>
        <a:graphic>
          <a:graphicData uri="http://schemas.openxmlformats.org/drawingml/2006/chart">
            <c:chart xmlns:c="http://schemas.openxmlformats.org/drawingml/2006/chart" xmlns:r="http://schemas.openxmlformats.org/officeDocument/2006/relationships" r:id="rId10"/>
          </a:graphicData>
        </a:graphic>
      </p:graphicFrame>
      <p:pic>
        <p:nvPicPr>
          <p:cNvPr id="5" name="Bildobjekt 4"/>
          <p:cNvPicPr>
            <a:picLocks noChangeAspect="1"/>
          </p:cNvPicPr>
          <p:nvPr/>
        </p:nvPicPr>
        <p:blipFill>
          <a:blip r:embed="rId11"/>
          <a:stretch>
            <a:fillRect/>
          </a:stretch>
        </p:blipFill>
        <p:spPr>
          <a:xfrm>
            <a:off x="8463209" y="5550112"/>
            <a:ext cx="2999251" cy="311161"/>
          </a:xfrm>
          <a:prstGeom prst="rect">
            <a:avLst/>
          </a:prstGeom>
        </p:spPr>
      </p:pic>
      <p:graphicFrame>
        <p:nvGraphicFramePr>
          <p:cNvPr id="47" name="Chart 201"/>
          <p:cNvGraphicFramePr/>
          <p:nvPr>
            <p:extLst>
              <p:ext uri="{D42A27DB-BD31-4B8C-83A1-F6EECF244321}">
                <p14:modId xmlns:p14="http://schemas.microsoft.com/office/powerpoint/2010/main" val="169776225"/>
              </p:ext>
            </p:extLst>
          </p:nvPr>
        </p:nvGraphicFramePr>
        <p:xfrm>
          <a:off x="7537054" y="4343218"/>
          <a:ext cx="1734377" cy="1156251"/>
        </p:xfrm>
        <a:graphic>
          <a:graphicData uri="http://schemas.openxmlformats.org/drawingml/2006/chart">
            <c:chart xmlns:c="http://schemas.openxmlformats.org/drawingml/2006/chart" xmlns:r="http://schemas.openxmlformats.org/officeDocument/2006/relationships" r:id="rId12"/>
          </a:graphicData>
        </a:graphic>
      </p:graphicFrame>
      <p:sp>
        <p:nvSpPr>
          <p:cNvPr id="2" name="TextBox 1"/>
          <p:cNvSpPr txBox="1"/>
          <p:nvPr/>
        </p:nvSpPr>
        <p:spPr>
          <a:xfrm>
            <a:off x="63408" y="2535390"/>
            <a:ext cx="418704" cy="307777"/>
          </a:xfrm>
          <a:prstGeom prst="rect">
            <a:avLst/>
          </a:prstGeom>
          <a:noFill/>
        </p:spPr>
        <p:txBody>
          <a:bodyPr wrap="none" rtlCol="0">
            <a:spAutoFit/>
          </a:bodyPr>
          <a:lstStyle/>
          <a:p>
            <a:r>
              <a:rPr lang="en-GB" sz="1400" dirty="0">
                <a:solidFill>
                  <a:schemeClr val="bg1"/>
                </a:solidFill>
              </a:rPr>
              <a:t>NO</a:t>
            </a:r>
          </a:p>
        </p:txBody>
      </p:sp>
      <p:sp>
        <p:nvSpPr>
          <p:cNvPr id="51" name="TextBox 50"/>
          <p:cNvSpPr txBox="1"/>
          <p:nvPr/>
        </p:nvSpPr>
        <p:spPr>
          <a:xfrm>
            <a:off x="70475" y="1672180"/>
            <a:ext cx="388248" cy="307777"/>
          </a:xfrm>
          <a:prstGeom prst="rect">
            <a:avLst/>
          </a:prstGeom>
          <a:noFill/>
        </p:spPr>
        <p:txBody>
          <a:bodyPr wrap="none" rtlCol="0">
            <a:spAutoFit/>
          </a:bodyPr>
          <a:lstStyle/>
          <a:p>
            <a:r>
              <a:rPr lang="en-GB" sz="1400" dirty="0">
                <a:solidFill>
                  <a:schemeClr val="bg1"/>
                </a:solidFill>
              </a:rPr>
              <a:t>DK</a:t>
            </a:r>
          </a:p>
        </p:txBody>
      </p:sp>
      <p:sp>
        <p:nvSpPr>
          <p:cNvPr id="52" name="TextBox 51"/>
          <p:cNvSpPr txBox="1"/>
          <p:nvPr/>
        </p:nvSpPr>
        <p:spPr>
          <a:xfrm>
            <a:off x="87083" y="3422101"/>
            <a:ext cx="354584" cy="307777"/>
          </a:xfrm>
          <a:prstGeom prst="rect">
            <a:avLst/>
          </a:prstGeom>
          <a:noFill/>
        </p:spPr>
        <p:txBody>
          <a:bodyPr wrap="none" rtlCol="0">
            <a:spAutoFit/>
          </a:bodyPr>
          <a:lstStyle/>
          <a:p>
            <a:r>
              <a:rPr lang="en-GB" sz="1400" dirty="0">
                <a:solidFill>
                  <a:schemeClr val="bg1"/>
                </a:solidFill>
              </a:rPr>
              <a:t>SE</a:t>
            </a:r>
          </a:p>
        </p:txBody>
      </p:sp>
      <p:sp>
        <p:nvSpPr>
          <p:cNvPr id="53" name="TextBox 52"/>
          <p:cNvSpPr txBox="1"/>
          <p:nvPr/>
        </p:nvSpPr>
        <p:spPr>
          <a:xfrm>
            <a:off x="4451180" y="2547897"/>
            <a:ext cx="418704" cy="307777"/>
          </a:xfrm>
          <a:prstGeom prst="rect">
            <a:avLst/>
          </a:prstGeom>
          <a:noFill/>
        </p:spPr>
        <p:txBody>
          <a:bodyPr wrap="none" rtlCol="0">
            <a:spAutoFit/>
          </a:bodyPr>
          <a:lstStyle/>
          <a:p>
            <a:r>
              <a:rPr lang="en-GB" sz="1400" dirty="0">
                <a:solidFill>
                  <a:schemeClr val="bg1"/>
                </a:solidFill>
              </a:rPr>
              <a:t>NO</a:t>
            </a:r>
          </a:p>
        </p:txBody>
      </p:sp>
      <p:sp>
        <p:nvSpPr>
          <p:cNvPr id="54" name="TextBox 53"/>
          <p:cNvSpPr txBox="1"/>
          <p:nvPr/>
        </p:nvSpPr>
        <p:spPr>
          <a:xfrm>
            <a:off x="4458247" y="1684687"/>
            <a:ext cx="388248" cy="307777"/>
          </a:xfrm>
          <a:prstGeom prst="rect">
            <a:avLst/>
          </a:prstGeom>
          <a:noFill/>
        </p:spPr>
        <p:txBody>
          <a:bodyPr wrap="none" rtlCol="0">
            <a:spAutoFit/>
          </a:bodyPr>
          <a:lstStyle/>
          <a:p>
            <a:r>
              <a:rPr lang="en-GB" sz="1400" dirty="0">
                <a:solidFill>
                  <a:schemeClr val="bg1"/>
                </a:solidFill>
              </a:rPr>
              <a:t>DK</a:t>
            </a:r>
          </a:p>
        </p:txBody>
      </p:sp>
      <p:sp>
        <p:nvSpPr>
          <p:cNvPr id="68" name="TextBox 67"/>
          <p:cNvSpPr txBox="1"/>
          <p:nvPr/>
        </p:nvSpPr>
        <p:spPr>
          <a:xfrm>
            <a:off x="4474855" y="3434608"/>
            <a:ext cx="354584" cy="307777"/>
          </a:xfrm>
          <a:prstGeom prst="rect">
            <a:avLst/>
          </a:prstGeom>
          <a:noFill/>
        </p:spPr>
        <p:txBody>
          <a:bodyPr wrap="none" rtlCol="0">
            <a:spAutoFit/>
          </a:bodyPr>
          <a:lstStyle/>
          <a:p>
            <a:r>
              <a:rPr lang="en-GB" sz="1400" dirty="0">
                <a:solidFill>
                  <a:schemeClr val="bg1"/>
                </a:solidFill>
              </a:rPr>
              <a:t>SE</a:t>
            </a:r>
          </a:p>
        </p:txBody>
      </p:sp>
      <p:sp>
        <p:nvSpPr>
          <p:cNvPr id="69" name="TextBox 68"/>
          <p:cNvSpPr txBox="1"/>
          <p:nvPr/>
        </p:nvSpPr>
        <p:spPr>
          <a:xfrm>
            <a:off x="4884553" y="4967236"/>
            <a:ext cx="388248" cy="307777"/>
          </a:xfrm>
          <a:prstGeom prst="rect">
            <a:avLst/>
          </a:prstGeom>
          <a:solidFill>
            <a:schemeClr val="tx2"/>
          </a:solidFill>
        </p:spPr>
        <p:txBody>
          <a:bodyPr wrap="none" rtlCol="0">
            <a:spAutoFit/>
          </a:bodyPr>
          <a:lstStyle/>
          <a:p>
            <a:r>
              <a:rPr lang="en-GB" sz="1400" dirty="0">
                <a:solidFill>
                  <a:schemeClr val="bg1"/>
                </a:solidFill>
              </a:rPr>
              <a:t>DK</a:t>
            </a:r>
          </a:p>
        </p:txBody>
      </p:sp>
      <p:sp>
        <p:nvSpPr>
          <p:cNvPr id="70" name="TextBox 69"/>
          <p:cNvSpPr txBox="1"/>
          <p:nvPr/>
        </p:nvSpPr>
        <p:spPr>
          <a:xfrm>
            <a:off x="5794341" y="4967236"/>
            <a:ext cx="418704" cy="307777"/>
          </a:xfrm>
          <a:prstGeom prst="rect">
            <a:avLst/>
          </a:prstGeom>
          <a:solidFill>
            <a:schemeClr val="tx2"/>
          </a:solidFill>
        </p:spPr>
        <p:txBody>
          <a:bodyPr wrap="none" rtlCol="0">
            <a:spAutoFit/>
          </a:bodyPr>
          <a:lstStyle/>
          <a:p>
            <a:r>
              <a:rPr lang="en-GB" sz="1400" dirty="0">
                <a:solidFill>
                  <a:schemeClr val="bg1"/>
                </a:solidFill>
              </a:rPr>
              <a:t>NO</a:t>
            </a:r>
          </a:p>
        </p:txBody>
      </p:sp>
      <p:sp>
        <p:nvSpPr>
          <p:cNvPr id="71" name="TextBox 70"/>
          <p:cNvSpPr txBox="1"/>
          <p:nvPr/>
        </p:nvSpPr>
        <p:spPr>
          <a:xfrm>
            <a:off x="6708491" y="4967236"/>
            <a:ext cx="367793" cy="307777"/>
          </a:xfrm>
          <a:prstGeom prst="rect">
            <a:avLst/>
          </a:prstGeom>
          <a:solidFill>
            <a:schemeClr val="tx2"/>
          </a:solidFill>
        </p:spPr>
        <p:txBody>
          <a:bodyPr wrap="none" rtlCol="0">
            <a:spAutoFit/>
          </a:bodyPr>
          <a:lstStyle/>
          <a:p>
            <a:r>
              <a:rPr lang="en-GB" sz="1400" dirty="0">
                <a:solidFill>
                  <a:schemeClr val="bg1"/>
                </a:solidFill>
              </a:rPr>
              <a:t>SV</a:t>
            </a:r>
          </a:p>
        </p:txBody>
      </p:sp>
      <p:sp>
        <p:nvSpPr>
          <p:cNvPr id="72" name="TextBox 71"/>
          <p:cNvSpPr txBox="1"/>
          <p:nvPr/>
        </p:nvSpPr>
        <p:spPr>
          <a:xfrm>
            <a:off x="8518329" y="1593268"/>
            <a:ext cx="388248" cy="307777"/>
          </a:xfrm>
          <a:prstGeom prst="rect">
            <a:avLst/>
          </a:prstGeom>
          <a:noFill/>
        </p:spPr>
        <p:txBody>
          <a:bodyPr wrap="none" rtlCol="0">
            <a:spAutoFit/>
          </a:bodyPr>
          <a:lstStyle/>
          <a:p>
            <a:r>
              <a:rPr lang="en-GB" sz="1400" dirty="0">
                <a:solidFill>
                  <a:schemeClr val="bg1"/>
                </a:solidFill>
              </a:rPr>
              <a:t>DK</a:t>
            </a:r>
          </a:p>
        </p:txBody>
      </p:sp>
      <p:sp>
        <p:nvSpPr>
          <p:cNvPr id="73" name="TextBox 72"/>
          <p:cNvSpPr txBox="1"/>
          <p:nvPr/>
        </p:nvSpPr>
        <p:spPr>
          <a:xfrm>
            <a:off x="9728028" y="1593267"/>
            <a:ext cx="418704" cy="307777"/>
          </a:xfrm>
          <a:prstGeom prst="rect">
            <a:avLst/>
          </a:prstGeom>
          <a:noFill/>
        </p:spPr>
        <p:txBody>
          <a:bodyPr wrap="none" rtlCol="0">
            <a:spAutoFit/>
          </a:bodyPr>
          <a:lstStyle/>
          <a:p>
            <a:r>
              <a:rPr lang="en-GB" sz="1400" dirty="0">
                <a:solidFill>
                  <a:schemeClr val="bg1"/>
                </a:solidFill>
              </a:rPr>
              <a:t>NO</a:t>
            </a:r>
          </a:p>
        </p:txBody>
      </p:sp>
      <p:sp>
        <p:nvSpPr>
          <p:cNvPr id="74" name="TextBox 73"/>
          <p:cNvSpPr txBox="1"/>
          <p:nvPr/>
        </p:nvSpPr>
        <p:spPr>
          <a:xfrm>
            <a:off x="11030503" y="1593267"/>
            <a:ext cx="367793" cy="307777"/>
          </a:xfrm>
          <a:prstGeom prst="rect">
            <a:avLst/>
          </a:prstGeom>
          <a:noFill/>
        </p:spPr>
        <p:txBody>
          <a:bodyPr wrap="none" rtlCol="0">
            <a:spAutoFit/>
          </a:bodyPr>
          <a:lstStyle/>
          <a:p>
            <a:r>
              <a:rPr lang="en-GB" sz="1400" dirty="0">
                <a:solidFill>
                  <a:schemeClr val="bg1"/>
                </a:solidFill>
              </a:rPr>
              <a:t>SV</a:t>
            </a:r>
          </a:p>
        </p:txBody>
      </p:sp>
      <p:sp>
        <p:nvSpPr>
          <p:cNvPr id="75" name="TextBox 74"/>
          <p:cNvSpPr txBox="1"/>
          <p:nvPr/>
        </p:nvSpPr>
        <p:spPr>
          <a:xfrm>
            <a:off x="8475110" y="4060565"/>
            <a:ext cx="388248" cy="307777"/>
          </a:xfrm>
          <a:prstGeom prst="rect">
            <a:avLst/>
          </a:prstGeom>
          <a:noFill/>
        </p:spPr>
        <p:txBody>
          <a:bodyPr wrap="none" rtlCol="0">
            <a:spAutoFit/>
          </a:bodyPr>
          <a:lstStyle/>
          <a:p>
            <a:r>
              <a:rPr lang="en-GB" sz="1400" dirty="0">
                <a:solidFill>
                  <a:schemeClr val="bg1"/>
                </a:solidFill>
              </a:rPr>
              <a:t>DK</a:t>
            </a:r>
          </a:p>
        </p:txBody>
      </p:sp>
      <p:sp>
        <p:nvSpPr>
          <p:cNvPr id="76" name="TextBox 75"/>
          <p:cNvSpPr txBox="1"/>
          <p:nvPr/>
        </p:nvSpPr>
        <p:spPr>
          <a:xfrm>
            <a:off x="9684809" y="4060564"/>
            <a:ext cx="418704" cy="307777"/>
          </a:xfrm>
          <a:prstGeom prst="rect">
            <a:avLst/>
          </a:prstGeom>
          <a:noFill/>
        </p:spPr>
        <p:txBody>
          <a:bodyPr wrap="none" rtlCol="0">
            <a:spAutoFit/>
          </a:bodyPr>
          <a:lstStyle/>
          <a:p>
            <a:r>
              <a:rPr lang="en-GB" sz="1400" dirty="0">
                <a:solidFill>
                  <a:schemeClr val="bg1"/>
                </a:solidFill>
              </a:rPr>
              <a:t>NO</a:t>
            </a:r>
          </a:p>
        </p:txBody>
      </p:sp>
      <p:sp>
        <p:nvSpPr>
          <p:cNvPr id="77" name="TextBox 76"/>
          <p:cNvSpPr txBox="1"/>
          <p:nvPr/>
        </p:nvSpPr>
        <p:spPr>
          <a:xfrm>
            <a:off x="10987284" y="4060564"/>
            <a:ext cx="367793" cy="307777"/>
          </a:xfrm>
          <a:prstGeom prst="rect">
            <a:avLst/>
          </a:prstGeom>
          <a:noFill/>
        </p:spPr>
        <p:txBody>
          <a:bodyPr wrap="none" rtlCol="0">
            <a:spAutoFit/>
          </a:bodyPr>
          <a:lstStyle/>
          <a:p>
            <a:r>
              <a:rPr lang="en-GB" sz="1400" dirty="0">
                <a:solidFill>
                  <a:schemeClr val="bg1"/>
                </a:solidFill>
              </a:rPr>
              <a:t>SV</a:t>
            </a:r>
          </a:p>
        </p:txBody>
      </p:sp>
    </p:spTree>
    <p:extLst>
      <p:ext uri="{BB962C8B-B14F-4D97-AF65-F5344CB8AC3E}">
        <p14:creationId xmlns:p14="http://schemas.microsoft.com/office/powerpoint/2010/main" val="222465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64640" y="4616805"/>
            <a:ext cx="10627360" cy="1497879"/>
          </a:xfrm>
          <a:prstGeom prst="rect">
            <a:avLst/>
          </a:prstGeom>
          <a:solidFill>
            <a:schemeClr val="tx2">
              <a:lumMod val="20000"/>
              <a:lumOff val="80000"/>
            </a:schemeClr>
          </a:solidFill>
          <a:ln w="25400" cap="flat" cmpd="sng" algn="ctr">
            <a:noFill/>
            <a:prstDash val="solid"/>
          </a:ln>
          <a:effectLst/>
        </p:spPr>
        <p:txBody>
          <a:bodyPr lIns="972000" rIns="432000"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lang="en-GB" sz="1200" kern="0" dirty="0">
                <a:solidFill>
                  <a:sysClr val="windowText" lastClr="000000"/>
                </a:solidFill>
              </a:rPr>
              <a:t>We have identified three segments within which different types of characteristics are perceived to result in successful leadership.</a:t>
            </a:r>
          </a:p>
          <a:p>
            <a:pPr marL="285750" marR="0" lvl="0" indent="-285750" defTabSz="121917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0" dirty="0">
                <a:solidFill>
                  <a:sysClr val="windowText" lastClr="000000"/>
                </a:solidFill>
              </a:rPr>
              <a:t>Democratic leadership </a:t>
            </a:r>
            <a:r>
              <a:rPr lang="en-GB" sz="1200" kern="0" dirty="0">
                <a:solidFill>
                  <a:sysClr val="windowText" lastClr="000000"/>
                </a:solidFill>
              </a:rPr>
              <a:t>– represented more heavily in Norway – is based on fairness, honesty and perceptiveness.</a:t>
            </a:r>
          </a:p>
          <a:p>
            <a:pPr marL="285750" lvl="0" indent="-285750" defTabSz="1219170">
              <a:buFont typeface="Arial" panose="020B0604020202020204" pitchFamily="34" charset="0"/>
              <a:buChar char="•"/>
              <a:defRPr/>
            </a:pPr>
            <a:r>
              <a:rPr lang="en-GB" sz="1200" b="1" kern="0" dirty="0">
                <a:solidFill>
                  <a:sysClr val="windowText" lastClr="000000"/>
                </a:solidFill>
              </a:rPr>
              <a:t>Targeted leadership </a:t>
            </a:r>
            <a:r>
              <a:rPr lang="en-GB" sz="1200" kern="0" dirty="0">
                <a:solidFill>
                  <a:sysClr val="windowText" lastClr="000000"/>
                </a:solidFill>
              </a:rPr>
              <a:t>– represented more heavily in Denmark – attaches importance to rationality, intelligence and results. </a:t>
            </a:r>
          </a:p>
          <a:p>
            <a:pPr marL="285750" lvl="0" indent="-285750" defTabSz="1219170">
              <a:buFont typeface="Arial" panose="020B0604020202020204" pitchFamily="34" charset="0"/>
              <a:buChar char="•"/>
              <a:defRPr/>
            </a:pPr>
            <a:r>
              <a:rPr lang="en-GB" sz="1200" b="1" kern="0" dirty="0">
                <a:solidFill>
                  <a:sysClr val="windowText" lastClr="000000"/>
                </a:solidFill>
              </a:rPr>
              <a:t>Relationship-orientated leadership </a:t>
            </a:r>
            <a:r>
              <a:rPr lang="en-GB" sz="1200" kern="0" dirty="0">
                <a:solidFill>
                  <a:sysClr val="windowText" lastClr="000000"/>
                </a:solidFill>
              </a:rPr>
              <a:t>– represented more heavily in Sweden – is characterised by coaching, communication and perceptiveness. </a:t>
            </a:r>
          </a:p>
        </p:txBody>
      </p:sp>
      <p:sp>
        <p:nvSpPr>
          <p:cNvPr id="15" name="Rectangle 14"/>
          <p:cNvSpPr/>
          <p:nvPr/>
        </p:nvSpPr>
        <p:spPr>
          <a:xfrm>
            <a:off x="1564640" y="2868151"/>
            <a:ext cx="10627359" cy="1497880"/>
          </a:xfrm>
          <a:prstGeom prst="rect">
            <a:avLst/>
          </a:prstGeom>
          <a:solidFill>
            <a:schemeClr val="tx2">
              <a:lumMod val="20000"/>
              <a:lumOff val="80000"/>
            </a:schemeClr>
          </a:solidFill>
          <a:ln w="25400" cap="flat" cmpd="sng" algn="ctr">
            <a:noFill/>
            <a:prstDash val="solid"/>
          </a:ln>
          <a:effectLst/>
        </p:spPr>
        <p:txBody>
          <a:bodyPr lIns="972000" rIns="432000" rtlCol="0" anchor="ctr"/>
          <a:lstStyle/>
          <a:p>
            <a:pPr lvl="0" defTabSz="1219170">
              <a:defRPr/>
            </a:pPr>
            <a:r>
              <a:rPr lang="en-GB" sz="1200" kern="0" dirty="0">
                <a:solidFill>
                  <a:sysClr val="windowText" lastClr="000000"/>
                </a:solidFill>
              </a:rPr>
              <a:t>Although Denmark, Norway and Sweden tend to share the same values and approach to leadership, there are still a number of differences between the countries that are worth highlighting. </a:t>
            </a:r>
          </a:p>
          <a:p>
            <a:pPr marL="285750" lvl="0" indent="-285750" defTabSz="1219170">
              <a:buFont typeface="Arial" panose="020B0604020202020204" pitchFamily="34" charset="0"/>
              <a:buChar char="•"/>
              <a:defRPr/>
            </a:pPr>
            <a:r>
              <a:rPr lang="en-GB" sz="1200" b="1" kern="0" dirty="0">
                <a:solidFill>
                  <a:sysClr val="windowText" lastClr="000000"/>
                </a:solidFill>
              </a:rPr>
              <a:t>Danish leadership </a:t>
            </a:r>
            <a:r>
              <a:rPr lang="en-GB" sz="1200" kern="0" dirty="0">
                <a:solidFill>
                  <a:sysClr val="windowText" lastClr="000000"/>
                </a:solidFill>
              </a:rPr>
              <a:t>typically gives its employees a large amount of independence and personal responsibility, allowing them to manage their own projects and development. Danish leaders delegate more responsibility than their counterparts in the other two Scandinavian countries. </a:t>
            </a:r>
          </a:p>
          <a:p>
            <a:pPr marL="285750" lvl="0" indent="-285750" defTabSz="1219170">
              <a:buFont typeface="Arial" panose="020B0604020202020204" pitchFamily="34" charset="0"/>
              <a:buChar char="•"/>
              <a:defRPr/>
            </a:pPr>
            <a:r>
              <a:rPr lang="en-GB" sz="1200" b="1" kern="0" dirty="0">
                <a:solidFill>
                  <a:sysClr val="windowText" lastClr="000000"/>
                </a:solidFill>
              </a:rPr>
              <a:t>Norwegian leadership </a:t>
            </a:r>
            <a:r>
              <a:rPr lang="en-GB" sz="1200" kern="0" dirty="0">
                <a:solidFill>
                  <a:sysClr val="windowText" lastClr="000000"/>
                </a:solidFill>
              </a:rPr>
              <a:t>typically attaches importance to wellbeing and job satisfaction, with collaboration and democracy playing a central role. </a:t>
            </a:r>
          </a:p>
          <a:p>
            <a:pPr marL="285750" lvl="0" indent="-285750" defTabSz="1219170">
              <a:buFont typeface="Arial" panose="020B0604020202020204" pitchFamily="34" charset="0"/>
              <a:buChar char="•"/>
              <a:defRPr/>
            </a:pPr>
            <a:r>
              <a:rPr lang="en-GB" sz="1200" b="1" kern="0" dirty="0">
                <a:solidFill>
                  <a:sysClr val="windowText" lastClr="000000"/>
                </a:solidFill>
              </a:rPr>
              <a:t>Swedish leadership </a:t>
            </a:r>
            <a:r>
              <a:rPr lang="en-GB" sz="1200" kern="0" dirty="0">
                <a:solidFill>
                  <a:sysClr val="windowText" lastClr="000000"/>
                </a:solidFill>
              </a:rPr>
              <a:t>typically takes more of a coaching-style approach, with relationships and dialogue used as the basis on which employee develop. </a:t>
            </a:r>
          </a:p>
        </p:txBody>
      </p:sp>
      <p:sp>
        <p:nvSpPr>
          <p:cNvPr id="5" name="Title 4"/>
          <p:cNvSpPr>
            <a:spLocks noGrp="1"/>
          </p:cNvSpPr>
          <p:nvPr>
            <p:ph type="title"/>
          </p:nvPr>
        </p:nvSpPr>
        <p:spPr/>
        <p:txBody>
          <a:bodyPr>
            <a:normAutofit/>
          </a:bodyPr>
          <a:lstStyle/>
          <a:p>
            <a:r>
              <a:rPr lang="en-GB" dirty="0"/>
              <a:t>Key insights</a:t>
            </a:r>
          </a:p>
        </p:txBody>
      </p:sp>
      <p:sp>
        <p:nvSpPr>
          <p:cNvPr id="11" name="Rectangle 10"/>
          <p:cNvSpPr/>
          <p:nvPr/>
        </p:nvSpPr>
        <p:spPr>
          <a:xfrm>
            <a:off x="1564640" y="1142257"/>
            <a:ext cx="10627359" cy="1497880"/>
          </a:xfrm>
          <a:prstGeom prst="rect">
            <a:avLst/>
          </a:prstGeom>
          <a:solidFill>
            <a:schemeClr val="tx2">
              <a:lumMod val="20000"/>
              <a:lumOff val="80000"/>
            </a:schemeClr>
          </a:solidFill>
          <a:ln w="25400" cap="flat" cmpd="sng" algn="ctr">
            <a:noFill/>
            <a:prstDash val="solid"/>
          </a:ln>
          <a:effectLst/>
        </p:spPr>
        <p:txBody>
          <a:bodyPr lIns="972000" rIns="432000"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lang="en-GB" sz="1200" kern="0" noProof="0" dirty="0">
                <a:solidFill>
                  <a:sysClr val="windowText" lastClr="000000"/>
                </a:solidFill>
              </a:rPr>
              <a:t>The survey identified three central values typical of Scandinavian leadership and shared by leaders in Denmark, Norway and Sweden. </a:t>
            </a:r>
            <a:r>
              <a:rPr lang="en-GB" sz="1200" b="1" kern="0" noProof="0" dirty="0">
                <a:solidFill>
                  <a:sysClr val="windowText" lastClr="000000"/>
                </a:solidFill>
              </a:rPr>
              <a:t>The first distinctive characteristic is employee involvement in the decision-making process, </a:t>
            </a:r>
            <a:r>
              <a:rPr lang="en-GB" sz="1200" kern="0" noProof="0" dirty="0">
                <a:solidFill>
                  <a:sysClr val="windowText" lastClr="000000"/>
                </a:solidFill>
              </a:rPr>
              <a:t>and the fact that the employee has a large degree of influence.</a:t>
            </a:r>
            <a:r>
              <a:rPr lang="en-GB" sz="1200" b="1" kern="0" noProof="0" dirty="0">
                <a:solidFill>
                  <a:sysClr val="windowText" lastClr="000000"/>
                </a:solidFill>
              </a:rPr>
              <a:t> The second is the short distance between managers/leaders and employees, built on openness and trust. The third is freedom with responsibility,</a:t>
            </a:r>
            <a:r>
              <a:rPr lang="en-GB" sz="1200" kern="0" noProof="0" dirty="0">
                <a:solidFill>
                  <a:sysClr val="windowText" lastClr="000000"/>
                </a:solidFill>
              </a:rPr>
              <a:t> which means that employees are very independent and take initiative. The benefits highlighted here were increased efficiency, better results and more dedicated employees. The downside is the inertia that sets in while trying to achieve a consensus along the chain, an unclear structure, plus high demands and unclear expectations</a:t>
            </a:r>
            <a:r>
              <a:rPr lang="en-GB" sz="1200" kern="0" dirty="0">
                <a:solidFill>
                  <a:sysClr val="windowText" lastClr="000000"/>
                </a:solidFill>
              </a:rPr>
              <a:t> of employees, which can make for a stressful working environment. </a:t>
            </a:r>
            <a:endParaRPr kumimoji="0" lang="en-GB" sz="1200" b="0" i="0" u="none" strike="noStrike" kern="0" cap="none" spc="0" normalizeH="0" baseline="0" noProof="0" dirty="0">
              <a:ln>
                <a:noFill/>
              </a:ln>
              <a:solidFill>
                <a:sysClr val="windowText" lastClr="000000"/>
              </a:solidFill>
              <a:effectLst/>
              <a:uLnTx/>
              <a:uFillTx/>
            </a:endParaRPr>
          </a:p>
        </p:txBody>
      </p:sp>
      <p:sp>
        <p:nvSpPr>
          <p:cNvPr id="12" name="Pentagon 8"/>
          <p:cNvSpPr/>
          <p:nvPr/>
        </p:nvSpPr>
        <p:spPr>
          <a:xfrm>
            <a:off x="0" y="1142257"/>
            <a:ext cx="2372719" cy="1497880"/>
          </a:xfrm>
          <a:prstGeom prst="homePlate">
            <a:avLst/>
          </a:prstGeom>
          <a:solidFill>
            <a:srgbClr val="1B365D"/>
          </a:solidFill>
          <a:ln w="25400"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Calibri"/>
              </a:rPr>
              <a:t>The different features of Scandinavian leadership </a:t>
            </a:r>
          </a:p>
        </p:txBody>
      </p:sp>
      <p:sp>
        <p:nvSpPr>
          <p:cNvPr id="14" name="Pentagon 16"/>
          <p:cNvSpPr/>
          <p:nvPr/>
        </p:nvSpPr>
        <p:spPr>
          <a:xfrm>
            <a:off x="0" y="2868151"/>
            <a:ext cx="2372719" cy="1497880"/>
          </a:xfrm>
          <a:prstGeom prst="homePlate">
            <a:avLst/>
          </a:prstGeom>
          <a:solidFill>
            <a:srgbClr val="1B365D"/>
          </a:solidFill>
          <a:ln w="25400"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Calibri"/>
              </a:rPr>
              <a:t>Differences </a:t>
            </a:r>
            <a:r>
              <a:rPr kumimoji="0" lang="en-GB" sz="1600" b="0" i="0" u="none" strike="noStrike" kern="0" cap="none" spc="0" normalizeH="0" noProof="0" dirty="0">
                <a:ln>
                  <a:noFill/>
                </a:ln>
                <a:solidFill>
                  <a:prstClr val="white"/>
                </a:solidFill>
                <a:effectLst/>
                <a:uLnTx/>
                <a:uFillTx/>
                <a:latin typeface="Calibri"/>
              </a:rPr>
              <a:t>between the Scandinavian types of leadership</a:t>
            </a:r>
            <a:endParaRPr kumimoji="0" lang="en-GB" sz="1600" b="0" i="0" u="none" strike="noStrike" kern="0" cap="none" spc="0" normalizeH="0" baseline="0" noProof="0" dirty="0">
              <a:ln>
                <a:noFill/>
              </a:ln>
              <a:solidFill>
                <a:prstClr val="white"/>
              </a:solidFill>
              <a:effectLst/>
              <a:uLnTx/>
              <a:uFillTx/>
              <a:latin typeface="Calibri"/>
            </a:endParaRPr>
          </a:p>
        </p:txBody>
      </p:sp>
      <p:sp>
        <p:nvSpPr>
          <p:cNvPr id="16" name="Pentagon 20"/>
          <p:cNvSpPr/>
          <p:nvPr/>
        </p:nvSpPr>
        <p:spPr>
          <a:xfrm>
            <a:off x="0" y="4616804"/>
            <a:ext cx="2372719" cy="1497880"/>
          </a:xfrm>
          <a:prstGeom prst="homePlate">
            <a:avLst/>
          </a:prstGeom>
          <a:solidFill>
            <a:srgbClr val="1B365D"/>
          </a:solidFill>
          <a:ln w="25400" cap="flat" cmpd="sng" algn="ctr">
            <a:no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Calibri"/>
              </a:rPr>
              <a:t>The three segments</a:t>
            </a:r>
            <a:r>
              <a:rPr kumimoji="0" lang="en-GB" sz="1600" b="0" i="0" u="none" strike="noStrike" kern="0" cap="none" spc="0" normalizeH="0" noProof="0" dirty="0">
                <a:ln>
                  <a:noFill/>
                </a:ln>
                <a:solidFill>
                  <a:prstClr val="white"/>
                </a:solidFill>
                <a:effectLst/>
                <a:uLnTx/>
                <a:uFillTx/>
                <a:latin typeface="Calibri"/>
              </a:rPr>
              <a:t> of successful leadership</a:t>
            </a:r>
            <a:endParaRPr kumimoji="0" lang="en-GB" sz="1600" b="0" i="0" u="none" strike="noStrike" kern="0" cap="none" spc="0" normalizeH="0" baseline="0" noProof="0" dirty="0">
              <a:ln>
                <a:noFill/>
              </a:ln>
              <a:solidFill>
                <a:prstClr val="white"/>
              </a:solidFill>
              <a:effectLst/>
              <a:uLnTx/>
              <a:uFillTx/>
              <a:latin typeface="Calibri"/>
            </a:endParaRPr>
          </a:p>
        </p:txBody>
      </p:sp>
    </p:spTree>
    <p:extLst>
      <p:ext uri="{BB962C8B-B14F-4D97-AF65-F5344CB8AC3E}">
        <p14:creationId xmlns:p14="http://schemas.microsoft.com/office/powerpoint/2010/main" val="235121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1"/>
          <p:cNvSpPr txBox="1">
            <a:spLocks/>
          </p:cNvSpPr>
          <p:nvPr/>
        </p:nvSpPr>
        <p:spPr>
          <a:xfrm>
            <a:off x="0" y="1306678"/>
            <a:ext cx="3024000" cy="898040"/>
          </a:xfrm>
          <a:prstGeom prst="rect">
            <a:avLst/>
          </a:prstGeom>
          <a:solidFill>
            <a:schemeClr val="tx2"/>
          </a:solidFill>
          <a:ln>
            <a:solidFill>
              <a:schemeClr val="tx2"/>
            </a:solid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lgn="ctr">
              <a:lnSpc>
                <a:spcPct val="100000"/>
              </a:lnSpc>
              <a:spcBef>
                <a:spcPts val="0"/>
              </a:spcBef>
            </a:pPr>
            <a:r>
              <a:rPr lang="en-GB" sz="1600" dirty="0">
                <a:solidFill>
                  <a:srgbClr val="FFFFFF"/>
                </a:solidFill>
              </a:rPr>
              <a:t>AIM</a:t>
            </a:r>
          </a:p>
        </p:txBody>
      </p:sp>
      <p:sp>
        <p:nvSpPr>
          <p:cNvPr id="6" name="Text Placeholder 11"/>
          <p:cNvSpPr txBox="1">
            <a:spLocks/>
          </p:cNvSpPr>
          <p:nvPr/>
        </p:nvSpPr>
        <p:spPr>
          <a:xfrm>
            <a:off x="3027492" y="1306678"/>
            <a:ext cx="3132507" cy="898041"/>
          </a:xfrm>
          <a:prstGeom prst="rect">
            <a:avLst/>
          </a:prstGeom>
          <a:solidFill>
            <a:schemeClr val="accent1"/>
          </a:solidFill>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r>
              <a:rPr lang="en-GB" sz="1600" dirty="0"/>
              <a:t>METHOD</a:t>
            </a:r>
          </a:p>
        </p:txBody>
      </p:sp>
      <p:sp>
        <p:nvSpPr>
          <p:cNvPr id="7" name="Text Placeholder 11"/>
          <p:cNvSpPr txBox="1">
            <a:spLocks/>
          </p:cNvSpPr>
          <p:nvPr/>
        </p:nvSpPr>
        <p:spPr>
          <a:xfrm>
            <a:off x="6160000" y="1306678"/>
            <a:ext cx="3024000" cy="898041"/>
          </a:xfrm>
          <a:prstGeom prst="rect">
            <a:avLst/>
          </a:prstGeom>
          <a:solidFill>
            <a:schemeClr val="accent2"/>
          </a:solidFill>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algn="ctr">
              <a:lnSpc>
                <a:spcPct val="100000"/>
              </a:lnSpc>
              <a:spcBef>
                <a:spcPts val="0"/>
              </a:spcBef>
            </a:pPr>
            <a:r>
              <a:rPr lang="en-GB" sz="1600" dirty="0">
                <a:solidFill>
                  <a:srgbClr val="FFFFFF"/>
                </a:solidFill>
              </a:rPr>
              <a:t>SAMPLE</a:t>
            </a:r>
          </a:p>
        </p:txBody>
      </p:sp>
      <p:sp>
        <p:nvSpPr>
          <p:cNvPr id="8" name="Text Placeholder 11"/>
          <p:cNvSpPr txBox="1">
            <a:spLocks/>
          </p:cNvSpPr>
          <p:nvPr/>
        </p:nvSpPr>
        <p:spPr>
          <a:xfrm>
            <a:off x="9168000" y="1306678"/>
            <a:ext cx="3024000" cy="898041"/>
          </a:xfrm>
          <a:prstGeom prst="rect">
            <a:avLst/>
          </a:prstGeom>
          <a:solidFill>
            <a:schemeClr val="accent3"/>
          </a:solidFill>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r>
              <a:rPr lang="en-GB" sz="1600" dirty="0"/>
              <a:t>QUESTIONS</a:t>
            </a:r>
          </a:p>
        </p:txBody>
      </p:sp>
      <p:sp>
        <p:nvSpPr>
          <p:cNvPr id="15" name="Rectangle 14"/>
          <p:cNvSpPr/>
          <p:nvPr/>
        </p:nvSpPr>
        <p:spPr>
          <a:xfrm>
            <a:off x="197160" y="2429621"/>
            <a:ext cx="2739080" cy="3477875"/>
          </a:xfrm>
          <a:prstGeom prst="rect">
            <a:avLst/>
          </a:prstGeom>
        </p:spPr>
        <p:txBody>
          <a:bodyPr wrap="square">
            <a:spAutoFit/>
          </a:bodyPr>
          <a:lstStyle/>
          <a:p>
            <a:pPr marL="0" lvl="1"/>
            <a:r>
              <a:rPr lang="en-GB" sz="1100" dirty="0" err="1"/>
              <a:t>Ledarna</a:t>
            </a:r>
            <a:r>
              <a:rPr lang="en-GB" sz="1100" dirty="0"/>
              <a:t> works around different areas in collaboration with its Scandinavian sister organisations in Norway and Denmark. One area in which they collaborate is 'Scandinavian leadership', with the organisations deciding to join forces to conduct a survey of managers/leaders across the three Scandinavian countries. The aim of the survey was to identify what (for example) values are typical for 'Scandinavian leadership' and find out how these manifest themselves in practice. Establishing the similarities between the countries aside, the aim was also to see whether leadership/leadership roles were viewed differently in the different countries, and whether leadership practice differed across the countries. The findings of the survey were to be presented at a conference in Stockholm in June 2017.</a:t>
            </a:r>
          </a:p>
        </p:txBody>
      </p:sp>
      <p:sp>
        <p:nvSpPr>
          <p:cNvPr id="17" name="Rectangle 16"/>
          <p:cNvSpPr/>
          <p:nvPr/>
        </p:nvSpPr>
        <p:spPr>
          <a:xfrm>
            <a:off x="3165872" y="2429621"/>
            <a:ext cx="2834523" cy="2631490"/>
          </a:xfrm>
          <a:prstGeom prst="rect">
            <a:avLst/>
          </a:prstGeom>
        </p:spPr>
        <p:txBody>
          <a:bodyPr wrap="square">
            <a:spAutoFit/>
          </a:bodyPr>
          <a:lstStyle/>
          <a:p>
            <a:pPr marL="4320" lvl="1"/>
            <a:r>
              <a:rPr lang="en-GB" sz="1100" dirty="0"/>
              <a:t>The survey was taken online in Sweden, Norway and Denmark. Ipsos managed the process of emailing the survey to managers/leaders in Sweden and Norway, who were on a list of contacts supplied by Ledarna; the email addresses used were for managers/leaders who are members of the union in their respective country. In Denmark, </a:t>
            </a:r>
            <a:r>
              <a:rPr lang="en-GB" sz="1100" dirty="0" err="1"/>
              <a:t>Lederne</a:t>
            </a:r>
            <a:r>
              <a:rPr lang="en-GB" sz="1100" dirty="0"/>
              <a:t> itself managed the process of emailing leaders/managers regarding the survey. </a:t>
            </a:r>
          </a:p>
          <a:p>
            <a:pPr marL="4320" lvl="1"/>
            <a:endParaRPr lang="en-GB" sz="1100" dirty="0"/>
          </a:p>
          <a:p>
            <a:pPr marL="4320" lvl="1"/>
            <a:r>
              <a:rPr lang="en-GB" sz="1100" dirty="0"/>
              <a:t>The data was weighted by country so that it would be representative of the target group representing Scandinavian leaders. </a:t>
            </a:r>
          </a:p>
        </p:txBody>
      </p:sp>
      <p:sp>
        <p:nvSpPr>
          <p:cNvPr id="19" name="Rectangle 18"/>
          <p:cNvSpPr/>
          <p:nvPr/>
        </p:nvSpPr>
        <p:spPr>
          <a:xfrm>
            <a:off x="6300886" y="2429621"/>
            <a:ext cx="2711034" cy="1615827"/>
          </a:xfrm>
          <a:prstGeom prst="rect">
            <a:avLst/>
          </a:prstGeom>
        </p:spPr>
        <p:txBody>
          <a:bodyPr wrap="square">
            <a:spAutoFit/>
          </a:bodyPr>
          <a:lstStyle/>
          <a:p>
            <a:pPr marL="4320" lvl="1"/>
            <a:r>
              <a:rPr lang="en-GB" sz="1100" dirty="0"/>
              <a:t>The survey was taken by managers/leaders with membership in their country's union. </a:t>
            </a:r>
          </a:p>
          <a:p>
            <a:pPr marL="4320" lvl="1"/>
            <a:endParaRPr lang="en-GB" sz="1100" dirty="0"/>
          </a:p>
          <a:p>
            <a:pPr marL="4320" lvl="1"/>
            <a:r>
              <a:rPr lang="en-GB" sz="1100" dirty="0"/>
              <a:t>A total of 1559 interviews were conducted, of which 565 were in Denmark, 584 were in Norway and 410 were in Sweden. </a:t>
            </a:r>
          </a:p>
          <a:p>
            <a:pPr marL="4320" lvl="1"/>
            <a:endParaRPr lang="en-GB" sz="1100" dirty="0"/>
          </a:p>
          <a:p>
            <a:pPr marL="4320" lvl="1"/>
            <a:r>
              <a:rPr lang="en-GB" sz="1100" dirty="0"/>
              <a:t>This field work was carried out between 22 May and 5 June 2017.</a:t>
            </a:r>
          </a:p>
        </p:txBody>
      </p:sp>
      <p:sp>
        <p:nvSpPr>
          <p:cNvPr id="21" name="Rectangle 20"/>
          <p:cNvSpPr/>
          <p:nvPr/>
        </p:nvSpPr>
        <p:spPr>
          <a:xfrm>
            <a:off x="9410588" y="2429621"/>
            <a:ext cx="2537571" cy="1954381"/>
          </a:xfrm>
          <a:prstGeom prst="rect">
            <a:avLst/>
          </a:prstGeom>
        </p:spPr>
        <p:txBody>
          <a:bodyPr wrap="square">
            <a:spAutoFit/>
          </a:bodyPr>
          <a:lstStyle/>
          <a:p>
            <a:pPr marL="4320" lvl="1"/>
            <a:r>
              <a:rPr lang="en-GB" sz="1100" dirty="0"/>
              <a:t>The survey consisted of around 20 questions, some of which were background questions. </a:t>
            </a:r>
          </a:p>
          <a:p>
            <a:pPr marL="4320" lvl="1"/>
            <a:endParaRPr lang="en-GB" sz="1100" dirty="0"/>
          </a:p>
          <a:p>
            <a:pPr marL="4320" lvl="1"/>
            <a:r>
              <a:rPr lang="en-GB" sz="1100" dirty="0"/>
              <a:t>The questions were about values in relation to styles of leadership and about characteristics of successful leaders in the respective country. They also asked managers/leaders how different factors affect the organisation in which the respondent is a manager/leader. </a:t>
            </a:r>
          </a:p>
        </p:txBody>
      </p:sp>
      <p:sp>
        <p:nvSpPr>
          <p:cNvPr id="22" name="Title 4"/>
          <p:cNvSpPr>
            <a:spLocks noGrp="1"/>
          </p:cNvSpPr>
          <p:nvPr>
            <p:ph type="title"/>
          </p:nvPr>
        </p:nvSpPr>
        <p:spPr/>
        <p:txBody>
          <a:bodyPr>
            <a:normAutofit/>
          </a:bodyPr>
          <a:lstStyle/>
          <a:p>
            <a:r>
              <a:rPr lang="en-GB"/>
              <a:t>About the survey </a:t>
            </a:r>
            <a:endParaRPr lang="en-GB" dirty="0"/>
          </a:p>
        </p:txBody>
      </p:sp>
    </p:spTree>
    <p:extLst>
      <p:ext uri="{BB962C8B-B14F-4D97-AF65-F5344CB8AC3E}">
        <p14:creationId xmlns:p14="http://schemas.microsoft.com/office/powerpoint/2010/main" val="149984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p:txBody>
          <a:bodyPr>
            <a:normAutofit/>
          </a:bodyPr>
          <a:lstStyle/>
          <a:p>
            <a:r>
              <a:rPr lang="en-GB" sz="2000" dirty="0"/>
              <a:t>Openness, inclusion and democracy are typical of leadership in all three countries</a:t>
            </a:r>
          </a:p>
        </p:txBody>
      </p:sp>
      <p:sp>
        <p:nvSpPr>
          <p:cNvPr id="9" name="Text Placeholder 8"/>
          <p:cNvSpPr>
            <a:spLocks noGrp="1"/>
          </p:cNvSpPr>
          <p:nvPr>
            <p:ph type="body" sz="quarter" idx="4294967295"/>
          </p:nvPr>
        </p:nvSpPr>
        <p:spPr>
          <a:xfrm>
            <a:off x="1106627" y="6396673"/>
            <a:ext cx="10455453" cy="461327"/>
          </a:xfrm>
        </p:spPr>
        <p:txBody>
          <a:bodyPr>
            <a:normAutofit/>
          </a:bodyPr>
          <a:lstStyle/>
          <a:p>
            <a:r>
              <a:rPr lang="en-GB" sz="1000" dirty="0">
                <a:solidFill>
                  <a:schemeClr val="bg1"/>
                </a:solidFill>
              </a:rPr>
              <a:t>F1. How leadership is viewed and how it is practised vary between the different countries. Which characteristics/features do you think are typical of Danish/Norwegian/Swedish leadership? Can you give three words that best sum up Danish/Norwegian/Swedish leadership? Base: Denmark 565, Norway 584, Sweden 410</a:t>
            </a:r>
          </a:p>
        </p:txBody>
      </p:sp>
      <p:pic>
        <p:nvPicPr>
          <p:cNvPr id="12" name="Bildobjekt 1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rot="5400000">
            <a:off x="672335" y="2414201"/>
            <a:ext cx="3809647" cy="2497746"/>
          </a:xfrm>
          <a:prstGeom prst="rect">
            <a:avLst/>
          </a:prstGeom>
        </p:spPr>
      </p:pic>
      <p:pic>
        <p:nvPicPr>
          <p:cNvPr id="13" name="Bildobjekt 12"/>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rot="5400000">
            <a:off x="4367440" y="2232931"/>
            <a:ext cx="3886678" cy="2864704"/>
          </a:xfrm>
          <a:prstGeom prst="rect">
            <a:avLst/>
          </a:prstGeom>
        </p:spPr>
      </p:pic>
      <p:pic>
        <p:nvPicPr>
          <p:cNvPr id="14" name="Bildobjekt 13"/>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rot="5400000">
            <a:off x="7459581" y="2279643"/>
            <a:ext cx="3785090" cy="2730311"/>
          </a:xfrm>
          <a:prstGeom prst="rect">
            <a:avLst/>
          </a:prstGeom>
        </p:spPr>
      </p:pic>
      <p:sp>
        <p:nvSpPr>
          <p:cNvPr id="15" name="TextBox 14"/>
          <p:cNvSpPr txBox="1"/>
          <p:nvPr/>
        </p:nvSpPr>
        <p:spPr>
          <a:xfrm>
            <a:off x="2339753" y="1199924"/>
            <a:ext cx="504000" cy="400110"/>
          </a:xfrm>
          <a:prstGeom prst="rect">
            <a:avLst/>
          </a:prstGeom>
          <a:solidFill>
            <a:schemeClr val="accent1"/>
          </a:solidFill>
        </p:spPr>
        <p:txBody>
          <a:bodyPr wrap="none" rtlCol="0">
            <a:spAutoFit/>
          </a:bodyPr>
          <a:lstStyle/>
          <a:p>
            <a:r>
              <a:rPr lang="en-GB" sz="2000" dirty="0">
                <a:solidFill>
                  <a:schemeClr val="bg1"/>
                </a:solidFill>
              </a:rPr>
              <a:t>DK</a:t>
            </a:r>
          </a:p>
        </p:txBody>
      </p:sp>
      <p:sp>
        <p:nvSpPr>
          <p:cNvPr id="16" name="TextBox 15"/>
          <p:cNvSpPr txBox="1"/>
          <p:nvPr/>
        </p:nvSpPr>
        <p:spPr>
          <a:xfrm>
            <a:off x="5791288" y="1194678"/>
            <a:ext cx="504000" cy="400110"/>
          </a:xfrm>
          <a:prstGeom prst="rect">
            <a:avLst/>
          </a:prstGeom>
          <a:solidFill>
            <a:schemeClr val="accent2"/>
          </a:solidFill>
        </p:spPr>
        <p:txBody>
          <a:bodyPr wrap="none" rtlCol="0">
            <a:spAutoFit/>
          </a:bodyPr>
          <a:lstStyle/>
          <a:p>
            <a:r>
              <a:rPr lang="en-GB" sz="2000" dirty="0">
                <a:solidFill>
                  <a:schemeClr val="bg1"/>
                </a:solidFill>
              </a:rPr>
              <a:t>NO</a:t>
            </a:r>
          </a:p>
        </p:txBody>
      </p:sp>
      <p:sp>
        <p:nvSpPr>
          <p:cNvPr id="17" name="TextBox 16"/>
          <p:cNvSpPr txBox="1"/>
          <p:nvPr/>
        </p:nvSpPr>
        <p:spPr>
          <a:xfrm>
            <a:off x="9426406" y="1194679"/>
            <a:ext cx="504000" cy="400110"/>
          </a:xfrm>
          <a:prstGeom prst="rect">
            <a:avLst/>
          </a:prstGeom>
          <a:solidFill>
            <a:schemeClr val="accent3"/>
          </a:solidFill>
        </p:spPr>
        <p:txBody>
          <a:bodyPr wrap="square" rtlCol="0">
            <a:spAutoFit/>
          </a:bodyPr>
          <a:lstStyle/>
          <a:p>
            <a:pPr algn="ctr"/>
            <a:r>
              <a:rPr lang="en-GB" sz="2000" dirty="0">
                <a:solidFill>
                  <a:schemeClr val="bg1"/>
                </a:solidFill>
              </a:rPr>
              <a:t>SV</a:t>
            </a:r>
          </a:p>
        </p:txBody>
      </p:sp>
      <p:sp>
        <p:nvSpPr>
          <p:cNvPr id="2" name="Rectangle 1"/>
          <p:cNvSpPr/>
          <p:nvPr/>
        </p:nvSpPr>
        <p:spPr>
          <a:xfrm>
            <a:off x="1564640" y="3108960"/>
            <a:ext cx="1971040" cy="8534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696720" y="4323730"/>
            <a:ext cx="2235200" cy="1061069"/>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348605" y="1708598"/>
            <a:ext cx="1374275" cy="55832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309768" y="2890576"/>
            <a:ext cx="1771752" cy="85344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878427" y="3644798"/>
            <a:ext cx="1771752" cy="678932"/>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971379" y="2148564"/>
            <a:ext cx="1110141" cy="458098"/>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906654" y="4427544"/>
            <a:ext cx="2507346" cy="853440"/>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8676733" y="4064000"/>
            <a:ext cx="1900790" cy="533456"/>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8948283" y="2357119"/>
            <a:ext cx="1629240" cy="591191"/>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9430492" y="3663074"/>
            <a:ext cx="1074948" cy="533456"/>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6356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18" y="533120"/>
            <a:ext cx="9651402" cy="558240"/>
          </a:xfrm>
        </p:spPr>
        <p:txBody>
          <a:bodyPr>
            <a:noAutofit/>
          </a:bodyPr>
          <a:lstStyle/>
          <a:p>
            <a:r>
              <a:rPr lang="en-GB" sz="2000" dirty="0"/>
              <a:t>Danish leadership is characterised by communication between leaders and employees. Danish organisations are permissive and non-hierarchical </a:t>
            </a:r>
          </a:p>
        </p:txBody>
      </p:sp>
      <p:sp>
        <p:nvSpPr>
          <p:cNvPr id="9" name="Text Placeholder 8"/>
          <p:cNvSpPr>
            <a:spLocks noGrp="1"/>
          </p:cNvSpPr>
          <p:nvPr>
            <p:ph type="body" sz="quarter" idx="4294967295"/>
          </p:nvPr>
        </p:nvSpPr>
        <p:spPr>
          <a:xfrm>
            <a:off x="1266190" y="6371161"/>
            <a:ext cx="10306050" cy="436880"/>
          </a:xfrm>
        </p:spPr>
        <p:txBody>
          <a:bodyPr>
            <a:normAutofit/>
          </a:bodyPr>
          <a:lstStyle/>
          <a:p>
            <a:r>
              <a:rPr lang="en-GB" sz="1000" dirty="0">
                <a:solidFill>
                  <a:schemeClr val="bg1"/>
                </a:solidFill>
              </a:rPr>
              <a:t>F6. We will now show you a series of factors linked to leadership, organisation etc. We would like you to tell us the extent to which each factor is typical of the organisation at which you are currently a manager/leader. Base:565</a:t>
            </a:r>
          </a:p>
        </p:txBody>
      </p:sp>
      <p:pic>
        <p:nvPicPr>
          <p:cNvPr id="1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7065" y="0"/>
            <a:ext cx="864935" cy="654391"/>
          </a:xfrm>
          <a:prstGeom prst="rect">
            <a:avLst/>
          </a:prstGeom>
        </p:spPr>
      </p:pic>
      <p:graphicFrame>
        <p:nvGraphicFramePr>
          <p:cNvPr id="13" name="Table 26"/>
          <p:cNvGraphicFramePr>
            <a:graphicFrameLocks noGrp="1"/>
          </p:cNvGraphicFramePr>
          <p:nvPr>
            <p:extLst>
              <p:ext uri="{D42A27DB-BD31-4B8C-83A1-F6EECF244321}">
                <p14:modId xmlns:p14="http://schemas.microsoft.com/office/powerpoint/2010/main" val="2308230458"/>
              </p:ext>
            </p:extLst>
          </p:nvPr>
        </p:nvGraphicFramePr>
        <p:xfrm>
          <a:off x="10896220" y="944872"/>
          <a:ext cx="372072" cy="4724410"/>
        </p:xfrm>
        <a:graphic>
          <a:graphicData uri="http://schemas.openxmlformats.org/drawingml/2006/table">
            <a:tbl>
              <a:tblPr>
                <a:tableStyleId>{5C22544A-7EE6-4342-B048-85BDC9FD1C3A}</a:tableStyleId>
              </a:tblPr>
              <a:tblGrid>
                <a:gridCol w="372072">
                  <a:extLst>
                    <a:ext uri="{9D8B030D-6E8A-4147-A177-3AD203B41FA5}">
                      <a16:colId xmlns:a16="http://schemas.microsoft.com/office/drawing/2014/main" val="20000"/>
                    </a:ext>
                  </a:extLst>
                </a:gridCol>
              </a:tblGrid>
              <a:tr h="419988">
                <a:tc>
                  <a:txBody>
                    <a:bodyPr/>
                    <a:lstStyle/>
                    <a:p>
                      <a:pPr algn="ctr" fontAlgn="ctr"/>
                      <a:r>
                        <a:rPr lang="en-GB" sz="1100" b="1" i="0" u="none" strike="noStrike" noProof="0" dirty="0">
                          <a:solidFill>
                            <a:srgbClr val="000000"/>
                          </a:solidFill>
                          <a:effectLst/>
                          <a:latin typeface="+mn-lt"/>
                        </a:rPr>
                        <a:t>T2B</a:t>
                      </a:r>
                    </a:p>
                  </a:txBody>
                  <a:tcPr marL="9525" marR="9525" marT="9525" marB="0" anchor="ctr">
                    <a:noFill/>
                  </a:tcPr>
                </a:tc>
                <a:extLst>
                  <a:ext uri="{0D108BD9-81ED-4DB2-BD59-A6C34878D82A}">
                    <a16:rowId xmlns:a16="http://schemas.microsoft.com/office/drawing/2014/main" val="10000"/>
                  </a:ext>
                </a:extLst>
              </a:tr>
              <a:tr h="234483">
                <a:tc>
                  <a:txBody>
                    <a:bodyPr/>
                    <a:lstStyle/>
                    <a:p>
                      <a:pPr algn="ctr" fontAlgn="b"/>
                      <a:r>
                        <a:rPr lang="en-GB" sz="800" b="0" i="0" u="none" strike="noStrike" dirty="0">
                          <a:solidFill>
                            <a:schemeClr val="bg1"/>
                          </a:solidFill>
                          <a:effectLst/>
                          <a:latin typeface="+mn-lt"/>
                        </a:rPr>
                        <a:t>86%</a:t>
                      </a:r>
                    </a:p>
                  </a:txBody>
                  <a:tcPr marL="9525" marR="9525" marT="9525" marB="0" anchor="ctr">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38520564"/>
                  </a:ext>
                </a:extLst>
              </a:tr>
              <a:tr h="234483">
                <a:tc>
                  <a:txBody>
                    <a:bodyPr/>
                    <a:lstStyle/>
                    <a:p>
                      <a:pPr algn="ctr" fontAlgn="b"/>
                      <a:r>
                        <a:rPr lang="en-GB" sz="800" b="0" i="0" u="none" strike="noStrike" dirty="0">
                          <a:solidFill>
                            <a:schemeClr val="bg1"/>
                          </a:solidFill>
                          <a:effectLst/>
                          <a:latin typeface="+mn-lt"/>
                        </a:rPr>
                        <a:t>81%</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39716">
                <a:tc>
                  <a:txBody>
                    <a:bodyPr/>
                    <a:lstStyle/>
                    <a:p>
                      <a:pPr algn="ctr" fontAlgn="b"/>
                      <a:r>
                        <a:rPr lang="en-GB" sz="800" b="0" i="0" u="none" strike="noStrike" dirty="0">
                          <a:solidFill>
                            <a:schemeClr val="bg1"/>
                          </a:solidFill>
                          <a:effectLst/>
                          <a:latin typeface="+mn-lt"/>
                        </a:rPr>
                        <a:t>79%</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239716">
                <a:tc>
                  <a:txBody>
                    <a:bodyPr/>
                    <a:lstStyle/>
                    <a:p>
                      <a:pPr algn="ctr" fontAlgn="b"/>
                      <a:r>
                        <a:rPr lang="en-GB" sz="800" b="0" i="0" u="none" strike="noStrike" dirty="0">
                          <a:solidFill>
                            <a:schemeClr val="bg1"/>
                          </a:solidFill>
                          <a:effectLst/>
                          <a:latin typeface="+mn-lt"/>
                        </a:rPr>
                        <a:t>76%</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239716">
                <a:tc>
                  <a:txBody>
                    <a:bodyPr/>
                    <a:lstStyle/>
                    <a:p>
                      <a:pPr algn="ctr" fontAlgn="b"/>
                      <a:r>
                        <a:rPr lang="en-GB" sz="800" b="0" i="0" u="none" strike="noStrike" dirty="0">
                          <a:solidFill>
                            <a:schemeClr val="bg1"/>
                          </a:solidFill>
                          <a:effectLst/>
                          <a:latin typeface="+mn-lt"/>
                        </a:rPr>
                        <a:t>75%</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239716">
                <a:tc>
                  <a:txBody>
                    <a:bodyPr/>
                    <a:lstStyle/>
                    <a:p>
                      <a:pPr algn="ctr" fontAlgn="b"/>
                      <a:r>
                        <a:rPr lang="en-GB" sz="800" b="0" i="0" u="none" strike="noStrike" dirty="0">
                          <a:solidFill>
                            <a:schemeClr val="bg1"/>
                          </a:solidFill>
                          <a:effectLst/>
                          <a:latin typeface="+mn-lt"/>
                        </a:rPr>
                        <a:t>73%</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239716">
                <a:tc>
                  <a:txBody>
                    <a:bodyPr/>
                    <a:lstStyle/>
                    <a:p>
                      <a:pPr algn="ctr" fontAlgn="b"/>
                      <a:r>
                        <a:rPr lang="en-GB" sz="800" b="0" i="0" u="none" strike="noStrike" dirty="0">
                          <a:solidFill>
                            <a:schemeClr val="bg1"/>
                          </a:solidFill>
                          <a:effectLst/>
                          <a:latin typeface="+mn-lt"/>
                        </a:rPr>
                        <a:t>65%</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0426695"/>
                  </a:ext>
                </a:extLst>
              </a:tr>
              <a:tr h="239716">
                <a:tc>
                  <a:txBody>
                    <a:bodyPr/>
                    <a:lstStyle/>
                    <a:p>
                      <a:pPr algn="ctr" fontAlgn="b"/>
                      <a:r>
                        <a:rPr lang="en-GB" sz="800" b="0" i="0" u="none" strike="noStrike" dirty="0">
                          <a:solidFill>
                            <a:schemeClr val="bg1"/>
                          </a:solidFill>
                          <a:effectLst/>
                          <a:latin typeface="+mn-lt"/>
                        </a:rPr>
                        <a:t>65%</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04686686"/>
                  </a:ext>
                </a:extLst>
              </a:tr>
              <a:tr h="239716">
                <a:tc>
                  <a:txBody>
                    <a:bodyPr/>
                    <a:lstStyle/>
                    <a:p>
                      <a:pPr algn="ctr" fontAlgn="b"/>
                      <a:r>
                        <a:rPr lang="en-GB" sz="800" b="0" i="0" u="none" strike="noStrike" dirty="0">
                          <a:solidFill>
                            <a:schemeClr val="bg1"/>
                          </a:solidFill>
                          <a:effectLst/>
                          <a:latin typeface="+mn-lt"/>
                        </a:rPr>
                        <a:t>61%</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305467600"/>
                  </a:ext>
                </a:extLst>
              </a:tr>
              <a:tr h="239716">
                <a:tc>
                  <a:txBody>
                    <a:bodyPr/>
                    <a:lstStyle/>
                    <a:p>
                      <a:pPr algn="ctr" fontAlgn="b"/>
                      <a:r>
                        <a:rPr lang="en-GB" sz="800" b="0" i="0" u="none" strike="noStrike" dirty="0">
                          <a:solidFill>
                            <a:schemeClr val="bg1"/>
                          </a:solidFill>
                          <a:effectLst/>
                          <a:latin typeface="+mn-lt"/>
                        </a:rPr>
                        <a:t>61%</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13329345"/>
                  </a:ext>
                </a:extLst>
              </a:tr>
              <a:tr h="239716">
                <a:tc>
                  <a:txBody>
                    <a:bodyPr/>
                    <a:lstStyle/>
                    <a:p>
                      <a:pPr algn="ctr" fontAlgn="b"/>
                      <a:r>
                        <a:rPr lang="en-GB" sz="800" b="0" i="0" u="none" strike="noStrike" dirty="0">
                          <a:solidFill>
                            <a:schemeClr val="bg1"/>
                          </a:solidFill>
                          <a:effectLst/>
                          <a:latin typeface="+mn-lt"/>
                        </a:rPr>
                        <a:t>60%</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239716">
                <a:tc>
                  <a:txBody>
                    <a:bodyPr/>
                    <a:lstStyle/>
                    <a:p>
                      <a:pPr algn="ctr" fontAlgn="b"/>
                      <a:r>
                        <a:rPr lang="en-GB" sz="800" b="0" i="0" u="none" strike="noStrike" dirty="0">
                          <a:solidFill>
                            <a:schemeClr val="bg1"/>
                          </a:solidFill>
                          <a:effectLst/>
                          <a:latin typeface="+mn-lt"/>
                        </a:rPr>
                        <a:t>60%</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239716">
                <a:tc>
                  <a:txBody>
                    <a:bodyPr/>
                    <a:lstStyle/>
                    <a:p>
                      <a:pPr algn="ctr" fontAlgn="b"/>
                      <a:r>
                        <a:rPr lang="en-GB" sz="800" b="0" i="0" u="none" strike="noStrike" dirty="0">
                          <a:solidFill>
                            <a:schemeClr val="bg1"/>
                          </a:solidFill>
                          <a:effectLst/>
                          <a:latin typeface="+mn-lt"/>
                        </a:rPr>
                        <a:t>58%</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099481969"/>
                  </a:ext>
                </a:extLst>
              </a:tr>
              <a:tr h="239716">
                <a:tc>
                  <a:txBody>
                    <a:bodyPr/>
                    <a:lstStyle/>
                    <a:p>
                      <a:pPr algn="ctr" fontAlgn="b"/>
                      <a:r>
                        <a:rPr lang="en-GB" sz="800" b="0" i="0" u="none" strike="noStrike" dirty="0">
                          <a:solidFill>
                            <a:schemeClr val="bg1"/>
                          </a:solidFill>
                          <a:effectLst/>
                          <a:latin typeface="+mn-lt"/>
                        </a:rPr>
                        <a:t>48%</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574014555"/>
                  </a:ext>
                </a:extLst>
              </a:tr>
              <a:tr h="239716">
                <a:tc>
                  <a:txBody>
                    <a:bodyPr/>
                    <a:lstStyle/>
                    <a:p>
                      <a:pPr algn="ctr" fontAlgn="b"/>
                      <a:r>
                        <a:rPr lang="en-GB" sz="800" b="0" i="0" u="none" strike="noStrike" dirty="0">
                          <a:solidFill>
                            <a:schemeClr val="bg1"/>
                          </a:solidFill>
                          <a:effectLst/>
                          <a:latin typeface="+mn-lt"/>
                        </a:rPr>
                        <a:t>41%</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709992703"/>
                  </a:ext>
                </a:extLst>
              </a:tr>
              <a:tr h="239716">
                <a:tc>
                  <a:txBody>
                    <a:bodyPr/>
                    <a:lstStyle/>
                    <a:p>
                      <a:pPr algn="ctr" fontAlgn="b"/>
                      <a:r>
                        <a:rPr lang="en-GB" sz="800" b="0" i="0" u="none" strike="noStrike" dirty="0">
                          <a:solidFill>
                            <a:schemeClr val="bg1"/>
                          </a:solidFill>
                          <a:effectLst/>
                          <a:latin typeface="+mn-lt"/>
                        </a:rPr>
                        <a:t>35%</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82308638"/>
                  </a:ext>
                </a:extLst>
              </a:tr>
              <a:tr h="239716">
                <a:tc>
                  <a:txBody>
                    <a:bodyPr/>
                    <a:lstStyle/>
                    <a:p>
                      <a:pPr algn="ctr" fontAlgn="b"/>
                      <a:r>
                        <a:rPr lang="en-GB" sz="800" b="0" i="0" u="none" strike="noStrike" dirty="0">
                          <a:solidFill>
                            <a:schemeClr val="bg1"/>
                          </a:solidFill>
                          <a:effectLst/>
                          <a:latin typeface="+mn-lt"/>
                        </a:rPr>
                        <a:t>23%</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83947496"/>
                  </a:ext>
                </a:extLst>
              </a:tr>
              <a:tr h="239716">
                <a:tc>
                  <a:txBody>
                    <a:bodyPr/>
                    <a:lstStyle/>
                    <a:p>
                      <a:pPr algn="ctr" fontAlgn="b"/>
                      <a:r>
                        <a:rPr lang="en-GB" sz="800" b="0" i="0" u="none" strike="noStrike" dirty="0">
                          <a:solidFill>
                            <a:schemeClr val="bg1"/>
                          </a:solidFill>
                          <a:effectLst/>
                          <a:latin typeface="+mn-lt"/>
                        </a:rPr>
                        <a:t>19%</a:t>
                      </a:r>
                    </a:p>
                  </a:txBody>
                  <a:tcPr marL="9525" marR="9525" marT="9525" marB="0" anchor="ctr">
                    <a:lnT w="76200" cap="flat" cmpd="sng" algn="ctr">
                      <a:solidFill>
                        <a:schemeClr val="bg1"/>
                      </a:solidFill>
                      <a:prstDash val="solid"/>
                      <a:round/>
                      <a:headEnd type="none" w="med" len="med"/>
                      <a:tailEnd type="none" w="med" len="med"/>
                    </a:lnT>
                    <a:solidFill>
                      <a:schemeClr val="bg2"/>
                    </a:solidFill>
                  </a:tcPr>
                </a:tc>
                <a:extLst>
                  <a:ext uri="{0D108BD9-81ED-4DB2-BD59-A6C34878D82A}">
                    <a16:rowId xmlns:a16="http://schemas.microsoft.com/office/drawing/2014/main" val="889699249"/>
                  </a:ext>
                </a:extLst>
              </a:tr>
            </a:tbl>
          </a:graphicData>
        </a:graphic>
      </p:graphicFrame>
      <p:graphicFrame>
        <p:nvGraphicFramePr>
          <p:cNvPr id="7" name="Chart 6"/>
          <p:cNvGraphicFramePr/>
          <p:nvPr>
            <p:extLst>
              <p:ext uri="{D42A27DB-BD31-4B8C-83A1-F6EECF244321}">
                <p14:modId xmlns:p14="http://schemas.microsoft.com/office/powerpoint/2010/main" val="1608356967"/>
              </p:ext>
            </p:extLst>
          </p:nvPr>
        </p:nvGraphicFramePr>
        <p:xfrm>
          <a:off x="1021298" y="944879"/>
          <a:ext cx="9874922" cy="51923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171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p:txBody>
          <a:bodyPr>
            <a:normAutofit fontScale="90000"/>
          </a:bodyPr>
          <a:lstStyle/>
          <a:p>
            <a:r>
              <a:rPr lang="en-GB" sz="2200" dirty="0"/>
              <a:t>Norwegian leadership is characterised by a short distance between</a:t>
            </a:r>
            <a:br>
              <a:rPr lang="en-GB" sz="2200" dirty="0"/>
            </a:br>
            <a:r>
              <a:rPr lang="en-GB" sz="2200" dirty="0"/>
              <a:t>employee and manager, and dialogue is more common than micro management</a:t>
            </a:r>
          </a:p>
        </p:txBody>
      </p:sp>
      <p:sp>
        <p:nvSpPr>
          <p:cNvPr id="9" name="Text Placeholder 8"/>
          <p:cNvSpPr>
            <a:spLocks noGrp="1"/>
          </p:cNvSpPr>
          <p:nvPr>
            <p:ph type="body" sz="quarter" idx="4294967295"/>
          </p:nvPr>
        </p:nvSpPr>
        <p:spPr>
          <a:xfrm>
            <a:off x="1257999" y="6382717"/>
            <a:ext cx="9839325" cy="454963"/>
          </a:xfrm>
        </p:spPr>
        <p:txBody>
          <a:bodyPr>
            <a:normAutofit/>
          </a:bodyPr>
          <a:lstStyle/>
          <a:p>
            <a:r>
              <a:rPr lang="en-GB" sz="1000" dirty="0">
                <a:solidFill>
                  <a:schemeClr val="bg1"/>
                </a:solidFill>
              </a:rPr>
              <a:t>F6. We will now show you a series of factors linked to leadership, organisation etc. We would like you to tell us the extent to which each factor is typical of the organisation at which you are currently a manager/leader. Base:584</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7516" y="0"/>
            <a:ext cx="904484" cy="658012"/>
          </a:xfrm>
          <a:prstGeom prst="rect">
            <a:avLst/>
          </a:prstGeom>
        </p:spPr>
      </p:pic>
      <p:graphicFrame>
        <p:nvGraphicFramePr>
          <p:cNvPr id="14" name="Chart 13"/>
          <p:cNvGraphicFramePr/>
          <p:nvPr>
            <p:extLst>
              <p:ext uri="{D42A27DB-BD31-4B8C-83A1-F6EECF244321}">
                <p14:modId xmlns:p14="http://schemas.microsoft.com/office/powerpoint/2010/main" val="2713782649"/>
              </p:ext>
            </p:extLst>
          </p:nvPr>
        </p:nvGraphicFramePr>
        <p:xfrm>
          <a:off x="477520" y="1178560"/>
          <a:ext cx="10418700" cy="49818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26"/>
          <p:cNvGraphicFramePr>
            <a:graphicFrameLocks noGrp="1"/>
          </p:cNvGraphicFramePr>
          <p:nvPr>
            <p:extLst>
              <p:ext uri="{D42A27DB-BD31-4B8C-83A1-F6EECF244321}">
                <p14:modId xmlns:p14="http://schemas.microsoft.com/office/powerpoint/2010/main" val="1107058811"/>
              </p:ext>
            </p:extLst>
          </p:nvPr>
        </p:nvGraphicFramePr>
        <p:xfrm>
          <a:off x="10896220" y="944872"/>
          <a:ext cx="372072" cy="4724410"/>
        </p:xfrm>
        <a:graphic>
          <a:graphicData uri="http://schemas.openxmlformats.org/drawingml/2006/table">
            <a:tbl>
              <a:tblPr>
                <a:tableStyleId>{5C22544A-7EE6-4342-B048-85BDC9FD1C3A}</a:tableStyleId>
              </a:tblPr>
              <a:tblGrid>
                <a:gridCol w="372072">
                  <a:extLst>
                    <a:ext uri="{9D8B030D-6E8A-4147-A177-3AD203B41FA5}">
                      <a16:colId xmlns:a16="http://schemas.microsoft.com/office/drawing/2014/main" val="20000"/>
                    </a:ext>
                  </a:extLst>
                </a:gridCol>
              </a:tblGrid>
              <a:tr h="419988">
                <a:tc>
                  <a:txBody>
                    <a:bodyPr/>
                    <a:lstStyle/>
                    <a:p>
                      <a:pPr algn="ctr" fontAlgn="ctr"/>
                      <a:r>
                        <a:rPr lang="en-GB" sz="1100" b="1" i="0" u="none" strike="noStrike" noProof="0" dirty="0">
                          <a:solidFill>
                            <a:srgbClr val="000000"/>
                          </a:solidFill>
                          <a:effectLst/>
                          <a:latin typeface="+mn-lt"/>
                        </a:rPr>
                        <a:t>T2B</a:t>
                      </a:r>
                    </a:p>
                  </a:txBody>
                  <a:tcPr marL="9525" marR="9525" marT="9525" marB="0" anchor="ctr">
                    <a:noFill/>
                  </a:tcPr>
                </a:tc>
                <a:extLst>
                  <a:ext uri="{0D108BD9-81ED-4DB2-BD59-A6C34878D82A}">
                    <a16:rowId xmlns:a16="http://schemas.microsoft.com/office/drawing/2014/main" val="10000"/>
                  </a:ext>
                </a:extLst>
              </a:tr>
              <a:tr h="234483">
                <a:tc>
                  <a:txBody>
                    <a:bodyPr/>
                    <a:lstStyle/>
                    <a:p>
                      <a:pPr marL="0" algn="ctr" defTabSz="1232345" rtl="0" eaLnBrk="1" fontAlgn="b" latinLnBrk="0" hangingPunct="1"/>
                      <a:r>
                        <a:rPr lang="en-GB" sz="800" b="0" i="0" u="none" strike="noStrike" kern="1200" dirty="0">
                          <a:solidFill>
                            <a:schemeClr val="bg1"/>
                          </a:solidFill>
                          <a:effectLst/>
                          <a:latin typeface="+mn-lt"/>
                        </a:rPr>
                        <a:t>82%</a:t>
                      </a:r>
                    </a:p>
                  </a:txBody>
                  <a:tcPr marL="9525" marR="9525" marT="9525" marB="0" anchor="ctr">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38520564"/>
                  </a:ext>
                </a:extLst>
              </a:tr>
              <a:tr h="234483">
                <a:tc>
                  <a:txBody>
                    <a:bodyPr/>
                    <a:lstStyle/>
                    <a:p>
                      <a:pPr marL="0" algn="ctr" defTabSz="1232345" rtl="0" eaLnBrk="1" fontAlgn="b" latinLnBrk="0" hangingPunct="1"/>
                      <a:r>
                        <a:rPr lang="en-GB" sz="800" b="0" i="0" u="none" strike="noStrike" kern="1200" dirty="0">
                          <a:solidFill>
                            <a:schemeClr val="bg1"/>
                          </a:solidFill>
                          <a:effectLst/>
                          <a:latin typeface="+mn-lt"/>
                        </a:rPr>
                        <a:t>76%</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75%</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73%</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73%</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72%</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71%</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0426695"/>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70%</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04686686"/>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60%</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305467600"/>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59%</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13329345"/>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59%</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58%</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57%</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099481969"/>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48%</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574014555"/>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39%</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709992703"/>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31%</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82308638"/>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28%</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83947496"/>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22%</a:t>
                      </a:r>
                    </a:p>
                  </a:txBody>
                  <a:tcPr marL="9525" marR="9525" marT="9525" marB="0" anchor="ctr">
                    <a:lnT w="76200" cap="flat" cmpd="sng" algn="ctr">
                      <a:solidFill>
                        <a:schemeClr val="bg1"/>
                      </a:solidFill>
                      <a:prstDash val="solid"/>
                      <a:round/>
                      <a:headEnd type="none" w="med" len="med"/>
                      <a:tailEnd type="none" w="med" len="med"/>
                    </a:lnT>
                    <a:solidFill>
                      <a:schemeClr val="bg2"/>
                    </a:solidFill>
                  </a:tcPr>
                </a:tc>
                <a:extLst>
                  <a:ext uri="{0D108BD9-81ED-4DB2-BD59-A6C34878D82A}">
                    <a16:rowId xmlns:a16="http://schemas.microsoft.com/office/drawing/2014/main" val="889699249"/>
                  </a:ext>
                </a:extLst>
              </a:tr>
            </a:tbl>
          </a:graphicData>
        </a:graphic>
      </p:graphicFrame>
    </p:spTree>
    <p:extLst>
      <p:ext uri="{BB962C8B-B14F-4D97-AF65-F5344CB8AC3E}">
        <p14:creationId xmlns:p14="http://schemas.microsoft.com/office/powerpoint/2010/main" val="4051719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2200" dirty="0"/>
              <a:t>Swedish organisations are characterised more by a high level of</a:t>
            </a:r>
            <a:br>
              <a:rPr lang="en-GB" sz="2200" dirty="0"/>
            </a:br>
            <a:r>
              <a:rPr lang="en-GB" sz="2200" dirty="0"/>
              <a:t>communication between leaders and employees and less by hierarchical structures </a:t>
            </a:r>
          </a:p>
        </p:txBody>
      </p:sp>
      <p:sp>
        <p:nvSpPr>
          <p:cNvPr id="9" name="Text Placeholder 8"/>
          <p:cNvSpPr>
            <a:spLocks noGrp="1"/>
          </p:cNvSpPr>
          <p:nvPr>
            <p:ph type="body" sz="quarter" idx="4294967295"/>
          </p:nvPr>
        </p:nvSpPr>
        <p:spPr>
          <a:xfrm>
            <a:off x="1304300" y="6363970"/>
            <a:ext cx="9995080" cy="463550"/>
          </a:xfrm>
        </p:spPr>
        <p:txBody>
          <a:bodyPr>
            <a:normAutofit/>
          </a:bodyPr>
          <a:lstStyle/>
          <a:p>
            <a:r>
              <a:rPr lang="en-GB" sz="1000" dirty="0">
                <a:solidFill>
                  <a:schemeClr val="bg1"/>
                </a:solidFill>
              </a:rPr>
              <a:t>F6. We will now show you a series of factors linked to leadership, organisation etc. We would like you to tell us the extent to which each factor is typical of the organisation at which you are currently a manager/leader. Base:410</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14091"/>
          <a:stretch/>
        </p:blipFill>
        <p:spPr>
          <a:xfrm>
            <a:off x="11299380" y="0"/>
            <a:ext cx="892620" cy="649395"/>
          </a:xfrm>
          <a:prstGeom prst="rect">
            <a:avLst/>
          </a:prstGeom>
        </p:spPr>
      </p:pic>
      <p:graphicFrame>
        <p:nvGraphicFramePr>
          <p:cNvPr id="13" name="Chart 12"/>
          <p:cNvGraphicFramePr/>
          <p:nvPr>
            <p:extLst>
              <p:ext uri="{D42A27DB-BD31-4B8C-83A1-F6EECF244321}">
                <p14:modId xmlns:p14="http://schemas.microsoft.com/office/powerpoint/2010/main" val="2570702011"/>
              </p:ext>
            </p:extLst>
          </p:nvPr>
        </p:nvGraphicFramePr>
        <p:xfrm>
          <a:off x="376518" y="944872"/>
          <a:ext cx="10519701" cy="51915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26"/>
          <p:cNvGraphicFramePr>
            <a:graphicFrameLocks noGrp="1"/>
          </p:cNvGraphicFramePr>
          <p:nvPr>
            <p:extLst>
              <p:ext uri="{D42A27DB-BD31-4B8C-83A1-F6EECF244321}">
                <p14:modId xmlns:p14="http://schemas.microsoft.com/office/powerpoint/2010/main" val="2070776306"/>
              </p:ext>
            </p:extLst>
          </p:nvPr>
        </p:nvGraphicFramePr>
        <p:xfrm>
          <a:off x="10896220" y="944872"/>
          <a:ext cx="372072" cy="4724410"/>
        </p:xfrm>
        <a:graphic>
          <a:graphicData uri="http://schemas.openxmlformats.org/drawingml/2006/table">
            <a:tbl>
              <a:tblPr>
                <a:tableStyleId>{5C22544A-7EE6-4342-B048-85BDC9FD1C3A}</a:tableStyleId>
              </a:tblPr>
              <a:tblGrid>
                <a:gridCol w="372072">
                  <a:extLst>
                    <a:ext uri="{9D8B030D-6E8A-4147-A177-3AD203B41FA5}">
                      <a16:colId xmlns:a16="http://schemas.microsoft.com/office/drawing/2014/main" val="20000"/>
                    </a:ext>
                  </a:extLst>
                </a:gridCol>
              </a:tblGrid>
              <a:tr h="419988">
                <a:tc>
                  <a:txBody>
                    <a:bodyPr/>
                    <a:lstStyle/>
                    <a:p>
                      <a:pPr algn="ctr" fontAlgn="ctr"/>
                      <a:r>
                        <a:rPr lang="en-GB" sz="1100" b="1" i="0" u="none" strike="noStrike" noProof="0" dirty="0">
                          <a:solidFill>
                            <a:srgbClr val="000000"/>
                          </a:solidFill>
                          <a:effectLst/>
                          <a:latin typeface="+mn-lt"/>
                        </a:rPr>
                        <a:t>T2B</a:t>
                      </a:r>
                    </a:p>
                  </a:txBody>
                  <a:tcPr marL="9525" marR="9525" marT="9525" marB="0" anchor="ctr">
                    <a:noFill/>
                  </a:tcPr>
                </a:tc>
                <a:extLst>
                  <a:ext uri="{0D108BD9-81ED-4DB2-BD59-A6C34878D82A}">
                    <a16:rowId xmlns:a16="http://schemas.microsoft.com/office/drawing/2014/main" val="10000"/>
                  </a:ext>
                </a:extLst>
              </a:tr>
              <a:tr h="234483">
                <a:tc>
                  <a:txBody>
                    <a:bodyPr/>
                    <a:lstStyle/>
                    <a:p>
                      <a:pPr marL="0" algn="ctr" defTabSz="1232345" rtl="0" eaLnBrk="1" fontAlgn="b" latinLnBrk="0" hangingPunct="1"/>
                      <a:r>
                        <a:rPr lang="en-GB" sz="800" b="0" i="0" u="none" strike="noStrike" kern="1200" dirty="0">
                          <a:solidFill>
                            <a:schemeClr val="bg1"/>
                          </a:solidFill>
                          <a:effectLst/>
                          <a:latin typeface="+mn-lt"/>
                        </a:rPr>
                        <a:t>84%</a:t>
                      </a:r>
                    </a:p>
                  </a:txBody>
                  <a:tcPr marL="9525" marR="9525" marT="9525" marB="0" anchor="ctr">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38520564"/>
                  </a:ext>
                </a:extLst>
              </a:tr>
              <a:tr h="234483">
                <a:tc>
                  <a:txBody>
                    <a:bodyPr/>
                    <a:lstStyle/>
                    <a:p>
                      <a:pPr marL="0" algn="ctr" defTabSz="1232345" rtl="0" eaLnBrk="1" fontAlgn="b" latinLnBrk="0" hangingPunct="1"/>
                      <a:r>
                        <a:rPr lang="en-GB" sz="800" b="0" i="0" u="none" strike="noStrike" kern="1200" dirty="0">
                          <a:solidFill>
                            <a:schemeClr val="bg1"/>
                          </a:solidFill>
                          <a:effectLst/>
                          <a:latin typeface="+mn-lt"/>
                        </a:rPr>
                        <a:t>80%</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80%</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79%</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78%</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77%</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74%</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0426695"/>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70%</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04686686"/>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68%</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305467600"/>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66%</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13329345"/>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64%</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57%</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51%</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099481969"/>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43%</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574014555"/>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40%</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709992703"/>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33%</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82308638"/>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28%</a:t>
                      </a:r>
                    </a:p>
                  </a:txBody>
                  <a:tcPr marL="9525" marR="9525" marT="9525" marB="0"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83947496"/>
                  </a:ext>
                </a:extLst>
              </a:tr>
              <a:tr h="239716">
                <a:tc>
                  <a:txBody>
                    <a:bodyPr/>
                    <a:lstStyle/>
                    <a:p>
                      <a:pPr marL="0" algn="ctr" defTabSz="1232345" rtl="0" eaLnBrk="1" fontAlgn="b" latinLnBrk="0" hangingPunct="1"/>
                      <a:r>
                        <a:rPr lang="en-GB" sz="800" b="0" i="0" u="none" strike="noStrike" kern="1200" dirty="0">
                          <a:solidFill>
                            <a:schemeClr val="bg1"/>
                          </a:solidFill>
                          <a:effectLst/>
                          <a:latin typeface="+mn-lt"/>
                        </a:rPr>
                        <a:t>23%</a:t>
                      </a:r>
                    </a:p>
                  </a:txBody>
                  <a:tcPr marL="9525" marR="9525" marT="9525" marB="0" anchor="ctr">
                    <a:lnT w="76200" cap="flat" cmpd="sng" algn="ctr">
                      <a:solidFill>
                        <a:schemeClr val="bg1"/>
                      </a:solidFill>
                      <a:prstDash val="solid"/>
                      <a:round/>
                      <a:headEnd type="none" w="med" len="med"/>
                      <a:tailEnd type="none" w="med" len="med"/>
                    </a:lnT>
                    <a:solidFill>
                      <a:schemeClr val="bg2"/>
                    </a:solidFill>
                  </a:tcPr>
                </a:tc>
                <a:extLst>
                  <a:ext uri="{0D108BD9-81ED-4DB2-BD59-A6C34878D82A}">
                    <a16:rowId xmlns:a16="http://schemas.microsoft.com/office/drawing/2014/main" val="889699249"/>
                  </a:ext>
                </a:extLst>
              </a:tr>
            </a:tbl>
          </a:graphicData>
        </a:graphic>
      </p:graphicFrame>
    </p:spTree>
    <p:extLst>
      <p:ext uri="{BB962C8B-B14F-4D97-AF65-F5344CB8AC3E}">
        <p14:creationId xmlns:p14="http://schemas.microsoft.com/office/powerpoint/2010/main" val="317651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57500" y="4457886"/>
            <a:ext cx="2865120" cy="2032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57500" y="4214657"/>
            <a:ext cx="2865120" cy="2032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67360" y="3721062"/>
            <a:ext cx="2865120" cy="2032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57500" y="2991087"/>
            <a:ext cx="2865120" cy="2032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57500" y="1767517"/>
            <a:ext cx="2865120" cy="2032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67360" y="1290320"/>
            <a:ext cx="2865120" cy="2032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hart 6"/>
          <p:cNvGraphicFramePr/>
          <p:nvPr>
            <p:extLst>
              <p:ext uri="{D42A27DB-BD31-4B8C-83A1-F6EECF244321}">
                <p14:modId xmlns:p14="http://schemas.microsoft.com/office/powerpoint/2010/main" val="3192453110"/>
              </p:ext>
            </p:extLst>
          </p:nvPr>
        </p:nvGraphicFramePr>
        <p:xfrm>
          <a:off x="589280" y="1131389"/>
          <a:ext cx="9648706" cy="512717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1"/>
          <p:cNvSpPr>
            <a:spLocks noChangeArrowheads="1"/>
          </p:cNvSpPr>
          <p:nvPr/>
        </p:nvSpPr>
        <p:spPr bwMode="auto">
          <a:xfrm>
            <a:off x="0" y="97795"/>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v-SE" sz="1100" b="0" i="0" u="none" strike="noStrike" cap="none" normalizeH="0" baseline="0" dirty="0">
                <a:ln>
                  <a:noFill/>
                </a:ln>
                <a:solidFill>
                  <a:schemeClr val="tx1"/>
                </a:solidFill>
                <a:effectLst/>
                <a:latin typeface="Arial" panose="020B0604020202020204" pitchFamily="34" charset="0"/>
              </a:rPr>
              <a:t> </a:t>
            </a:r>
            <a:endParaRPr kumimoji="0" lang="en-GB" altLang="sv-SE" sz="1800" b="0" i="0" u="none" strike="noStrike" cap="none" normalizeH="0" baseline="0" dirty="0">
              <a:ln>
                <a:noFill/>
              </a:ln>
              <a:solidFill>
                <a:schemeClr val="tx1"/>
              </a:solidFill>
              <a:effectLst/>
              <a:latin typeface="Arial" panose="020B0604020202020204" pitchFamily="34" charset="0"/>
            </a:endParaRPr>
          </a:p>
        </p:txBody>
      </p:sp>
      <p:sp>
        <p:nvSpPr>
          <p:cNvPr id="15" name="Title 4"/>
          <p:cNvSpPr>
            <a:spLocks noGrp="1"/>
          </p:cNvSpPr>
          <p:nvPr>
            <p:ph type="title"/>
          </p:nvPr>
        </p:nvSpPr>
        <p:spPr/>
        <p:txBody>
          <a:bodyPr>
            <a:normAutofit fontScale="90000"/>
          </a:bodyPr>
          <a:lstStyle/>
          <a:p>
            <a:r>
              <a:rPr lang="en-GB" sz="2200" dirty="0"/>
              <a:t>There are several common denominators shared by the three countries that</a:t>
            </a:r>
            <a:br>
              <a:rPr lang="en-GB" sz="2200" dirty="0"/>
            </a:br>
            <a:r>
              <a:rPr lang="en-GB" sz="2200" dirty="0"/>
              <a:t>manifest themselves in Scandinavian leadership. Consensus decision-making is often regarded as being a typical feature of Scandinavian leadership, but is less common in practice</a:t>
            </a:r>
          </a:p>
        </p:txBody>
      </p:sp>
      <p:sp>
        <p:nvSpPr>
          <p:cNvPr id="19" name="Text Placeholder 8"/>
          <p:cNvSpPr>
            <a:spLocks noGrp="1"/>
          </p:cNvSpPr>
          <p:nvPr>
            <p:ph type="body" sz="quarter" idx="4294967295"/>
          </p:nvPr>
        </p:nvSpPr>
        <p:spPr>
          <a:xfrm>
            <a:off x="1162478" y="6367675"/>
            <a:ext cx="9873821" cy="429964"/>
          </a:xfrm>
          <a:prstGeom prst="rect">
            <a:avLst/>
          </a:prstGeom>
        </p:spPr>
        <p:txBody>
          <a:bodyPr>
            <a:normAutofit/>
          </a:bodyPr>
          <a:lstStyle/>
          <a:p>
            <a:r>
              <a:rPr lang="en-GB" sz="1000" cap="none" dirty="0">
                <a:solidFill>
                  <a:schemeClr val="bg1"/>
                </a:solidFill>
              </a:rPr>
              <a:t>F6. We will now show you a series of factors linked to leadership, organisation etc. We would like you to tell us the extent to which each factor is typical of the organisation at which you are currently a manager/leader.  Base:565</a:t>
            </a:r>
          </a:p>
        </p:txBody>
      </p:sp>
      <p:cxnSp>
        <p:nvCxnSpPr>
          <p:cNvPr id="35" name="Straight Connector 34"/>
          <p:cNvCxnSpPr/>
          <p:nvPr/>
        </p:nvCxnSpPr>
        <p:spPr>
          <a:xfrm>
            <a:off x="3867325" y="3758268"/>
            <a:ext cx="1399582" cy="18963"/>
          </a:xfrm>
          <a:prstGeom prst="line">
            <a:avLst/>
          </a:prstGeom>
          <a:noFill/>
          <a:ln w="19050">
            <a:solidFill>
              <a:schemeClr val="accent3"/>
            </a:solidFill>
            <a:round/>
            <a:headEnd/>
            <a:tailEnd/>
          </a:ln>
          <a:effectLst/>
          <a:extLst>
            <a:ext uri="{909E8E84-426E-40DD-AFC4-6F175D3DCCD1}">
              <a14:hiddenFill xmlns:a14="http://schemas.microsoft.com/office/drawing/2010/main">
                <a:noFill/>
              </a14:hiddenFill>
            </a:ext>
          </a:extLst>
        </p:spPr>
      </p:cxnSp>
      <p:sp>
        <p:nvSpPr>
          <p:cNvPr id="41" name="TextBox 40"/>
          <p:cNvSpPr txBox="1"/>
          <p:nvPr/>
        </p:nvSpPr>
        <p:spPr>
          <a:xfrm>
            <a:off x="9793550" y="3627120"/>
            <a:ext cx="2179375" cy="1447646"/>
          </a:xfrm>
          <a:prstGeom prst="rect">
            <a:avLst/>
          </a:prstGeom>
          <a:solidFill>
            <a:schemeClr val="tx2"/>
          </a:solidFill>
        </p:spPr>
        <p:txBody>
          <a:bodyPr vert="horz" wrap="square" lIns="72000" tIns="0" rIns="72000" bIns="0" rtlCol="0" anchor="ctr">
            <a:noAutofit/>
          </a:bodyPr>
          <a:lstStyle/>
          <a:p>
            <a:pPr marL="4763"/>
            <a:r>
              <a:rPr lang="en-GB" sz="1100" dirty="0">
                <a:solidFill>
                  <a:schemeClr val="bg1"/>
                </a:solidFill>
              </a:rPr>
              <a:t>The factors underlined here are regarded as typical of Scandinavian leadership and are characteristic of the three countries to varying degrees. (The diagram shows the T2B values, i.e. the total for ‘Quite typical’ and ‘Very typical’.) </a:t>
            </a:r>
          </a:p>
        </p:txBody>
      </p:sp>
      <p:sp>
        <p:nvSpPr>
          <p:cNvPr id="4" name="TextBox 3"/>
          <p:cNvSpPr txBox="1"/>
          <p:nvPr/>
        </p:nvSpPr>
        <p:spPr>
          <a:xfrm>
            <a:off x="9407470" y="3407293"/>
            <a:ext cx="396240" cy="923330"/>
          </a:xfrm>
          <a:prstGeom prst="rect">
            <a:avLst/>
          </a:prstGeom>
          <a:noFill/>
        </p:spPr>
        <p:txBody>
          <a:bodyPr wrap="square" rtlCol="0">
            <a:spAutoFit/>
          </a:bodyPr>
          <a:lstStyle/>
          <a:p>
            <a:r>
              <a:rPr lang="en-GB" sz="5400" b="1" dirty="0">
                <a:solidFill>
                  <a:schemeClr val="tx2"/>
                </a:solidFill>
              </a:rPr>
              <a:t>!</a:t>
            </a:r>
          </a:p>
        </p:txBody>
      </p:sp>
    </p:spTree>
    <p:extLst>
      <p:ext uri="{BB962C8B-B14F-4D97-AF65-F5344CB8AC3E}">
        <p14:creationId xmlns:p14="http://schemas.microsoft.com/office/powerpoint/2010/main" val="4041627177"/>
      </p:ext>
    </p:extLst>
  </p:cSld>
  <p:clrMapOvr>
    <a:masterClrMapping/>
  </p:clrMapOvr>
</p:sld>
</file>

<file path=ppt/theme/theme1.xml><?xml version="1.0" encoding="utf-8"?>
<a:theme xmlns:a="http://schemas.openxmlformats.org/drawingml/2006/main" name="Custom Design">
  <a:themeElements>
    <a:clrScheme name="IpsosCOOL">
      <a:dk1>
        <a:srgbClr val="222223"/>
      </a:dk1>
      <a:lt1>
        <a:sysClr val="window" lastClr="FFFFFF"/>
      </a:lt1>
      <a:dk2>
        <a:srgbClr val="1B365D"/>
      </a:dk2>
      <a:lt2>
        <a:srgbClr val="888B8D"/>
      </a:lt2>
      <a:accent1>
        <a:srgbClr val="00B2A9"/>
      </a:accent1>
      <a:accent2>
        <a:srgbClr val="71B2C9"/>
      </a:accent2>
      <a:accent3>
        <a:srgbClr val="485CC7"/>
      </a:accent3>
      <a:accent4>
        <a:srgbClr val="614B79"/>
      </a:accent4>
      <a:accent5>
        <a:srgbClr val="007681"/>
      </a:accent5>
      <a:accent6>
        <a:srgbClr val="485CC7"/>
      </a:accent6>
      <a:hlink>
        <a:srgbClr val="00B2A9"/>
      </a:hlink>
      <a:folHlink>
        <a:srgbClr val="614B7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3169</TotalTime>
  <Words>5634</Words>
  <Application>Microsoft Office PowerPoint</Application>
  <PresentationFormat>Widescreen</PresentationFormat>
  <Paragraphs>312</Paragraphs>
  <Slides>29</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Custom Design</vt:lpstr>
      <vt:lpstr>Scandinavian leadership A survey of leaders/managers in  Denmark, Norway and Sweden </vt:lpstr>
      <vt:lpstr>Scandinavian leadership </vt:lpstr>
      <vt:lpstr>Key insights</vt:lpstr>
      <vt:lpstr>About the survey </vt:lpstr>
      <vt:lpstr>Openness, inclusion and democracy are typical of leadership in all three countries</vt:lpstr>
      <vt:lpstr>Danish leadership is characterised by communication between leaders and employees. Danish organisations are permissive and non-hierarchical </vt:lpstr>
      <vt:lpstr>Norwegian leadership is characterised by a short distance between employee and manager, and dialogue is more common than micro management</vt:lpstr>
      <vt:lpstr>Swedish organisations are characterised more by a high level of communication between leaders and employees and less by hierarchical structures </vt:lpstr>
      <vt:lpstr>There are several common denominators shared by the three countries that manifest themselves in Scandinavian leadership. Consensus decision-making is often regarded as being a typical feature of Scandinavian leadership, but is less common in practice</vt:lpstr>
      <vt:lpstr>A larger amount of involvement and influence in and on decision-making processes is of benefit to the employees and is a feature typical of all types of Scandinavian leadership</vt:lpstr>
      <vt:lpstr>A larger amount of involvement and influence in and on decision-making processes is of benefit to the employees and is a feature typical of all types of Scandinavian leadership</vt:lpstr>
      <vt:lpstr>A larger amount of involvement and influence in and on decision-making processes is of benefit to the employees and is a feature typical of all types of Scandinavian leadership</vt:lpstr>
      <vt:lpstr>Two of the benefits of involving employees are greater commitment and better input from employees, which are regarded as a resource in the development of the business</vt:lpstr>
      <vt:lpstr>Two of the benefits of involving employees are greater commitment and better input from employees, which are regarded as a resource in the development of the business</vt:lpstr>
      <vt:lpstr>Two of the benefits of involving employees are greater commitment and better input from employees, which are regarded as a resource in the development of the business</vt:lpstr>
      <vt:lpstr>Employees are expected to take more initiative and expectations of them are high, which doesn't work for everyone. Another drawback is the lack of structure and a clear framework</vt:lpstr>
      <vt:lpstr>Employees are expected to take more initiative and expectations of them are high, which doesn't work for everyone. Another drawback is the lack of structure and a clear framework</vt:lpstr>
      <vt:lpstr>Employees are expected to take more initiative and expectations of them are high, which doesn't work for everyone. Another drawback is the lack of structure and a clear framework</vt:lpstr>
      <vt:lpstr>The drawbacks of Scandinavian leadership include long decision-making processes, inefficiency and problems with implementation because consensus is required at all levels.</vt:lpstr>
      <vt:lpstr>The drawbacks of Scandinavian leadership include long decision-making processes, inefficiency and problems with implementation because consensus is required at all levels.</vt:lpstr>
      <vt:lpstr>The drawbacks of Scandinavian leadership include long decision-making processes, inefficiency and problems with implementation because consensus is required at all levels.</vt:lpstr>
      <vt:lpstr>PowerPoint Presentation</vt:lpstr>
      <vt:lpstr>Coaching and inclusive leadership are most important if leadership is to be optimal. Denmark typically attaches slightly more importance than the other countries to delegation during leadership and less on participation</vt:lpstr>
      <vt:lpstr>Clarity is the most important characteristic for successful leadership in all countries. In Sweden, coaching is important if you are a leader, whereas being honest is more important in Norway and Denmark</vt:lpstr>
      <vt:lpstr>Three different types of leadership have been identified based on the attributes respondents think are most important if leadership is to be successful. Each style of leadership is typical for each of the Scandinavian countries   </vt:lpstr>
      <vt:lpstr>PowerPoint Presentation</vt:lpstr>
      <vt:lpstr>APPENDIX</vt:lpstr>
      <vt:lpstr>There is a pattern across the Scandinavian countries when it comes to how leaders/managers divide their time between different work tasks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Skandinaviskt ledarskap Undersökning bland chefer i  Danmark, Norge och Sverige</dc:title>
  <dc:creator>Anna Sporre</dc:creator>
  <cp:lastModifiedBy>Sofia Zere</cp:lastModifiedBy>
  <cp:revision>219</cp:revision>
  <cp:lastPrinted>2017-06-15T12:55:06Z</cp:lastPrinted>
  <dcterms:created xsi:type="dcterms:W3CDTF">2017-06-05T11:27:32Z</dcterms:created>
  <dcterms:modified xsi:type="dcterms:W3CDTF">2017-06-26T19:01:03Z</dcterms:modified>
</cp:coreProperties>
</file>